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4.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5.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6.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7.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8.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9.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10.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11.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13.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4.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15.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6.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17.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18.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9.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20.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notesSlides/notesSlide21.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22.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87" r:id="rId5"/>
  </p:sldMasterIdLst>
  <p:notesMasterIdLst>
    <p:notesMasterId r:id="rId30"/>
  </p:notesMasterIdLst>
  <p:sldIdLst>
    <p:sldId id="588" r:id="rId6"/>
    <p:sldId id="714" r:id="rId7"/>
    <p:sldId id="263" r:id="rId8"/>
    <p:sldId id="301" r:id="rId9"/>
    <p:sldId id="696" r:id="rId10"/>
    <p:sldId id="609" r:id="rId11"/>
    <p:sldId id="697" r:id="rId12"/>
    <p:sldId id="327" r:id="rId13"/>
    <p:sldId id="303" r:id="rId14"/>
    <p:sldId id="324" r:id="rId15"/>
    <p:sldId id="307" r:id="rId16"/>
    <p:sldId id="698" r:id="rId17"/>
    <p:sldId id="709" r:id="rId18"/>
    <p:sldId id="401" r:id="rId19"/>
    <p:sldId id="710" r:id="rId20"/>
    <p:sldId id="700" r:id="rId21"/>
    <p:sldId id="711" r:id="rId22"/>
    <p:sldId id="311" r:id="rId23"/>
    <p:sldId id="712" r:id="rId24"/>
    <p:sldId id="402" r:id="rId25"/>
    <p:sldId id="713" r:id="rId26"/>
    <p:sldId id="392" r:id="rId27"/>
    <p:sldId id="396" r:id="rId28"/>
    <p:sldId id="595" r:id="rId29"/>
  </p:sldIdLst>
  <p:sldSz cx="9144000" cy="6858000" type="screen4x3"/>
  <p:notesSz cx="6858000" cy="9144000"/>
  <p:embeddedFontLst>
    <p:embeddedFont>
      <p:font typeface="新細明體" panose="02020500000000000000" pitchFamily="18" charset="-120"/>
      <p:regular r:id="rId31"/>
    </p:embeddedFont>
    <p:embeddedFont>
      <p:font typeface="Century Gothic" panose="020B0502020202020204" pitchFamily="34" charset="0"/>
      <p:regular r:id="rId32"/>
      <p:bold r:id="rId33"/>
      <p:italic r:id="rId34"/>
      <p:boldItalic r:id="rId35"/>
    </p:embeddedFont>
    <p:embeddedFont>
      <p:font typeface="Comic Sans MS" panose="030F0702030302020204" pitchFamily="66" charset="0"/>
      <p:regular r:id="rId36"/>
      <p:bold r:id="rId37"/>
      <p:italic r:id="rId38"/>
      <p:boldItalic r:id="rId39"/>
    </p:embeddedFont>
    <p:embeddedFont>
      <p:font typeface="Verdana" panose="020B060403050404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6B2B"/>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86809" autoAdjust="0"/>
  </p:normalViewPr>
  <p:slideViewPr>
    <p:cSldViewPr>
      <p:cViewPr varScale="1">
        <p:scale>
          <a:sx n="83" d="100"/>
          <a:sy n="83" d="100"/>
        </p:scale>
        <p:origin x="1315"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9.fntdata"/><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41DDF0-4F90-450A-BE4A-BB8C66926AFB}" type="datetimeFigureOut">
              <a:rPr lang="en-US" smtClean="0"/>
              <a:t>2/22/2024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27621F-61BD-4627-8E85-5D4AB9FB0B48}" type="slidenum">
              <a:rPr lang="en-US" smtClean="0"/>
              <a:t>‹#›</a:t>
            </a:fld>
            <a:endParaRPr lang="en-US"/>
          </a:p>
        </p:txBody>
      </p:sp>
    </p:spTree>
    <p:extLst>
      <p:ext uri="{BB962C8B-B14F-4D97-AF65-F5344CB8AC3E}">
        <p14:creationId xmlns:p14="http://schemas.microsoft.com/office/powerpoint/2010/main" val="4238518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012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s notes 5">
            <a:extLst>
              <a:ext uri="{FF2B5EF4-FFF2-40B4-BE49-F238E27FC236}">
                <a16:creationId xmlns:a16="http://schemas.microsoft.com/office/drawing/2014/main" id="{AC2F1D0D-0EC4-568C-7ADE-3C2DEF6A6BC9}"/>
              </a:ext>
            </a:extLst>
          </p:cNvPr>
          <p:cNvSpPr>
            <a:spLocks noGrp="1"/>
          </p:cNvSpPr>
          <p:nvPr>
            <p:ph type="body" sz="quarter" idx="3"/>
          </p:nvPr>
        </p:nvSpPr>
        <p:spPr/>
        <p:txBody>
          <a:bodyPr/>
          <a:lstStyle/>
          <a:p>
            <a:endParaRPr lang="fr-CA"/>
          </a:p>
        </p:txBody>
      </p:sp>
    </p:spTree>
    <p:extLst>
      <p:ext uri="{BB962C8B-B14F-4D97-AF65-F5344CB8AC3E}">
        <p14:creationId xmlns:p14="http://schemas.microsoft.com/office/powerpoint/2010/main" val="1186991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s notes 5">
            <a:extLst>
              <a:ext uri="{FF2B5EF4-FFF2-40B4-BE49-F238E27FC236}">
                <a16:creationId xmlns:a16="http://schemas.microsoft.com/office/drawing/2014/main" id="{5393EA8A-1EC7-544C-43ED-03F4F612DAA3}"/>
              </a:ext>
            </a:extLst>
          </p:cNvPr>
          <p:cNvSpPr>
            <a:spLocks noGrp="1"/>
          </p:cNvSpPr>
          <p:nvPr>
            <p:ph type="body" sz="quarter" idx="3"/>
          </p:nvPr>
        </p:nvSpPr>
        <p:spPr/>
        <p:txBody>
          <a:bodyPr/>
          <a:lstStyle/>
          <a:p>
            <a:endParaRPr lang="fr-CA"/>
          </a:p>
        </p:txBody>
      </p:sp>
    </p:spTree>
    <p:extLst>
      <p:ext uri="{BB962C8B-B14F-4D97-AF65-F5344CB8AC3E}">
        <p14:creationId xmlns:p14="http://schemas.microsoft.com/office/powerpoint/2010/main" val="772160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823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s notes 5">
            <a:extLst>
              <a:ext uri="{FF2B5EF4-FFF2-40B4-BE49-F238E27FC236}">
                <a16:creationId xmlns:a16="http://schemas.microsoft.com/office/drawing/2014/main" id="{33C9AE06-1162-1C12-2D5E-FFE1F55D83EE}"/>
              </a:ext>
            </a:extLst>
          </p:cNvPr>
          <p:cNvSpPr>
            <a:spLocks noGrp="1"/>
          </p:cNvSpPr>
          <p:nvPr>
            <p:ph type="body" sz="quarter" idx="3"/>
          </p:nvPr>
        </p:nvSpPr>
        <p:spPr/>
        <p:txBody>
          <a:bodyPr/>
          <a:lstStyle/>
          <a:p>
            <a:endParaRPr lang="fr-CA"/>
          </a:p>
        </p:txBody>
      </p:sp>
    </p:spTree>
    <p:extLst>
      <p:ext uri="{BB962C8B-B14F-4D97-AF65-F5344CB8AC3E}">
        <p14:creationId xmlns:p14="http://schemas.microsoft.com/office/powerpoint/2010/main" val="2395510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478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14EBF1B5-E798-127B-A83A-A4431E052CAB}"/>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3404852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134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s notes 5">
            <a:extLst>
              <a:ext uri="{FF2B5EF4-FFF2-40B4-BE49-F238E27FC236}">
                <a16:creationId xmlns:a16="http://schemas.microsoft.com/office/drawing/2014/main" id="{928015CD-AD1B-7396-76DE-82A12CF1B9A4}"/>
              </a:ext>
            </a:extLst>
          </p:cNvPr>
          <p:cNvSpPr>
            <a:spLocks noGrp="1"/>
          </p:cNvSpPr>
          <p:nvPr>
            <p:ph type="body" sz="quarter" idx="3"/>
          </p:nvPr>
        </p:nvSpPr>
        <p:spPr/>
        <p:txBody>
          <a:bodyPr/>
          <a:lstStyle/>
          <a:p>
            <a:endParaRPr lang="fr-CA"/>
          </a:p>
        </p:txBody>
      </p:sp>
    </p:spTree>
    <p:extLst>
      <p:ext uri="{BB962C8B-B14F-4D97-AF65-F5344CB8AC3E}">
        <p14:creationId xmlns:p14="http://schemas.microsoft.com/office/powerpoint/2010/main" val="4024795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s notes 5">
            <a:extLst>
              <a:ext uri="{FF2B5EF4-FFF2-40B4-BE49-F238E27FC236}">
                <a16:creationId xmlns:a16="http://schemas.microsoft.com/office/drawing/2014/main" id="{4D661A6E-E510-36D0-2729-E9DED92BF874}"/>
              </a:ext>
            </a:extLst>
          </p:cNvPr>
          <p:cNvSpPr>
            <a:spLocks noGrp="1"/>
          </p:cNvSpPr>
          <p:nvPr>
            <p:ph type="body" sz="quarter" idx="3"/>
          </p:nvPr>
        </p:nvSpPr>
        <p:spPr/>
        <p:txBody>
          <a:bodyPr/>
          <a:lstStyle/>
          <a:p>
            <a:endParaRPr lang="fr-CA"/>
          </a:p>
        </p:txBody>
      </p:sp>
    </p:spTree>
    <p:extLst>
      <p:ext uri="{BB962C8B-B14F-4D97-AF65-F5344CB8AC3E}">
        <p14:creationId xmlns:p14="http://schemas.microsoft.com/office/powerpoint/2010/main" val="286808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7425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687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052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935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743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846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s notes 5">
            <a:extLst>
              <a:ext uri="{FF2B5EF4-FFF2-40B4-BE49-F238E27FC236}">
                <a16:creationId xmlns:a16="http://schemas.microsoft.com/office/drawing/2014/main" id="{3B0540E8-D1BF-B4EF-9E22-F5B98E974273}"/>
              </a:ext>
            </a:extLst>
          </p:cNvPr>
          <p:cNvSpPr>
            <a:spLocks noGrp="1"/>
          </p:cNvSpPr>
          <p:nvPr>
            <p:ph type="body" sz="quarter" idx="3"/>
          </p:nvPr>
        </p:nvSpPr>
        <p:spPr/>
        <p:txBody>
          <a:bodyPr/>
          <a:lstStyle/>
          <a:p>
            <a:endParaRPr lang="fr-CA"/>
          </a:p>
        </p:txBody>
      </p:sp>
    </p:spTree>
    <p:extLst>
      <p:ext uri="{BB962C8B-B14F-4D97-AF65-F5344CB8AC3E}">
        <p14:creationId xmlns:p14="http://schemas.microsoft.com/office/powerpoint/2010/main" val="3540886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040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s notes 5">
            <a:extLst>
              <a:ext uri="{FF2B5EF4-FFF2-40B4-BE49-F238E27FC236}">
                <a16:creationId xmlns:a16="http://schemas.microsoft.com/office/drawing/2014/main" id="{031731EF-C2DB-1DAC-1572-2EB3C3788CDC}"/>
              </a:ext>
            </a:extLst>
          </p:cNvPr>
          <p:cNvSpPr>
            <a:spLocks noGrp="1"/>
          </p:cNvSpPr>
          <p:nvPr>
            <p:ph type="body" sz="quarter" idx="3"/>
          </p:nvPr>
        </p:nvSpPr>
        <p:spPr/>
        <p:txBody>
          <a:bodyPr/>
          <a:lstStyle/>
          <a:p>
            <a:endParaRPr lang="fr-CA"/>
          </a:p>
        </p:txBody>
      </p:sp>
    </p:spTree>
    <p:extLst>
      <p:ext uri="{BB962C8B-B14F-4D97-AF65-F5344CB8AC3E}">
        <p14:creationId xmlns:p14="http://schemas.microsoft.com/office/powerpoint/2010/main" val="139893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8942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37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230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F42A1F1F-01E1-DE23-67E5-62A18BD2E24D}"/>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6152989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9532" y="1124744"/>
            <a:ext cx="8424936" cy="2387600"/>
          </a:xfrm>
        </p:spPr>
        <p:txBody>
          <a:bodyPr anchor="b">
            <a:normAutofit/>
          </a:bodyPr>
          <a:lstStyle>
            <a:lvl1pPr algn="ctr">
              <a:defRPr sz="4400">
                <a:solidFill>
                  <a:schemeClr val="tx1"/>
                </a:solidFill>
              </a:defRPr>
            </a:lvl1pPr>
          </a:lstStyle>
          <a:p>
            <a:r>
              <a:rPr lang="en-US" dirty="0"/>
              <a:t>PLACE YOUR TITLE HERE</a:t>
            </a:r>
            <a:endParaRPr lang="en-CA" dirty="0"/>
          </a:p>
        </p:txBody>
      </p:sp>
      <p:sp>
        <p:nvSpPr>
          <p:cNvPr id="3" name="Subtitle 2"/>
          <p:cNvSpPr>
            <a:spLocks noGrp="1"/>
          </p:cNvSpPr>
          <p:nvPr>
            <p:ph type="subTitle" idx="1" hasCustomPrompt="1"/>
          </p:nvPr>
        </p:nvSpPr>
        <p:spPr>
          <a:xfrm>
            <a:off x="1143000" y="3602038"/>
            <a:ext cx="6858000" cy="763066"/>
          </a:xfrm>
        </p:spPr>
        <p:txBody>
          <a:bodyPr>
            <a:noAutofit/>
          </a:bodyPr>
          <a:lstStyle>
            <a:lvl1pPr marL="0" indent="0" algn="ctr">
              <a:buNone/>
              <a:defRPr sz="32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YOUR SUB-TITLE HERE</a:t>
            </a:r>
            <a:endParaRPr lang="en-CA" dirty="0"/>
          </a:p>
        </p:txBody>
      </p:sp>
    </p:spTree>
    <p:extLst>
      <p:ext uri="{BB962C8B-B14F-4D97-AF65-F5344CB8AC3E}">
        <p14:creationId xmlns:p14="http://schemas.microsoft.com/office/powerpoint/2010/main" val="2570328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a:t>PLACE YOUR TITLE HERE</a:t>
            </a:r>
            <a:endParaRPr lang="en-CA"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p:txBody>
          <a:bodyPr/>
          <a:lstStyle/>
          <a:p>
            <a:fld id="{8763624D-2D64-4326-B42C-B6C857663422}" type="datetimeFigureOut">
              <a:rPr lang="en-CA" smtClean="0"/>
              <a:t>2024-02-22</a:t>
            </a:fld>
            <a:endParaRPr lang="en-CA"/>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305161A0-0E6A-4BED-9027-1915FC7FE8F8}" type="slidenum">
              <a:rPr lang="en-CA" smtClean="0"/>
              <a:t>‹#›</a:t>
            </a:fld>
            <a:endParaRPr lang="en-CA"/>
          </a:p>
        </p:txBody>
      </p:sp>
    </p:spTree>
    <p:extLst>
      <p:ext uri="{BB962C8B-B14F-4D97-AF65-F5344CB8AC3E}">
        <p14:creationId xmlns:p14="http://schemas.microsoft.com/office/powerpoint/2010/main" val="570744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9552" y="188640"/>
            <a:ext cx="8064896" cy="980728"/>
          </a:xfrm>
        </p:spPr>
        <p:txBody>
          <a:bodyPr anchor="b">
            <a:noAutofit/>
          </a:bodyPr>
          <a:lstStyle>
            <a:lvl1pPr algn="l">
              <a:defRPr sz="32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Subtitle 2"/>
          <p:cNvSpPr>
            <a:spLocks noGrp="1"/>
          </p:cNvSpPr>
          <p:nvPr>
            <p:ph type="subTitle" idx="1" hasCustomPrompt="1"/>
          </p:nvPr>
        </p:nvSpPr>
        <p:spPr>
          <a:xfrm>
            <a:off x="539552" y="1916832"/>
            <a:ext cx="8136904" cy="432048"/>
          </a:xfrm>
        </p:spPr>
        <p:txBody>
          <a:bodyPr>
            <a:noAutofit/>
          </a:bodyPr>
          <a:lstStyle>
            <a:lvl1pPr marL="0" indent="0" algn="l">
              <a:buNone/>
              <a:defRPr sz="2800" b="1">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8" name="Text Placeholder 2"/>
          <p:cNvSpPr>
            <a:spLocks noGrp="1"/>
          </p:cNvSpPr>
          <p:nvPr>
            <p:ph idx="10"/>
          </p:nvPr>
        </p:nvSpPr>
        <p:spPr>
          <a:xfrm>
            <a:off x="539552" y="2636912"/>
            <a:ext cx="8136904" cy="3096344"/>
          </a:xfrm>
          <a:prstGeom prst="rect">
            <a:avLst/>
          </a:prstGeom>
        </p:spPr>
        <p:txBody>
          <a:bodyPr vert="horz" lIns="91440" tIns="45720" rIns="91440" bIns="45720" rtlCol="0">
            <a:normAutofit/>
          </a:bodyPr>
          <a:lstStyle>
            <a:lvl1pPr>
              <a:defRPr>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430015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ody ECCC sim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3528" y="116632"/>
            <a:ext cx="8496944" cy="648072"/>
          </a:xfrm>
          <a:solidFill>
            <a:schemeClr val="bg1"/>
          </a:solidFill>
        </p:spPr>
        <p:txBody>
          <a:bodyPr anchor="b">
            <a:normAutofit/>
          </a:bodyPr>
          <a:lstStyle>
            <a:lvl1pPr algn="ctr">
              <a:defRPr sz="3200" b="1">
                <a:solidFill>
                  <a:schemeClr val="tx1">
                    <a:lumMod val="65000"/>
                    <a:lumOff val="35000"/>
                  </a:schemeClr>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A72B5B9B-B153-15CF-398A-CE6CB97D4BE4}"/>
              </a:ext>
            </a:extLst>
          </p:cNvPr>
          <p:cNvSpPr>
            <a:spLocks noGrp="1"/>
          </p:cNvSpPr>
          <p:nvPr>
            <p:ph idx="1"/>
          </p:nvPr>
        </p:nvSpPr>
        <p:spPr>
          <a:xfrm>
            <a:off x="457200" y="1600203"/>
            <a:ext cx="8229600" cy="4061046"/>
          </a:xfrm>
        </p:spPr>
        <p:txBody>
          <a:bodyPr/>
          <a:lstStyle>
            <a:lvl1pPr>
              <a:defRPr b="1">
                <a:solidFill>
                  <a:srgbClr val="456B2B"/>
                </a:solidFill>
              </a:defRPr>
            </a:lvl1pPr>
            <a:lvl2pPr>
              <a:defRPr sz="2200">
                <a:solidFill>
                  <a:schemeClr val="tx1">
                    <a:lumMod val="65000"/>
                    <a:lumOff val="35000"/>
                  </a:schemeClr>
                </a:solidFill>
              </a:defRPr>
            </a:lvl2pPr>
            <a:lvl3pPr>
              <a:defRPr sz="2000">
                <a:solidFill>
                  <a:schemeClr val="accent1"/>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941566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5586" y="1412777"/>
            <a:ext cx="7992888" cy="1470025"/>
          </a:xfrm>
        </p:spPr>
        <p:txBody>
          <a:bodyPr/>
          <a:lstStyle>
            <a:lvl1pPr algn="l">
              <a:defRPr b="1" baseline="0">
                <a:solidFill>
                  <a:schemeClr val="bg1"/>
                </a:solidFill>
                <a:latin typeface="+mj-lt"/>
              </a:defRPr>
            </a:lvl1pPr>
          </a:lstStyle>
          <a:p>
            <a:r>
              <a:rPr lang="en-US" dirty="0"/>
              <a:t>PLACE YOUR TITLE HERE</a:t>
            </a:r>
          </a:p>
        </p:txBody>
      </p:sp>
      <p:sp>
        <p:nvSpPr>
          <p:cNvPr id="3" name="Subtitle 2"/>
          <p:cNvSpPr>
            <a:spLocks noGrp="1"/>
          </p:cNvSpPr>
          <p:nvPr>
            <p:ph type="subTitle" idx="1" hasCustomPrompt="1"/>
          </p:nvPr>
        </p:nvSpPr>
        <p:spPr>
          <a:xfrm>
            <a:off x="850666" y="2883051"/>
            <a:ext cx="4945470" cy="1914102"/>
          </a:xfrm>
        </p:spPr>
        <p:txBody>
          <a:bodyPr/>
          <a:lstStyle>
            <a:lvl1pPr marL="0" indent="0" algn="l">
              <a:buNone/>
              <a:defRPr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PLACE YOUR </a:t>
            </a:r>
            <a:br>
              <a:rPr lang="en-US" dirty="0"/>
            </a:br>
            <a:r>
              <a:rPr lang="en-US" dirty="0"/>
              <a:t>SUB-TITLE HERE</a:t>
            </a:r>
            <a:endParaRPr lang="en-CA" dirty="0"/>
          </a:p>
        </p:txBody>
      </p:sp>
      <p:pic>
        <p:nvPicPr>
          <p:cNvPr id="5" name="Image 4">
            <a:extLst>
              <a:ext uri="{FF2B5EF4-FFF2-40B4-BE49-F238E27FC236}">
                <a16:creationId xmlns:a16="http://schemas.microsoft.com/office/drawing/2014/main" id="{6B5B356E-08D1-5CE2-7B16-2D1316DA86F9}"/>
              </a:ext>
            </a:extLst>
          </p:cNvPr>
          <p:cNvPicPr>
            <a:picLocks noChangeAspect="1"/>
          </p:cNvPicPr>
          <p:nvPr userDrawn="1"/>
        </p:nvPicPr>
        <p:blipFill>
          <a:blip r:embed="rId3"/>
          <a:stretch>
            <a:fillRect/>
          </a:stretch>
        </p:blipFill>
        <p:spPr>
          <a:xfrm>
            <a:off x="395536" y="6165304"/>
            <a:ext cx="3991532" cy="571580"/>
          </a:xfrm>
          <a:prstGeom prst="rect">
            <a:avLst/>
          </a:prstGeom>
        </p:spPr>
      </p:pic>
    </p:spTree>
    <p:extLst>
      <p:ext uri="{BB962C8B-B14F-4D97-AF65-F5344CB8AC3E}">
        <p14:creationId xmlns:p14="http://schemas.microsoft.com/office/powerpoint/2010/main" val="4943978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3"/>
            <a:ext cx="8229600" cy="406104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48597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037ADB-4FB9-482D-A1A4-E1F489B212F5}" type="datetimeFigureOut">
              <a:rPr lang="en-US" smtClean="0"/>
              <a:t>2/22/2024</a:t>
            </a:fld>
            <a:endParaRPr lang="en-US"/>
          </a:p>
        </p:txBody>
      </p:sp>
      <p:sp>
        <p:nvSpPr>
          <p:cNvPr id="6" name="Slide Number Placeholder 5"/>
          <p:cNvSpPr>
            <a:spLocks noGrp="1"/>
          </p:cNvSpPr>
          <p:nvPr>
            <p:ph type="sldNum" sz="quarter" idx="4"/>
          </p:nvPr>
        </p:nvSpPr>
        <p:spPr>
          <a:xfrm>
            <a:off x="6573485" y="648597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E84AB2-A68C-446D-B258-F807154688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90" r:id="rId3"/>
    <p:sldLayoutId id="2147483691" r:id="rId4"/>
  </p:sldLayoutIdLst>
  <p:txStyles>
    <p:titleStyle>
      <a:lvl1pPr algn="ctr" defTabSz="914400" rtl="0" eaLnBrk="1" latinLnBrk="0" hangingPunct="1">
        <a:spcBef>
          <a:spcPct val="0"/>
        </a:spcBef>
        <a:buNone/>
        <a:defRPr sz="4400" b="1" kern="1200" cap="all"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3"/>
            <a:ext cx="8229600" cy="406104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49287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037ADB-4FB9-482D-A1A4-E1F489B212F5}" type="datetimeFigureOut">
              <a:rPr lang="en-US" smtClean="0"/>
              <a:t>2/22/2024</a:t>
            </a:fld>
            <a:endParaRPr lang="en-US"/>
          </a:p>
        </p:txBody>
      </p:sp>
      <p:sp>
        <p:nvSpPr>
          <p:cNvPr id="6" name="Slide Number Placeholder 5"/>
          <p:cNvSpPr>
            <a:spLocks noGrp="1"/>
          </p:cNvSpPr>
          <p:nvPr>
            <p:ph type="sldNum" sz="quarter" idx="4"/>
          </p:nvPr>
        </p:nvSpPr>
        <p:spPr>
          <a:xfrm>
            <a:off x="6553200" y="649287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E84AB2-A68C-446D-B258-F807154688F9}" type="slidenum">
              <a:rPr lang="en-US" smtClean="0"/>
              <a:t>‹#›</a:t>
            </a:fld>
            <a:endParaRPr lang="en-US"/>
          </a:p>
        </p:txBody>
      </p:sp>
    </p:spTree>
    <p:extLst>
      <p:ext uri="{BB962C8B-B14F-4D97-AF65-F5344CB8AC3E}">
        <p14:creationId xmlns:p14="http://schemas.microsoft.com/office/powerpoint/2010/main" val="3343856193"/>
      </p:ext>
    </p:extLst>
  </p:cSld>
  <p:clrMap bg1="lt1" tx1="dk1" bg2="lt2" tx2="dk2" accent1="accent1" accent2="accent2" accent3="accent3" accent4="accent4" accent5="accent5" accent6="accent6" hlink="hlink" folHlink="folHlink"/>
  <p:sldLayoutIdLst>
    <p:sldLayoutId id="2147483688" r:id="rId1"/>
  </p:sldLayoutIdLst>
  <p:txStyles>
    <p:titleStyle>
      <a:lvl1pPr algn="ctr" defTabSz="914400" rtl="0" eaLnBrk="1" latinLnBrk="0" hangingPunct="1">
        <a:spcBef>
          <a:spcPct val="0"/>
        </a:spcBef>
        <a:buNone/>
        <a:defRPr sz="4400" b="1" kern="1200" cap="all"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8.emf"/><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7.emf"/><Relationship Id="rId2" Type="http://schemas.openxmlformats.org/officeDocument/2006/relationships/tags" Target="../tags/tag2.xml"/><Relationship Id="rId16" Type="http://schemas.openxmlformats.org/officeDocument/2006/relationships/hyperlink" Target="https://www.cbc.ca/news/canada/sudbury/bat-research-atikameksheng-anishnawbek-wahnapitae-first-nation-1.5763632" TargetMode="Externa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notesSlide" Target="../notesSlides/notesSlide1.xml"/><Relationship Id="rId10" Type="http://schemas.openxmlformats.org/officeDocument/2006/relationships/tags" Target="../tags/tag10.xml"/><Relationship Id="rId19" Type="http://schemas.openxmlformats.org/officeDocument/2006/relationships/image" Target="../media/image9.emf"/><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tags" Target="../tags/tag48.xml"/><Relationship Id="rId7" Type="http://schemas.openxmlformats.org/officeDocument/2006/relationships/notesSlide" Target="../notesSlides/notesSlide9.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slideLayout" Target="../slideLayouts/slideLayout3.xml"/><Relationship Id="rId5" Type="http://schemas.openxmlformats.org/officeDocument/2006/relationships/tags" Target="../tags/tag50.xml"/><Relationship Id="rId4" Type="http://schemas.openxmlformats.org/officeDocument/2006/relationships/tags" Target="../tags/tag49.xml"/></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tags" Target="../tags/tag53.xml"/><Relationship Id="rId7" Type="http://schemas.openxmlformats.org/officeDocument/2006/relationships/notesSlide" Target="../notesSlides/notesSlide10.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slideLayout" Target="../slideLayouts/slideLayout3.xml"/><Relationship Id="rId5" Type="http://schemas.openxmlformats.org/officeDocument/2006/relationships/tags" Target="../tags/tag55.xml"/><Relationship Id="rId4" Type="http://schemas.openxmlformats.org/officeDocument/2006/relationships/tags" Target="../tags/tag54.xml"/><Relationship Id="rId9" Type="http://schemas.openxmlformats.org/officeDocument/2006/relationships/hyperlink" Target="https://cosewic.ca/index.php/fr/processus-d-evaluation.html" TargetMode="External"/></Relationships>
</file>

<file path=ppt/slides/_rels/slide12.xml.rels><?xml version="1.0" encoding="UTF-8" standalone="yes"?>
<Relationships xmlns="http://schemas.openxmlformats.org/package/2006/relationships"><Relationship Id="rId8" Type="http://schemas.openxmlformats.org/officeDocument/2006/relationships/tags" Target="../tags/tag63.xml"/><Relationship Id="rId13" Type="http://schemas.openxmlformats.org/officeDocument/2006/relationships/hyperlink" Target="https://wildlife-species.az.ec.gc.ca/species-risk-registry/virtual_sara/files/cosewic/sr-Chauve-sourisCendreeRousseEstArgentee-v00-Nov2023-fra.pdf" TargetMode="External"/><Relationship Id="rId3" Type="http://schemas.openxmlformats.org/officeDocument/2006/relationships/tags" Target="../tags/tag58.xml"/><Relationship Id="rId7" Type="http://schemas.openxmlformats.org/officeDocument/2006/relationships/tags" Target="../tags/tag62.xml"/><Relationship Id="rId12" Type="http://schemas.openxmlformats.org/officeDocument/2006/relationships/image" Target="../media/image13.pn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notesSlide" Target="../notesSlides/notesSlide11.xml"/><Relationship Id="rId5" Type="http://schemas.openxmlformats.org/officeDocument/2006/relationships/tags" Target="../tags/tag60.xml"/><Relationship Id="rId10" Type="http://schemas.openxmlformats.org/officeDocument/2006/relationships/slideLayout" Target="../slideLayouts/slideLayout3.xml"/><Relationship Id="rId4" Type="http://schemas.openxmlformats.org/officeDocument/2006/relationships/tags" Target="../tags/tag59.xml"/><Relationship Id="rId9" Type="http://schemas.openxmlformats.org/officeDocument/2006/relationships/tags" Target="../tags/tag64.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67.xml"/><Relationship Id="rId7" Type="http://schemas.openxmlformats.org/officeDocument/2006/relationships/slideLayout" Target="../slideLayouts/slideLayout3.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hyperlink" Target="mailto:SARAregistry@ec.gc.ca" TargetMode="External"/><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tags" Target="../tags/tag75.xml"/><Relationship Id="rId7" Type="http://schemas.openxmlformats.org/officeDocument/2006/relationships/notesSlide" Target="../notesSlides/notesSlide14.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slideLayout" Target="../slideLayouts/slideLayout3.xml"/><Relationship Id="rId5" Type="http://schemas.openxmlformats.org/officeDocument/2006/relationships/tags" Target="../tags/tag77.xml"/><Relationship Id="rId4" Type="http://schemas.openxmlformats.org/officeDocument/2006/relationships/tags" Target="../tags/tag76.xml"/></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80.xml"/><Relationship Id="rId7" Type="http://schemas.openxmlformats.org/officeDocument/2006/relationships/notesSlide" Target="../notesSlides/notesSlide15.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Layout" Target="../slideLayouts/slideLayout3.xml"/><Relationship Id="rId5" Type="http://schemas.openxmlformats.org/officeDocument/2006/relationships/tags" Target="../tags/tag82.xml"/><Relationship Id="rId4" Type="http://schemas.openxmlformats.org/officeDocument/2006/relationships/tags" Target="../tags/tag81.xml"/></Relationships>
</file>

<file path=ppt/slides/_rels/slide17.xml.rels><?xml version="1.0" encoding="UTF-8" standalone="yes"?>
<Relationships xmlns="http://schemas.openxmlformats.org/package/2006/relationships"><Relationship Id="rId3" Type="http://schemas.openxmlformats.org/officeDocument/2006/relationships/tags" Target="../tags/tag85.xml"/><Relationship Id="rId7" Type="http://schemas.openxmlformats.org/officeDocument/2006/relationships/notesSlide" Target="../notesSlides/notesSlide16.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slideLayout" Target="../slideLayouts/slideLayout3.xml"/><Relationship Id="rId5" Type="http://schemas.openxmlformats.org/officeDocument/2006/relationships/tags" Target="../tags/tag87.xml"/><Relationship Id="rId4" Type="http://schemas.openxmlformats.org/officeDocument/2006/relationships/tags" Target="../tags/tag86.xml"/></Relationships>
</file>

<file path=ppt/slides/_rels/slide18.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15.jpeg"/><Relationship Id="rId5" Type="http://schemas.openxmlformats.org/officeDocument/2006/relationships/notesSlide" Target="../notesSlides/notesSlide17.xml"/><Relationship Id="rId4"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notesSlide" Target="../notesSlides/notesSlide18.xml"/><Relationship Id="rId5" Type="http://schemas.openxmlformats.org/officeDocument/2006/relationships/slideLayout" Target="../slideLayouts/slideLayout3.xml"/><Relationship Id="rId4" Type="http://schemas.openxmlformats.org/officeDocument/2006/relationships/tags" Target="../tags/tag9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 Id="rId5" Type="http://schemas.openxmlformats.org/officeDocument/2006/relationships/notesSlide" Target="../notesSlides/notesSlide19.xml"/><Relationship Id="rId4"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9.xml"/><Relationship Id="rId1" Type="http://schemas.openxmlformats.org/officeDocument/2006/relationships/tags" Target="../tags/tag98.xml"/><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1.xml"/><Relationship Id="rId1" Type="http://schemas.openxmlformats.org/officeDocument/2006/relationships/tags" Target="../tags/tag100.xml"/><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 Id="rId5" Type="http://schemas.openxmlformats.org/officeDocument/2006/relationships/notesSlide" Target="../notesSlides/notesSlide22.xml"/><Relationship Id="rId4"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tags" Target="../tags/tag112.xml"/><Relationship Id="rId13" Type="http://schemas.openxmlformats.org/officeDocument/2006/relationships/hyperlink" Target="mailto:Arran.Gregory@ec.gc.ca" TargetMode="External"/><Relationship Id="rId18" Type="http://schemas.openxmlformats.org/officeDocument/2006/relationships/hyperlink" Target="mailto:Jessica.Harriott@ec.gc.ca" TargetMode="External"/><Relationship Id="rId3" Type="http://schemas.openxmlformats.org/officeDocument/2006/relationships/tags" Target="../tags/tag107.xml"/><Relationship Id="rId21" Type="http://schemas.openxmlformats.org/officeDocument/2006/relationships/hyperlink" Target="mailto:Lauren.Pitre@ec.gc.ca" TargetMode="External"/><Relationship Id="rId7" Type="http://schemas.openxmlformats.org/officeDocument/2006/relationships/tags" Target="../tags/tag111.xml"/><Relationship Id="rId12" Type="http://schemas.openxmlformats.org/officeDocument/2006/relationships/hyperlink" Target="mailto:Undine.Thompson@ec.gc.ca" TargetMode="External"/><Relationship Id="rId17" Type="http://schemas.openxmlformats.org/officeDocument/2006/relationships/hyperlink" Target="mailto:Christina.Rohe@ec.gc.ca" TargetMode="External"/><Relationship Id="rId2" Type="http://schemas.openxmlformats.org/officeDocument/2006/relationships/tags" Target="../tags/tag106.xml"/><Relationship Id="rId16" Type="http://schemas.openxmlformats.org/officeDocument/2006/relationships/hyperlink" Target="mailto:Natalie.Fondren-Gasc@ec.gc.ca" TargetMode="External"/><Relationship Id="rId20" Type="http://schemas.openxmlformats.org/officeDocument/2006/relationships/hyperlink" Target="mailto:Marie-Helene.Dickey@ec.gc.ca" TargetMode="External"/><Relationship Id="rId1" Type="http://schemas.openxmlformats.org/officeDocument/2006/relationships/tags" Target="../tags/tag105.xml"/><Relationship Id="rId6" Type="http://schemas.openxmlformats.org/officeDocument/2006/relationships/tags" Target="../tags/tag110.xml"/><Relationship Id="rId11" Type="http://schemas.openxmlformats.org/officeDocument/2006/relationships/notesSlide" Target="../notesSlides/notesSlide23.xml"/><Relationship Id="rId5" Type="http://schemas.openxmlformats.org/officeDocument/2006/relationships/tags" Target="../tags/tag109.xml"/><Relationship Id="rId15" Type="http://schemas.openxmlformats.org/officeDocument/2006/relationships/hyperlink" Target="mailto:Rebecca.McKay@ec.gc.ca" TargetMode="External"/><Relationship Id="rId23" Type="http://schemas.openxmlformats.org/officeDocument/2006/relationships/hyperlink" Target="mailto:Kaytlyn.BurrowsKalenchuk@ec.gc.ca" TargetMode="External"/><Relationship Id="rId10" Type="http://schemas.openxmlformats.org/officeDocument/2006/relationships/slideLayout" Target="../slideLayouts/slideLayout4.xml"/><Relationship Id="rId19" Type="http://schemas.openxmlformats.org/officeDocument/2006/relationships/hyperlink" Target="mailto:AndreeAnne.Vezina@ec.gc.ca" TargetMode="External"/><Relationship Id="rId4" Type="http://schemas.openxmlformats.org/officeDocument/2006/relationships/tags" Target="../tags/tag108.xml"/><Relationship Id="rId9" Type="http://schemas.openxmlformats.org/officeDocument/2006/relationships/tags" Target="../tags/tag113.xml"/><Relationship Id="rId14" Type="http://schemas.openxmlformats.org/officeDocument/2006/relationships/hyperlink" Target="mailto:Rhiannon.Pankratz@ec.gc.ca" TargetMode="External"/><Relationship Id="rId22" Type="http://schemas.openxmlformats.org/officeDocument/2006/relationships/hyperlink" Target="mailto:Paulson.DesBrisay@ec.gc.ca"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image" Target="../media/image8.emf"/><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image" Target="../media/image9.emf"/><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notesSlide" Target="../notesSlides/notesSlide3.xml"/><Relationship Id="rId5" Type="http://schemas.openxmlformats.org/officeDocument/2006/relationships/tags" Target="../tags/tag20.xml"/><Relationship Id="rId10" Type="http://schemas.openxmlformats.org/officeDocument/2006/relationships/slideLayout" Target="../slideLayouts/slideLayout2.xml"/><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tags" Target="../tags/tag27.xml"/><Relationship Id="rId7" Type="http://schemas.openxmlformats.org/officeDocument/2006/relationships/image" Target="../media/image10.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notesSlide" Target="../notesSlides/notesSlide4.xml"/><Relationship Id="rId5" Type="http://schemas.openxmlformats.org/officeDocument/2006/relationships/slideLayout" Target="../slideLayouts/slideLayout3.xml"/><Relationship Id="rId4" Type="http://schemas.openxmlformats.org/officeDocument/2006/relationships/tags" Target="../tags/tag28.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38.xml"/><Relationship Id="rId7" Type="http://schemas.openxmlformats.org/officeDocument/2006/relationships/notesSlide" Target="../notesSlides/notesSlide6.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Layout" Target="../slideLayouts/slideLayout3.xml"/><Relationship Id="rId5" Type="http://schemas.openxmlformats.org/officeDocument/2006/relationships/tags" Target="../tags/tag40.xml"/><Relationship Id="rId4" Type="http://schemas.openxmlformats.org/officeDocument/2006/relationships/tags" Target="../tags/tag39.xml"/></Relationships>
</file>

<file path=ppt/slides/_rels/slide8.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notesSlide" Target="../notesSlides/notesSlide7.xml"/><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5.xml"/><Relationship Id="rId1" Type="http://schemas.openxmlformats.org/officeDocument/2006/relationships/tags" Target="../tags/tag44.xm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D8FC27-54D7-8E89-F6EF-86229DEE3B9C}"/>
              </a:ext>
            </a:extLst>
          </p:cNvPr>
          <p:cNvSpPr txBox="1"/>
          <p:nvPr>
            <p:custDataLst>
              <p:tags r:id="rId1"/>
            </p:custDataLst>
          </p:nvPr>
        </p:nvSpPr>
        <p:spPr>
          <a:xfrm>
            <a:off x="-9359" y="127431"/>
            <a:ext cx="9144000" cy="1523494"/>
          </a:xfrm>
          <a:prstGeom prst="rect">
            <a:avLst/>
          </a:prstGeom>
          <a:noFill/>
        </p:spPr>
        <p:txBody>
          <a:bodyPr wrap="square" rtlCol="0">
            <a:spAutoFit/>
          </a:bodyPr>
          <a:lstStyle/>
          <a:p>
            <a:pPr algn="ctr"/>
            <a:r>
              <a:rPr lang="fr-CA" sz="2800" b="1" dirty="0">
                <a:solidFill>
                  <a:schemeClr val="bg2"/>
                </a:solidFill>
                <a:latin typeface="Calibri" panose="020F0502020204030204" pitchFamily="34" charset="0"/>
                <a:cs typeface="Calibri" panose="020F0502020204030204" pitchFamily="34" charset="0"/>
              </a:rPr>
              <a:t>BONJOUR ET BIENVENUE À CET ATELIER SUR</a:t>
            </a:r>
            <a:br>
              <a:rPr lang="fr-CA" sz="2800" b="1" dirty="0">
                <a:solidFill>
                  <a:schemeClr val="bg2"/>
                </a:solidFill>
                <a:latin typeface="Calibri" panose="020F0502020204030204" pitchFamily="34" charset="0"/>
                <a:cs typeface="Calibri" panose="020F0502020204030204" pitchFamily="34" charset="0"/>
              </a:rPr>
            </a:br>
            <a:r>
              <a:rPr lang="fr-CA" sz="2800" b="1" dirty="0">
                <a:solidFill>
                  <a:schemeClr val="bg2"/>
                </a:solidFill>
                <a:latin typeface="Calibri" panose="020F0502020204030204" pitchFamily="34" charset="0"/>
                <a:cs typeface="Calibri" panose="020F0502020204030204" pitchFamily="34" charset="0"/>
              </a:rPr>
              <a:t>LES CHAUVES-SOURIS MIGRATRICES </a:t>
            </a:r>
          </a:p>
          <a:p>
            <a:pPr algn="ctr">
              <a:spcBef>
                <a:spcPts val="600"/>
              </a:spcBef>
            </a:pPr>
            <a:r>
              <a:rPr lang="fr-CA" sz="1600" b="1" dirty="0">
                <a:solidFill>
                  <a:schemeClr val="tx1">
                    <a:lumMod val="75000"/>
                    <a:lumOff val="25000"/>
                  </a:schemeClr>
                </a:solidFill>
                <a:latin typeface="Calibri" panose="020F0502020204030204" pitchFamily="34" charset="0"/>
                <a:cs typeface="Calibri" panose="020F0502020204030204" pitchFamily="34" charset="0"/>
              </a:rPr>
              <a:t>Nous vous invitons à inscrire votre nom et le nom de votre nation/organisation dans le clavardage en attendant que d’autres personnes se joignent à nous.</a:t>
            </a:r>
          </a:p>
        </p:txBody>
      </p:sp>
      <p:sp>
        <p:nvSpPr>
          <p:cNvPr id="5" name="Subtitle 2">
            <a:extLst>
              <a:ext uri="{FF2B5EF4-FFF2-40B4-BE49-F238E27FC236}">
                <a16:creationId xmlns:a16="http://schemas.microsoft.com/office/drawing/2014/main" id="{F9F3FDAC-6CFC-24B6-7BBA-DC43A1920323}"/>
              </a:ext>
            </a:extLst>
          </p:cNvPr>
          <p:cNvSpPr txBox="1">
            <a:spLocks/>
          </p:cNvSpPr>
          <p:nvPr>
            <p:custDataLst>
              <p:tags r:id="rId2"/>
            </p:custDataLst>
          </p:nvPr>
        </p:nvSpPr>
        <p:spPr>
          <a:xfrm>
            <a:off x="5940152" y="1772816"/>
            <a:ext cx="2196244" cy="1224136"/>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3200" b="1"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CA" sz="2000" dirty="0"/>
          </a:p>
        </p:txBody>
      </p:sp>
      <p:sp>
        <p:nvSpPr>
          <p:cNvPr id="6" name="Subtitle 2">
            <a:extLst>
              <a:ext uri="{FF2B5EF4-FFF2-40B4-BE49-F238E27FC236}">
                <a16:creationId xmlns:a16="http://schemas.microsoft.com/office/drawing/2014/main" id="{9E7D4550-E135-2071-874A-99C7CEF005D4}"/>
              </a:ext>
            </a:extLst>
          </p:cNvPr>
          <p:cNvSpPr txBox="1">
            <a:spLocks/>
          </p:cNvSpPr>
          <p:nvPr>
            <p:custDataLst>
              <p:tags r:id="rId3"/>
            </p:custDataLst>
          </p:nvPr>
        </p:nvSpPr>
        <p:spPr>
          <a:xfrm>
            <a:off x="3261600" y="1772816"/>
            <a:ext cx="2196244" cy="1224136"/>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3200" b="1"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CA" sz="2000" dirty="0"/>
          </a:p>
        </p:txBody>
      </p:sp>
      <p:sp>
        <p:nvSpPr>
          <p:cNvPr id="7" name="TextBox 6">
            <a:extLst>
              <a:ext uri="{FF2B5EF4-FFF2-40B4-BE49-F238E27FC236}">
                <a16:creationId xmlns:a16="http://schemas.microsoft.com/office/drawing/2014/main" id="{3FFAED59-2635-906B-3A03-740DB1B1866C}"/>
              </a:ext>
            </a:extLst>
          </p:cNvPr>
          <p:cNvSpPr txBox="1"/>
          <p:nvPr>
            <p:custDataLst>
              <p:tags r:id="rId4"/>
            </p:custDataLst>
          </p:nvPr>
        </p:nvSpPr>
        <p:spPr>
          <a:xfrm>
            <a:off x="395536" y="3563250"/>
            <a:ext cx="8582397" cy="646331"/>
          </a:xfrm>
          <a:prstGeom prst="rect">
            <a:avLst/>
          </a:prstGeom>
          <a:noFill/>
        </p:spPr>
        <p:txBody>
          <a:bodyPr wrap="square" rtlCol="0">
            <a:spAutoFit/>
          </a:bodyPr>
          <a:lstStyle/>
          <a:p>
            <a:r>
              <a:rPr lang="fr-CA" b="1" dirty="0">
                <a:solidFill>
                  <a:schemeClr val="tx1">
                    <a:lumMod val="75000"/>
                    <a:lumOff val="25000"/>
                  </a:schemeClr>
                </a:solidFill>
                <a:latin typeface="Calibri" panose="020F0502020204030204" pitchFamily="34" charset="0"/>
                <a:cs typeface="Calibri" panose="020F0502020204030204" pitchFamily="34" charset="0"/>
              </a:rPr>
              <a:t>NOUS ESPÉRONS QUE CETTE SÉANCE NOUS PERMETTRA D’ÉCHANGER SUR LA CONSERVATION DES CHAUVES-SOURIS</a:t>
            </a:r>
          </a:p>
        </p:txBody>
      </p:sp>
      <p:sp>
        <p:nvSpPr>
          <p:cNvPr id="8" name="TextBox 7">
            <a:extLst>
              <a:ext uri="{FF2B5EF4-FFF2-40B4-BE49-F238E27FC236}">
                <a16:creationId xmlns:a16="http://schemas.microsoft.com/office/drawing/2014/main" id="{68EBF007-9C99-79A8-44A7-2C7ED838E520}"/>
              </a:ext>
            </a:extLst>
          </p:cNvPr>
          <p:cNvSpPr txBox="1"/>
          <p:nvPr>
            <p:custDataLst>
              <p:tags r:id="rId5"/>
            </p:custDataLst>
          </p:nvPr>
        </p:nvSpPr>
        <p:spPr>
          <a:xfrm>
            <a:off x="4716472" y="4105408"/>
            <a:ext cx="4268201" cy="307777"/>
          </a:xfrm>
          <a:prstGeom prst="rect">
            <a:avLst/>
          </a:prstGeom>
          <a:noFill/>
        </p:spPr>
        <p:txBody>
          <a:bodyPr wrap="square" rtlCol="0">
            <a:spAutoFit/>
          </a:bodyPr>
          <a:lstStyle/>
          <a:p>
            <a:pPr algn="ctr"/>
            <a:r>
              <a:rPr lang="fr-CA" sz="1400" b="1" dirty="0">
                <a:solidFill>
                  <a:schemeClr val="tx1">
                    <a:lumMod val="75000"/>
                    <a:lumOff val="25000"/>
                  </a:schemeClr>
                </a:solidFill>
                <a:latin typeface="Calibri" panose="020F0502020204030204" pitchFamily="34" charset="0"/>
                <a:cs typeface="Calibri" panose="020F0502020204030204" pitchFamily="34" charset="0"/>
              </a:rPr>
              <a:t>Services d’interprétation simultanée en français offerts</a:t>
            </a:r>
          </a:p>
        </p:txBody>
      </p:sp>
      <p:sp>
        <p:nvSpPr>
          <p:cNvPr id="9" name="TextBox 8">
            <a:extLst>
              <a:ext uri="{FF2B5EF4-FFF2-40B4-BE49-F238E27FC236}">
                <a16:creationId xmlns:a16="http://schemas.microsoft.com/office/drawing/2014/main" id="{14713E95-9D0C-8136-BF19-3A40ADEE5F71}"/>
              </a:ext>
            </a:extLst>
          </p:cNvPr>
          <p:cNvSpPr txBox="1"/>
          <p:nvPr>
            <p:custDataLst>
              <p:tags r:id="rId6"/>
            </p:custDataLst>
          </p:nvPr>
        </p:nvSpPr>
        <p:spPr>
          <a:xfrm>
            <a:off x="320674" y="4538602"/>
            <a:ext cx="8535801" cy="338554"/>
          </a:xfrm>
          <a:prstGeom prst="rect">
            <a:avLst/>
          </a:prstGeom>
          <a:noFill/>
        </p:spPr>
        <p:txBody>
          <a:bodyPr wrap="square" rtlCol="0">
            <a:spAutoFit/>
          </a:bodyPr>
          <a:lstStyle/>
          <a:p>
            <a:pPr algn="ctr"/>
            <a:r>
              <a:rPr lang="fr-CA" sz="1600" u="sng" dirty="0">
                <a:solidFill>
                  <a:schemeClr val="tx2"/>
                </a:solidFill>
                <a:effectLst/>
                <a:latin typeface="Calibri" panose="020F0502020204030204" pitchFamily="34" charset="0"/>
                <a:ea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Indigenous </a:t>
            </a:r>
            <a:r>
              <a:rPr lang="fr-CA" sz="1600" u="sng" dirty="0" err="1">
                <a:solidFill>
                  <a:schemeClr val="tx2"/>
                </a:solidFill>
                <a:effectLst/>
                <a:latin typeface="Calibri" panose="020F0502020204030204" pitchFamily="34" charset="0"/>
                <a:ea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research</a:t>
            </a:r>
            <a:r>
              <a:rPr lang="fr-CA" sz="1600" u="sng" dirty="0">
                <a:solidFill>
                  <a:schemeClr val="tx2"/>
                </a:solidFill>
                <a:effectLst/>
                <a:latin typeface="Calibri" panose="020F0502020204030204" pitchFamily="34" charset="0"/>
                <a:ea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 </a:t>
            </a:r>
            <a:r>
              <a:rPr lang="fr-CA" sz="1600" u="sng" dirty="0" err="1">
                <a:solidFill>
                  <a:schemeClr val="tx2"/>
                </a:solidFill>
                <a:effectLst/>
                <a:latin typeface="Calibri" panose="020F0502020204030204" pitchFamily="34" charset="0"/>
                <a:ea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into</a:t>
            </a:r>
            <a:r>
              <a:rPr lang="fr-CA" sz="1600" u="sng" dirty="0">
                <a:solidFill>
                  <a:schemeClr val="tx2"/>
                </a:solidFill>
                <a:effectLst/>
                <a:latin typeface="Calibri" panose="020F0502020204030204" pitchFamily="34" charset="0"/>
                <a:ea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 </a:t>
            </a:r>
            <a:r>
              <a:rPr lang="fr-CA" sz="1600" u="sng" dirty="0" err="1">
                <a:solidFill>
                  <a:schemeClr val="tx2"/>
                </a:solidFill>
                <a:effectLst/>
                <a:latin typeface="Calibri" panose="020F0502020204030204" pitchFamily="34" charset="0"/>
                <a:ea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little</a:t>
            </a:r>
            <a:r>
              <a:rPr lang="fr-CA" sz="1600" u="sng" dirty="0">
                <a:solidFill>
                  <a:schemeClr val="tx2"/>
                </a:solidFill>
                <a:effectLst/>
                <a:latin typeface="Calibri" panose="020F0502020204030204" pitchFamily="34" charset="0"/>
                <a:ea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 </a:t>
            </a:r>
            <a:r>
              <a:rPr lang="fr-CA" sz="1600" u="sng" dirty="0" err="1">
                <a:solidFill>
                  <a:schemeClr val="tx2"/>
                </a:solidFill>
                <a:effectLst/>
                <a:latin typeface="Calibri" panose="020F0502020204030204" pitchFamily="34" charset="0"/>
                <a:ea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brown</a:t>
            </a:r>
            <a:r>
              <a:rPr lang="fr-CA" sz="1600" u="sng" dirty="0">
                <a:solidFill>
                  <a:schemeClr val="tx2"/>
                </a:solidFill>
                <a:effectLst/>
                <a:latin typeface="Calibri" panose="020F0502020204030204" pitchFamily="34" charset="0"/>
                <a:ea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 bats </a:t>
            </a:r>
            <a:r>
              <a:rPr lang="fr-CA" sz="1600" u="sng" dirty="0" err="1">
                <a:solidFill>
                  <a:schemeClr val="tx2"/>
                </a:solidFill>
                <a:effectLst/>
                <a:latin typeface="Calibri" panose="020F0502020204030204" pitchFamily="34" charset="0"/>
                <a:ea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aims</a:t>
            </a:r>
            <a:r>
              <a:rPr lang="fr-CA" sz="1600" u="sng" dirty="0">
                <a:solidFill>
                  <a:schemeClr val="tx2"/>
                </a:solidFill>
                <a:effectLst/>
                <a:latin typeface="Calibri" panose="020F0502020204030204" pitchFamily="34" charset="0"/>
                <a:ea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 to help </a:t>
            </a:r>
            <a:r>
              <a:rPr lang="fr-CA" sz="1600" u="sng" dirty="0" err="1">
                <a:solidFill>
                  <a:schemeClr val="tx2"/>
                </a:solidFill>
                <a:effectLst/>
                <a:latin typeface="Calibri" panose="020F0502020204030204" pitchFamily="34" charset="0"/>
                <a:ea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species</a:t>
            </a:r>
            <a:r>
              <a:rPr lang="fr-CA" sz="1600" u="sng" dirty="0">
                <a:solidFill>
                  <a:schemeClr val="tx2"/>
                </a:solidFill>
                <a:effectLst/>
                <a:latin typeface="Calibri" panose="020F0502020204030204" pitchFamily="34" charset="0"/>
                <a:ea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 survive | CBC News </a:t>
            </a:r>
          </a:p>
        </p:txBody>
      </p:sp>
      <p:sp>
        <p:nvSpPr>
          <p:cNvPr id="10" name="TextBox 9">
            <a:extLst>
              <a:ext uri="{FF2B5EF4-FFF2-40B4-BE49-F238E27FC236}">
                <a16:creationId xmlns:a16="http://schemas.microsoft.com/office/drawing/2014/main" id="{6947E1AE-C9FE-F9F1-9D92-725A9619BF64}"/>
              </a:ext>
            </a:extLst>
          </p:cNvPr>
          <p:cNvSpPr txBox="1"/>
          <p:nvPr>
            <p:custDataLst>
              <p:tags r:id="rId7"/>
            </p:custDataLst>
          </p:nvPr>
        </p:nvSpPr>
        <p:spPr>
          <a:xfrm>
            <a:off x="747168" y="4859859"/>
            <a:ext cx="8002705" cy="1077218"/>
          </a:xfrm>
          <a:prstGeom prst="rect">
            <a:avLst/>
          </a:prstGeom>
          <a:noFill/>
        </p:spPr>
        <p:txBody>
          <a:bodyPr wrap="square" rtlCol="0">
            <a:spAutoFit/>
          </a:bodyPr>
          <a:lstStyle/>
          <a:p>
            <a:r>
              <a:rPr lang="fr-CA" sz="1600" dirty="0">
                <a:latin typeface="Calibri" panose="020F0502020204030204" pitchFamily="34" charset="0"/>
                <a:cs typeface="Calibri" panose="020F0502020204030204" pitchFamily="34" charset="0"/>
              </a:rPr>
              <a:t>« </a:t>
            </a:r>
            <a:r>
              <a:rPr lang="fr-CA" sz="1600" dirty="0">
                <a:solidFill>
                  <a:schemeClr val="tx1">
                    <a:lumMod val="75000"/>
                    <a:lumOff val="25000"/>
                  </a:schemeClr>
                </a:solidFill>
                <a:latin typeface="Calibri" panose="020F0502020204030204" pitchFamily="34" charset="0"/>
                <a:cs typeface="Calibri" panose="020F0502020204030204" pitchFamily="34" charset="0"/>
              </a:rPr>
              <a:t>Elles sont formidables!</a:t>
            </a:r>
            <a:r>
              <a:rPr lang="fr-CA" sz="1600" dirty="0">
                <a:latin typeface="Calibri" panose="020F0502020204030204" pitchFamily="34" charset="0"/>
                <a:cs typeface="Calibri" panose="020F0502020204030204" pitchFamily="34" charset="0"/>
              </a:rPr>
              <a:t> </a:t>
            </a:r>
            <a:r>
              <a:rPr lang="fr-CA" sz="1600" dirty="0">
                <a:solidFill>
                  <a:schemeClr val="accent1">
                    <a:lumMod val="75000"/>
                  </a:schemeClr>
                </a:solidFill>
                <a:latin typeface="Calibri" panose="020F0502020204030204" pitchFamily="34" charset="0"/>
                <a:cs typeface="Calibri" panose="020F0502020204030204" pitchFamily="34" charset="0"/>
              </a:rPr>
              <a:t>La petite chauve-souris brune</a:t>
            </a:r>
            <a:r>
              <a:rPr lang="fr-CA" sz="1600" dirty="0">
                <a:latin typeface="Calibri" panose="020F0502020204030204" pitchFamily="34" charset="0"/>
                <a:cs typeface="Calibri" panose="020F0502020204030204" pitchFamily="34" charset="0"/>
              </a:rPr>
              <a:t> </a:t>
            </a:r>
            <a:r>
              <a:rPr lang="fr-CA" sz="1600" dirty="0">
                <a:solidFill>
                  <a:schemeClr val="tx1">
                    <a:lumMod val="75000"/>
                    <a:lumOff val="25000"/>
                  </a:schemeClr>
                </a:solidFill>
                <a:latin typeface="Calibri" panose="020F0502020204030204" pitchFamily="34" charset="0"/>
                <a:cs typeface="Calibri" panose="020F0502020204030204" pitchFamily="34" charset="0"/>
              </a:rPr>
              <a:t>peut manger l’équivalent de la moitié [ou plus] de son poids en insectes et en ravageurs comme les moustiques la nuit… Nous pensons donc qu’elles peuvent être utiles ici. »</a:t>
            </a:r>
          </a:p>
          <a:p>
            <a:pPr algn="r"/>
            <a:r>
              <a:rPr lang="fr-CA" sz="1600" dirty="0">
                <a:solidFill>
                  <a:schemeClr val="tx1">
                    <a:lumMod val="75000"/>
                    <a:lumOff val="25000"/>
                  </a:schemeClr>
                </a:solidFill>
                <a:latin typeface="Calibri" panose="020F0502020204030204" pitchFamily="34" charset="0"/>
                <a:cs typeface="Calibri" panose="020F0502020204030204" pitchFamily="34" charset="0"/>
              </a:rPr>
              <a:t>Première Nation de Wahnapitae – Anthony Laforge</a:t>
            </a:r>
          </a:p>
        </p:txBody>
      </p:sp>
      <p:pic>
        <p:nvPicPr>
          <p:cNvPr id="14" name="Picture 13">
            <a:extLst>
              <a:ext uri="{FF2B5EF4-FFF2-40B4-BE49-F238E27FC236}">
                <a16:creationId xmlns:a16="http://schemas.microsoft.com/office/drawing/2014/main" id="{0B0B3949-683E-9A24-B33E-B37007947AD5}"/>
              </a:ext>
            </a:extLst>
          </p:cNvPr>
          <p:cNvPicPr>
            <a:picLocks noChangeAspect="1"/>
          </p:cNvPicPr>
          <p:nvPr>
            <p:custDataLst>
              <p:tags r:id="rId8"/>
            </p:custDataLst>
          </p:nvPr>
        </p:nvPicPr>
        <p:blipFill>
          <a:blip r:embed="rId17"/>
          <a:stretch>
            <a:fillRect/>
          </a:stretch>
        </p:blipFill>
        <p:spPr>
          <a:xfrm>
            <a:off x="5573369" y="1760112"/>
            <a:ext cx="3261765" cy="1818681"/>
          </a:xfrm>
          <a:prstGeom prst="rect">
            <a:avLst/>
          </a:prstGeom>
        </p:spPr>
      </p:pic>
      <p:sp>
        <p:nvSpPr>
          <p:cNvPr id="15" name="TextBox 14">
            <a:extLst>
              <a:ext uri="{FF2B5EF4-FFF2-40B4-BE49-F238E27FC236}">
                <a16:creationId xmlns:a16="http://schemas.microsoft.com/office/drawing/2014/main" id="{02CDA45A-5090-16B6-B01E-75CE47BFB80D}"/>
              </a:ext>
            </a:extLst>
          </p:cNvPr>
          <p:cNvSpPr txBox="1"/>
          <p:nvPr>
            <p:custDataLst>
              <p:tags r:id="rId9"/>
            </p:custDataLst>
          </p:nvPr>
        </p:nvSpPr>
        <p:spPr>
          <a:xfrm>
            <a:off x="5640532" y="2976376"/>
            <a:ext cx="2383262" cy="400110"/>
          </a:xfrm>
          <a:prstGeom prst="rect">
            <a:avLst/>
          </a:prstGeom>
          <a:noFill/>
        </p:spPr>
        <p:txBody>
          <a:bodyPr wrap="square" rtlCol="0">
            <a:spAutoFit/>
          </a:bodyPr>
          <a:lstStyle/>
          <a:p>
            <a:r>
              <a:rPr lang="fr-CA" sz="1100">
                <a:solidFill>
                  <a:schemeClr val="bg1"/>
                </a:solidFill>
              </a:rPr>
              <a:t>Chauve-souris rousse de l’Est </a:t>
            </a:r>
          </a:p>
          <a:p>
            <a:r>
              <a:rPr lang="fr-CA" sz="900">
                <a:solidFill>
                  <a:schemeClr val="bg1"/>
                </a:solidFill>
              </a:rPr>
              <a:t>Photo : © Brock et Sherri Fenton</a:t>
            </a:r>
          </a:p>
        </p:txBody>
      </p:sp>
      <p:pic>
        <p:nvPicPr>
          <p:cNvPr id="19" name="Picture 18">
            <a:extLst>
              <a:ext uri="{FF2B5EF4-FFF2-40B4-BE49-F238E27FC236}">
                <a16:creationId xmlns:a16="http://schemas.microsoft.com/office/drawing/2014/main" id="{5E35ADAD-9F85-F6AF-7D08-74CB5619D1E0}"/>
              </a:ext>
            </a:extLst>
          </p:cNvPr>
          <p:cNvPicPr>
            <a:picLocks noChangeAspect="1"/>
          </p:cNvPicPr>
          <p:nvPr>
            <p:custDataLst>
              <p:tags r:id="rId10"/>
            </p:custDataLst>
          </p:nvPr>
        </p:nvPicPr>
        <p:blipFill>
          <a:blip r:embed="rId18"/>
          <a:stretch>
            <a:fillRect/>
          </a:stretch>
        </p:blipFill>
        <p:spPr>
          <a:xfrm>
            <a:off x="3546718" y="1756264"/>
            <a:ext cx="1911009" cy="1835746"/>
          </a:xfrm>
          <a:prstGeom prst="rect">
            <a:avLst/>
          </a:prstGeom>
        </p:spPr>
      </p:pic>
      <p:pic>
        <p:nvPicPr>
          <p:cNvPr id="21" name="Picture 20">
            <a:extLst>
              <a:ext uri="{FF2B5EF4-FFF2-40B4-BE49-F238E27FC236}">
                <a16:creationId xmlns:a16="http://schemas.microsoft.com/office/drawing/2014/main" id="{3C53C112-23A6-A37D-25A7-6D4146FAF3DA}"/>
              </a:ext>
            </a:extLst>
          </p:cNvPr>
          <p:cNvPicPr>
            <a:picLocks noChangeAspect="1"/>
          </p:cNvPicPr>
          <p:nvPr>
            <p:custDataLst>
              <p:tags r:id="rId11"/>
            </p:custDataLst>
          </p:nvPr>
        </p:nvPicPr>
        <p:blipFill rotWithShape="1">
          <a:blip r:embed="rId19"/>
          <a:srcRect l="8687" t="16349" r="7539"/>
          <a:stretch/>
        </p:blipFill>
        <p:spPr>
          <a:xfrm>
            <a:off x="321239" y="1754335"/>
            <a:ext cx="2994870" cy="1818681"/>
          </a:xfrm>
          <a:prstGeom prst="rect">
            <a:avLst/>
          </a:prstGeom>
        </p:spPr>
      </p:pic>
      <p:sp>
        <p:nvSpPr>
          <p:cNvPr id="17" name="TextBox 16">
            <a:extLst>
              <a:ext uri="{FF2B5EF4-FFF2-40B4-BE49-F238E27FC236}">
                <a16:creationId xmlns:a16="http://schemas.microsoft.com/office/drawing/2014/main" id="{717900FE-68EE-35F1-3983-9B6485994DC9}"/>
              </a:ext>
            </a:extLst>
          </p:cNvPr>
          <p:cNvSpPr txBox="1"/>
          <p:nvPr>
            <p:custDataLst>
              <p:tags r:id="rId12"/>
            </p:custDataLst>
          </p:nvPr>
        </p:nvSpPr>
        <p:spPr>
          <a:xfrm>
            <a:off x="303083" y="3007922"/>
            <a:ext cx="2383262" cy="400110"/>
          </a:xfrm>
          <a:prstGeom prst="rect">
            <a:avLst/>
          </a:prstGeom>
          <a:noFill/>
        </p:spPr>
        <p:txBody>
          <a:bodyPr wrap="square" rtlCol="0">
            <a:spAutoFit/>
          </a:bodyPr>
          <a:lstStyle/>
          <a:p>
            <a:r>
              <a:rPr lang="fr-CA" sz="1100">
                <a:solidFill>
                  <a:schemeClr val="bg1"/>
                </a:solidFill>
              </a:rPr>
              <a:t>Chauve-souris argentée </a:t>
            </a:r>
          </a:p>
          <a:p>
            <a:r>
              <a:rPr lang="fr-CA" sz="900">
                <a:solidFill>
                  <a:schemeClr val="bg1"/>
                </a:solidFill>
              </a:rPr>
              <a:t>Photo : © Brock et Sherri Fenton</a:t>
            </a:r>
          </a:p>
        </p:txBody>
      </p:sp>
      <p:sp>
        <p:nvSpPr>
          <p:cNvPr id="16" name="TextBox 15">
            <a:extLst>
              <a:ext uri="{FF2B5EF4-FFF2-40B4-BE49-F238E27FC236}">
                <a16:creationId xmlns:a16="http://schemas.microsoft.com/office/drawing/2014/main" id="{F7685B43-E36F-9731-E720-905C82302BB6}"/>
              </a:ext>
            </a:extLst>
          </p:cNvPr>
          <p:cNvSpPr txBox="1"/>
          <p:nvPr>
            <p:custDataLst>
              <p:tags r:id="rId13"/>
            </p:custDataLst>
          </p:nvPr>
        </p:nvSpPr>
        <p:spPr>
          <a:xfrm>
            <a:off x="3556890" y="3035555"/>
            <a:ext cx="2383262" cy="400110"/>
          </a:xfrm>
          <a:prstGeom prst="rect">
            <a:avLst/>
          </a:prstGeom>
          <a:noFill/>
        </p:spPr>
        <p:txBody>
          <a:bodyPr wrap="square" rtlCol="0">
            <a:spAutoFit/>
          </a:bodyPr>
          <a:lstStyle/>
          <a:p>
            <a:r>
              <a:rPr lang="fr-CA" sz="1100">
                <a:solidFill>
                  <a:schemeClr val="bg1"/>
                </a:solidFill>
              </a:rPr>
              <a:t>Chauve-souris cendrée </a:t>
            </a:r>
          </a:p>
          <a:p>
            <a:r>
              <a:rPr lang="fr-CA" sz="900">
                <a:solidFill>
                  <a:schemeClr val="bg1"/>
                </a:solidFill>
              </a:rPr>
              <a:t>Photo : © Brock et Sherri Fenton</a:t>
            </a:r>
          </a:p>
        </p:txBody>
      </p:sp>
    </p:spTree>
    <p:extLst>
      <p:ext uri="{BB962C8B-B14F-4D97-AF65-F5344CB8AC3E}">
        <p14:creationId xmlns:p14="http://schemas.microsoft.com/office/powerpoint/2010/main" val="2540259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795910" y="460731"/>
            <a:ext cx="7698727" cy="664013"/>
          </a:xfrm>
        </p:spPr>
        <p:txBody>
          <a:bodyPr/>
          <a:lstStyle/>
          <a:p>
            <a:r>
              <a:rPr lang="fr-CA" dirty="0">
                <a:solidFill>
                  <a:schemeClr val="bg2"/>
                </a:solidFill>
              </a:rPr>
              <a:t>Le processus de la </a:t>
            </a:r>
            <a:r>
              <a:rPr lang="fr-CA" i="1" dirty="0">
                <a:solidFill>
                  <a:schemeClr val="bg2"/>
                </a:solidFill>
              </a:rPr>
              <a:t>Loi sur les espèces en péril</a:t>
            </a:r>
          </a:p>
        </p:txBody>
      </p:sp>
      <p:grpSp>
        <p:nvGrpSpPr>
          <p:cNvPr id="33" name="Group 32"/>
          <p:cNvGrpSpPr/>
          <p:nvPr>
            <p:custDataLst>
              <p:tags r:id="rId2"/>
            </p:custDataLst>
          </p:nvPr>
        </p:nvGrpSpPr>
        <p:grpSpPr>
          <a:xfrm>
            <a:off x="316576" y="1484784"/>
            <a:ext cx="8650052" cy="5281520"/>
            <a:chOff x="477619" y="1529225"/>
            <a:chExt cx="8650052" cy="4788659"/>
          </a:xfrm>
        </p:grpSpPr>
        <p:sp>
          <p:nvSpPr>
            <p:cNvPr id="34" name="Rectangle 7"/>
            <p:cNvSpPr>
              <a:spLocks noChangeArrowheads="1"/>
            </p:cNvSpPr>
            <p:nvPr/>
          </p:nvSpPr>
          <p:spPr bwMode="auto">
            <a:xfrm>
              <a:off x="4972955" y="1912114"/>
              <a:ext cx="1904219" cy="586599"/>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ct val="0"/>
                </a:spcBef>
                <a:buClrTx/>
                <a:buSzTx/>
                <a:buFontTx/>
                <a:buNone/>
              </a:pPr>
              <a:r>
                <a:rPr lang="fr-CA" sz="1800" dirty="0">
                  <a:solidFill>
                    <a:srgbClr val="FFFFFF"/>
                  </a:solidFill>
                  <a:latin typeface="Century Gothic" panose="020B0502020202020204" pitchFamily="34" charset="0"/>
                </a:rPr>
                <a:t>Planification du rétablissement</a:t>
              </a:r>
            </a:p>
          </p:txBody>
        </p:sp>
        <p:sp>
          <p:nvSpPr>
            <p:cNvPr id="35" name="Rectangle 6"/>
            <p:cNvSpPr>
              <a:spLocks noChangeArrowheads="1"/>
            </p:cNvSpPr>
            <p:nvPr/>
          </p:nvSpPr>
          <p:spPr bwMode="auto">
            <a:xfrm>
              <a:off x="2881983" y="1905137"/>
              <a:ext cx="2044940" cy="335449"/>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ct val="0"/>
                </a:spcBef>
                <a:buClrTx/>
                <a:buSzTx/>
                <a:buFontTx/>
                <a:buNone/>
              </a:pPr>
              <a:r>
                <a:rPr lang="fr-CA" sz="1800" dirty="0">
                  <a:solidFill>
                    <a:srgbClr val="FFFFFF"/>
                  </a:solidFill>
                  <a:latin typeface="Century Gothic" panose="020B0502020202020204" pitchFamily="34" charset="0"/>
                </a:rPr>
                <a:t>Inscription</a:t>
              </a:r>
            </a:p>
          </p:txBody>
        </p:sp>
        <p:sp>
          <p:nvSpPr>
            <p:cNvPr id="36" name="Rectangle 5"/>
            <p:cNvSpPr>
              <a:spLocks noChangeArrowheads="1"/>
            </p:cNvSpPr>
            <p:nvPr/>
          </p:nvSpPr>
          <p:spPr bwMode="auto">
            <a:xfrm>
              <a:off x="493031" y="1912114"/>
              <a:ext cx="2304203" cy="335449"/>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ct val="0"/>
                </a:spcBef>
                <a:buClrTx/>
                <a:buSzTx/>
                <a:buFontTx/>
                <a:buNone/>
              </a:pPr>
              <a:r>
                <a:rPr lang="fr-CA" sz="1800">
                  <a:solidFill>
                    <a:srgbClr val="FFFFFF"/>
                  </a:solidFill>
                  <a:latin typeface="Century Gothic" panose="020B0502020202020204" pitchFamily="34" charset="0"/>
                </a:rPr>
                <a:t>Évaluation</a:t>
              </a:r>
            </a:p>
          </p:txBody>
        </p:sp>
        <p:sp>
          <p:nvSpPr>
            <p:cNvPr id="37" name="TextBox 36"/>
            <p:cNvSpPr txBox="1">
              <a:spLocks noChangeArrowheads="1"/>
            </p:cNvSpPr>
            <p:nvPr/>
          </p:nvSpPr>
          <p:spPr bwMode="auto">
            <a:xfrm>
              <a:off x="491464" y="2246118"/>
              <a:ext cx="2304203" cy="108831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indent="0" eaLnBrk="1" hangingPunct="1">
                <a:spcBef>
                  <a:spcPct val="0"/>
                </a:spcBef>
                <a:buClrTx/>
                <a:buSzTx/>
                <a:buNone/>
              </a:pPr>
              <a:r>
                <a:rPr lang="fr-CA" sz="1200" dirty="0">
                  <a:solidFill>
                    <a:srgbClr val="000000"/>
                  </a:solidFill>
                </a:rPr>
                <a:t>Le COSEPAC (organisme d’experts indépendant) envoie une évaluation de l’espèce et une recommandation d’inscription au ministre d’ECCC</a:t>
              </a:r>
              <a:endParaRPr lang="fr-CA" sz="1400" dirty="0">
                <a:solidFill>
                  <a:srgbClr val="000000"/>
                </a:solidFill>
              </a:endParaRPr>
            </a:p>
          </p:txBody>
        </p:sp>
        <p:sp>
          <p:nvSpPr>
            <p:cNvPr id="38" name="TextBox 37"/>
            <p:cNvSpPr txBox="1">
              <a:spLocks noChangeArrowheads="1"/>
            </p:cNvSpPr>
            <p:nvPr/>
          </p:nvSpPr>
          <p:spPr bwMode="auto">
            <a:xfrm>
              <a:off x="2891283" y="2240586"/>
              <a:ext cx="2026341" cy="286031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spcBef>
                  <a:spcPct val="20000"/>
                </a:spcBef>
                <a:buClr>
                  <a:srgbClr val="FF0000"/>
                </a:buClr>
                <a:buSzPct val="120000"/>
                <a:buChar char="•"/>
                <a:defRPr kumimoji="1" sz="24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3A601B"/>
                </a:buClr>
                <a:buFont typeface="Arial" pitchFamily="34" charset="0"/>
                <a:buChar char="–"/>
                <a:defRPr kumimoji="1" sz="20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pitchFamily="34" charset="0"/>
                <a:buChar char="▪"/>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spcAft>
                  <a:spcPts val="600"/>
                </a:spcAft>
                <a:buClrTx/>
                <a:buSzTx/>
                <a:defRPr/>
              </a:pPr>
              <a:r>
                <a:rPr lang="fr-CA" sz="1200" dirty="0">
                  <a:solidFill>
                    <a:srgbClr val="000000"/>
                  </a:solidFill>
                </a:rPr>
                <a:t>Recommandation du ministre au Cabinet</a:t>
              </a:r>
            </a:p>
            <a:p>
              <a:pPr eaLnBrk="1" hangingPunct="1">
                <a:spcBef>
                  <a:spcPct val="0"/>
                </a:spcBef>
                <a:buClrTx/>
                <a:buSzTx/>
                <a:defRPr/>
              </a:pPr>
              <a:r>
                <a:rPr lang="fr-CA" sz="1200" dirty="0">
                  <a:solidFill>
                    <a:srgbClr val="000000"/>
                  </a:solidFill>
                </a:rPr>
                <a:t>La décision d’inscription est prise par le Cabinet</a:t>
              </a:r>
            </a:p>
            <a:p>
              <a:pPr marL="0" indent="0" eaLnBrk="1" hangingPunct="1">
                <a:spcBef>
                  <a:spcPct val="0"/>
                </a:spcBef>
                <a:buClrTx/>
                <a:buSzTx/>
                <a:buNone/>
                <a:defRPr/>
              </a:pPr>
              <a:endParaRPr lang="en-CA" altLang="en-US" sz="1200" dirty="0">
                <a:solidFill>
                  <a:srgbClr val="000000"/>
                </a:solidFill>
              </a:endParaRPr>
            </a:p>
            <a:p>
              <a:pPr eaLnBrk="1" hangingPunct="1">
                <a:spcBef>
                  <a:spcPct val="0"/>
                </a:spcBef>
                <a:buClrTx/>
                <a:buSzTx/>
                <a:defRPr/>
              </a:pPr>
              <a:r>
                <a:rPr lang="fr-CA" sz="1200" b="1" dirty="0">
                  <a:solidFill>
                    <a:srgbClr val="000000"/>
                  </a:solidFill>
                </a:rPr>
                <a:t>Si l’espèce est inscrite</a:t>
              </a:r>
              <a:r>
                <a:rPr lang="fr-CA" sz="1200" dirty="0">
                  <a:solidFill>
                    <a:srgbClr val="000000"/>
                  </a:solidFill>
                </a:rPr>
                <a:t>, la LEP et les interdictions s’appliquent immédiatement</a:t>
              </a:r>
            </a:p>
            <a:p>
              <a:pPr marL="0" indent="0" eaLnBrk="1" hangingPunct="1">
                <a:spcBef>
                  <a:spcPct val="0"/>
                </a:spcBef>
                <a:buClrTx/>
                <a:buSzTx/>
                <a:buFontTx/>
                <a:buNone/>
                <a:defRPr/>
              </a:pPr>
              <a:endParaRPr lang="en-CA" altLang="en-US" sz="1200" dirty="0">
                <a:solidFill>
                  <a:srgbClr val="000000"/>
                </a:solidFill>
              </a:endParaRPr>
            </a:p>
            <a:p>
              <a:pPr eaLnBrk="1" hangingPunct="1">
                <a:spcBef>
                  <a:spcPct val="0"/>
                </a:spcBef>
                <a:buClrTx/>
                <a:buSzTx/>
                <a:buFont typeface="Wingdings" panose="05000000000000000000" pitchFamily="2" charset="2"/>
                <a:buChar char="Ø"/>
                <a:defRPr/>
              </a:pPr>
              <a:r>
                <a:rPr lang="fr-CA" sz="1200" dirty="0">
                  <a:solidFill>
                    <a:srgbClr val="000000"/>
                  </a:solidFill>
                </a:rPr>
                <a:t>Interdictions générales</a:t>
              </a:r>
            </a:p>
            <a:p>
              <a:pPr marL="0" indent="0" eaLnBrk="1" hangingPunct="1">
                <a:spcBef>
                  <a:spcPct val="0"/>
                </a:spcBef>
                <a:buClrTx/>
                <a:buSzTx/>
                <a:buNone/>
                <a:defRPr/>
              </a:pPr>
              <a:endParaRPr lang="en-CA" altLang="en-US" sz="1200" dirty="0">
                <a:solidFill>
                  <a:srgbClr val="000000"/>
                </a:solidFill>
              </a:endParaRPr>
            </a:p>
            <a:p>
              <a:pPr eaLnBrk="1" hangingPunct="1">
                <a:spcBef>
                  <a:spcPct val="0"/>
                </a:spcBef>
                <a:buClrTx/>
                <a:buSzTx/>
                <a:buFont typeface="Wingdings" panose="05000000000000000000" pitchFamily="2" charset="2"/>
                <a:buChar char="Ø"/>
                <a:defRPr/>
              </a:pPr>
              <a:r>
                <a:rPr lang="fr-CA" sz="1200" dirty="0">
                  <a:solidFill>
                    <a:srgbClr val="000000"/>
                  </a:solidFill>
                </a:rPr>
                <a:t>La planification du rétablissement commence</a:t>
              </a:r>
            </a:p>
            <a:p>
              <a:pPr eaLnBrk="1" hangingPunct="1">
                <a:spcBef>
                  <a:spcPct val="0"/>
                </a:spcBef>
                <a:buClrTx/>
                <a:buSzTx/>
                <a:buFont typeface="Wingdings" panose="05000000000000000000" pitchFamily="2" charset="2"/>
                <a:buChar char="Ø"/>
                <a:defRPr/>
              </a:pPr>
              <a:endParaRPr lang="en-CA" altLang="en-US" sz="1400" dirty="0">
                <a:solidFill>
                  <a:srgbClr val="000000"/>
                </a:solidFill>
              </a:endParaRPr>
            </a:p>
          </p:txBody>
        </p:sp>
        <p:sp>
          <p:nvSpPr>
            <p:cNvPr id="39" name="TextBox 38"/>
            <p:cNvSpPr txBox="1">
              <a:spLocks noChangeArrowheads="1"/>
            </p:cNvSpPr>
            <p:nvPr/>
          </p:nvSpPr>
          <p:spPr bwMode="auto">
            <a:xfrm>
              <a:off x="4972954" y="2498713"/>
              <a:ext cx="1904219" cy="256731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pPr>
              <a:r>
                <a:rPr lang="fr-CA" sz="1200" dirty="0">
                  <a:solidFill>
                    <a:srgbClr val="000000"/>
                  </a:solidFill>
                </a:rPr>
                <a:t>Aux termes de la LEP, des documents de rétablissement doivent être élaborés</a:t>
              </a:r>
            </a:p>
            <a:p>
              <a:pPr eaLnBrk="1" hangingPunct="1">
                <a:spcBef>
                  <a:spcPct val="0"/>
                </a:spcBef>
                <a:buClrTx/>
                <a:buSzTx/>
              </a:pPr>
              <a:endParaRPr lang="en-CA" altLang="en-US" sz="1200" dirty="0">
                <a:solidFill>
                  <a:srgbClr val="000000"/>
                </a:solidFill>
              </a:endParaRPr>
            </a:p>
            <a:p>
              <a:pPr eaLnBrk="1" hangingPunct="1">
                <a:spcBef>
                  <a:spcPct val="0"/>
                </a:spcBef>
                <a:spcAft>
                  <a:spcPts val="600"/>
                </a:spcAft>
                <a:buClrTx/>
                <a:buSzTx/>
                <a:buFont typeface="Wingdings" panose="05000000000000000000" pitchFamily="2" charset="2"/>
                <a:buChar char="Ø"/>
              </a:pPr>
              <a:r>
                <a:rPr lang="fr-CA" sz="1200" dirty="0">
                  <a:solidFill>
                    <a:srgbClr val="000000"/>
                  </a:solidFill>
                </a:rPr>
                <a:t>Version provisoire du programme de rétablissement ou du plan d’action</a:t>
              </a:r>
            </a:p>
            <a:p>
              <a:pPr eaLnBrk="1" hangingPunct="1">
                <a:spcBef>
                  <a:spcPct val="0"/>
                </a:spcBef>
                <a:spcAft>
                  <a:spcPts val="600"/>
                </a:spcAft>
                <a:buClrTx/>
                <a:buSzTx/>
                <a:buFont typeface="Wingdings" panose="05000000000000000000" pitchFamily="2" charset="2"/>
                <a:buChar char="Ø"/>
              </a:pPr>
              <a:r>
                <a:rPr kumimoji="1" lang="fr-CA" sz="1200" b="1" i="0" u="none" strike="noStrike" cap="none" normalizeH="0" baseline="0" noProof="0" dirty="0">
                  <a:ln>
                    <a:noFill/>
                  </a:ln>
                  <a:solidFill>
                    <a:srgbClr val="9933FF"/>
                  </a:solidFill>
                  <a:effectLst/>
                  <a:uLnTx/>
                  <a:uFillTx/>
                  <a:latin typeface="Arial" panose="020B0604020202020204" pitchFamily="34" charset="0"/>
                  <a:ea typeface="Arial Unicode MS" panose="020B0604020202020204" pitchFamily="34" charset="-128"/>
                  <a:cs typeface="Arial Unicode MS" panose="020B0604020202020204" pitchFamily="34" charset="-128"/>
                </a:rPr>
                <a:t>CONSULTATIONS sur le document de rétablissement</a:t>
              </a:r>
            </a:p>
            <a:p>
              <a:pPr eaLnBrk="1" hangingPunct="1">
                <a:spcBef>
                  <a:spcPct val="0"/>
                </a:spcBef>
                <a:buClrTx/>
                <a:buSzTx/>
                <a:buFont typeface="Wingdings" panose="05000000000000000000" pitchFamily="2" charset="2"/>
                <a:buChar char="Ø"/>
              </a:pPr>
              <a:r>
                <a:rPr lang="fr-CA" sz="1200" dirty="0">
                  <a:solidFill>
                    <a:srgbClr val="000000"/>
                  </a:solidFill>
                </a:rPr>
                <a:t>Désignation de l’habitat essentiel </a:t>
              </a:r>
            </a:p>
          </p:txBody>
        </p:sp>
        <p:sp>
          <p:nvSpPr>
            <p:cNvPr id="40" name="Rectangle 7"/>
            <p:cNvSpPr>
              <a:spLocks noChangeArrowheads="1"/>
            </p:cNvSpPr>
            <p:nvPr/>
          </p:nvSpPr>
          <p:spPr bwMode="auto">
            <a:xfrm>
              <a:off x="7111546" y="2186323"/>
              <a:ext cx="2016125" cy="369888"/>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ct val="0"/>
                </a:spcBef>
                <a:buClrTx/>
                <a:buSzTx/>
                <a:buFontTx/>
                <a:buNone/>
              </a:pPr>
              <a:r>
                <a:rPr lang="fr-CA" sz="1800" dirty="0">
                  <a:solidFill>
                    <a:srgbClr val="FFFFFF"/>
                  </a:solidFill>
                  <a:latin typeface="Century Gothic" panose="020B0502020202020204" pitchFamily="34" charset="0"/>
                </a:rPr>
                <a:t>Mise en œuvre</a:t>
              </a:r>
            </a:p>
          </p:txBody>
        </p:sp>
        <p:sp>
          <p:nvSpPr>
            <p:cNvPr id="41" name="TextBox 40"/>
            <p:cNvSpPr txBox="1">
              <a:spLocks noChangeArrowheads="1"/>
            </p:cNvSpPr>
            <p:nvPr/>
          </p:nvSpPr>
          <p:spPr bwMode="auto">
            <a:xfrm>
              <a:off x="7111546" y="2551633"/>
              <a:ext cx="2016125" cy="99064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171450" indent="-1714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628650" indent="-17145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spcAft>
                  <a:spcPts val="600"/>
                </a:spcAft>
                <a:buClrTx/>
                <a:buSzTx/>
              </a:pPr>
              <a:r>
                <a:rPr lang="fr-CA" sz="1200" dirty="0">
                  <a:solidFill>
                    <a:srgbClr val="000000"/>
                  </a:solidFill>
                </a:rPr>
                <a:t>Application des mesures de conservation décrites dans les plans</a:t>
              </a:r>
            </a:p>
            <a:p>
              <a:pPr eaLnBrk="1" hangingPunct="1">
                <a:spcBef>
                  <a:spcPct val="0"/>
                </a:spcBef>
                <a:buClrTx/>
                <a:buSzTx/>
              </a:pPr>
              <a:r>
                <a:rPr lang="fr-CA" sz="1200" dirty="0">
                  <a:solidFill>
                    <a:srgbClr val="000000"/>
                  </a:solidFill>
                </a:rPr>
                <a:t>Protection de l’habitat essentiel</a:t>
              </a:r>
            </a:p>
          </p:txBody>
        </p:sp>
        <p:sp>
          <p:nvSpPr>
            <p:cNvPr id="42" name="ZoneTexte 3"/>
            <p:cNvSpPr txBox="1">
              <a:spLocks noChangeArrowheads="1"/>
            </p:cNvSpPr>
            <p:nvPr/>
          </p:nvSpPr>
          <p:spPr bwMode="auto">
            <a:xfrm>
              <a:off x="477619" y="3345944"/>
              <a:ext cx="2318048" cy="2971940"/>
            </a:xfrm>
            <a:prstGeom prst="rect">
              <a:avLst/>
            </a:prstGeom>
            <a:solidFill>
              <a:srgbClr val="FFC000"/>
            </a:solidFill>
            <a:ln w="25400">
              <a:noFill/>
              <a:miter lim="800000"/>
              <a:headEnd/>
              <a:tailEnd/>
            </a:ln>
          </p:spPr>
          <p:txBody>
            <a:bodyPr wrap="square">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None/>
              </a:pPr>
              <a:r>
                <a:rPr lang="fr-CA" sz="1200" b="1" dirty="0">
                  <a:solidFill>
                    <a:schemeClr val="accent2">
                      <a:lumMod val="75000"/>
                    </a:schemeClr>
                  </a:solidFill>
                </a:rPr>
                <a:t>Consultations préalables à l’inscription</a:t>
              </a:r>
            </a:p>
            <a:p>
              <a:pPr marL="179388" indent="-179388" eaLnBrk="1" hangingPunct="1">
                <a:spcBef>
                  <a:spcPct val="0"/>
                </a:spcBef>
                <a:spcAft>
                  <a:spcPts val="600"/>
                </a:spcAft>
                <a:buClrTx/>
                <a:buSzTx/>
              </a:pPr>
              <a:r>
                <a:rPr lang="fr-CA" sz="1200" dirty="0">
                  <a:solidFill>
                    <a:srgbClr val="000000"/>
                  </a:solidFill>
                </a:rPr>
                <a:t>Appel de commentaires sur les </a:t>
              </a:r>
              <a:r>
                <a:rPr lang="fr-CA" sz="1200" b="1" i="1" dirty="0">
                  <a:solidFill>
                    <a:srgbClr val="000000"/>
                  </a:solidFill>
                </a:rPr>
                <a:t>répercussions et les avantages socioéconomiques </a:t>
              </a:r>
              <a:r>
                <a:rPr lang="fr-CA" sz="1200" dirty="0">
                  <a:solidFill>
                    <a:srgbClr val="000000"/>
                  </a:solidFill>
                </a:rPr>
                <a:t>possibles EN CAS d’inscription</a:t>
              </a:r>
              <a:endParaRPr lang="en-US" altLang="en-US" sz="1400" dirty="0">
                <a:solidFill>
                  <a:srgbClr val="000000"/>
                </a:solidFill>
              </a:endParaRPr>
            </a:p>
            <a:p>
              <a:pPr marL="179388" indent="-179388" eaLnBrk="1" hangingPunct="1">
                <a:spcBef>
                  <a:spcPts val="1200"/>
                </a:spcBef>
                <a:buClrTx/>
                <a:buSzTx/>
              </a:pPr>
              <a:r>
                <a:rPr lang="fr-CA" sz="1200" dirty="0">
                  <a:solidFill>
                    <a:srgbClr val="000000"/>
                  </a:solidFill>
                </a:rPr>
                <a:t>Les commentaires éclairent la recommandation du ministre d’INSCRIRE, DE NE PAS INSCRIRE ou de renvoyer la question au COSEPAC pour obtenir des renseignements supplémentaires</a:t>
              </a:r>
            </a:p>
          </p:txBody>
        </p:sp>
        <p:sp>
          <p:nvSpPr>
            <p:cNvPr id="43" name="TextBox 35"/>
            <p:cNvSpPr txBox="1">
              <a:spLocks noChangeArrowheads="1"/>
            </p:cNvSpPr>
            <p:nvPr/>
          </p:nvSpPr>
          <p:spPr bwMode="auto">
            <a:xfrm>
              <a:off x="3018632" y="1536568"/>
              <a:ext cx="3827462" cy="279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r>
                <a:rPr lang="fr-CA" sz="1400" dirty="0">
                  <a:solidFill>
                    <a:srgbClr val="000000"/>
                  </a:solidFill>
                </a:rPr>
                <a:t>Les espèces sont réévaluées tous les dix ans</a:t>
              </a:r>
            </a:p>
          </p:txBody>
        </p:sp>
        <p:cxnSp>
          <p:nvCxnSpPr>
            <p:cNvPr id="49" name="Straight Connector 11"/>
            <p:cNvCxnSpPr>
              <a:cxnSpLocks noChangeShapeType="1"/>
            </p:cNvCxnSpPr>
            <p:nvPr/>
          </p:nvCxnSpPr>
          <p:spPr bwMode="auto">
            <a:xfrm>
              <a:off x="1565311" y="1529225"/>
              <a:ext cx="6375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0" name="Straight Arrow Connector 8"/>
            <p:cNvCxnSpPr>
              <a:cxnSpLocks noChangeShapeType="1"/>
            </p:cNvCxnSpPr>
            <p:nvPr/>
          </p:nvCxnSpPr>
          <p:spPr bwMode="auto">
            <a:xfrm>
              <a:off x="1565311" y="1538439"/>
              <a:ext cx="0" cy="37941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1" name="Straight Connector 20"/>
            <p:cNvCxnSpPr>
              <a:cxnSpLocks noChangeShapeType="1"/>
            </p:cNvCxnSpPr>
            <p:nvPr/>
          </p:nvCxnSpPr>
          <p:spPr bwMode="auto">
            <a:xfrm>
              <a:off x="7940711" y="1576541"/>
              <a:ext cx="20454" cy="12909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sp>
        <p:nvSpPr>
          <p:cNvPr id="20" name="Rectangle 19"/>
          <p:cNvSpPr/>
          <p:nvPr>
            <p:custDataLst>
              <p:tags r:id="rId3"/>
            </p:custDataLst>
          </p:nvPr>
        </p:nvSpPr>
        <p:spPr>
          <a:xfrm>
            <a:off x="350603" y="3485920"/>
            <a:ext cx="2283333" cy="174032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custDataLst>
              <p:tags r:id="rId4"/>
            </p:custDataLst>
          </p:nvPr>
        </p:nvSpPr>
        <p:spPr>
          <a:xfrm>
            <a:off x="431633" y="4897816"/>
            <a:ext cx="2425956" cy="338554"/>
          </a:xfrm>
          <a:prstGeom prst="rect">
            <a:avLst/>
          </a:prstGeom>
          <a:noFill/>
        </p:spPr>
        <p:txBody>
          <a:bodyPr wrap="square" rtlCol="0">
            <a:spAutoFit/>
          </a:bodyPr>
          <a:lstStyle/>
          <a:p>
            <a:r>
              <a:rPr lang="fr-CA" sz="1600" b="1" dirty="0">
                <a:solidFill>
                  <a:schemeClr val="tx2"/>
                </a:solidFill>
              </a:rPr>
              <a:t>Nous en sommes là</a:t>
            </a:r>
          </a:p>
        </p:txBody>
      </p:sp>
      <p:sp>
        <p:nvSpPr>
          <p:cNvPr id="4" name="TextBox 3">
            <a:extLst>
              <a:ext uri="{FF2B5EF4-FFF2-40B4-BE49-F238E27FC236}">
                <a16:creationId xmlns:a16="http://schemas.microsoft.com/office/drawing/2014/main" id="{1D2519DB-F9DC-8774-CF56-B43E3D547CC5}"/>
              </a:ext>
            </a:extLst>
          </p:cNvPr>
          <p:cNvSpPr txBox="1"/>
          <p:nvPr>
            <p:custDataLst>
              <p:tags r:id="rId5"/>
            </p:custDataLst>
          </p:nvPr>
        </p:nvSpPr>
        <p:spPr>
          <a:xfrm>
            <a:off x="7197813" y="1573845"/>
            <a:ext cx="1881115" cy="646331"/>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fr-CA" sz="1800" b="0" i="0" u="none" strike="noStrike" cap="none" normalizeH="0" baseline="0" noProof="0">
                <a:ln w="22225">
                  <a:solidFill>
                    <a:srgbClr val="333399"/>
                  </a:solidFill>
                  <a:prstDash val="solid"/>
                </a:ln>
                <a:solidFill>
                  <a:srgbClr val="9933FF"/>
                </a:solidFill>
                <a:effectLst/>
                <a:uLnTx/>
                <a:uFillTx/>
                <a:latin typeface="Century Gothic" panose="020B0502020202020204" pitchFamily="34" charset="0"/>
                <a:ea typeface="Arial Unicode MS" panose="020B0604020202020204" pitchFamily="34" charset="-128"/>
                <a:cs typeface="Arial Unicode MS" panose="020B0604020202020204" pitchFamily="34" charset="-128"/>
              </a:rPr>
              <a:t>Évaluation et réévaluation</a:t>
            </a:r>
          </a:p>
        </p:txBody>
      </p:sp>
    </p:spTree>
    <p:extLst>
      <p:ext uri="{BB962C8B-B14F-4D97-AF65-F5344CB8AC3E}">
        <p14:creationId xmlns:p14="http://schemas.microsoft.com/office/powerpoint/2010/main" val="1442486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11560" y="173698"/>
            <a:ext cx="8064896" cy="1008112"/>
          </a:xfrm>
        </p:spPr>
        <p:txBody>
          <a:bodyPr/>
          <a:lstStyle/>
          <a:p>
            <a:r>
              <a:rPr lang="fr-CA" sz="2400">
                <a:solidFill>
                  <a:schemeClr val="bg2"/>
                </a:solidFill>
              </a:rPr>
              <a:t>Évaluation : </a:t>
            </a:r>
            <a:r>
              <a:rPr lang="fr-CA" sz="2400">
                <a:solidFill>
                  <a:schemeClr val="tx2"/>
                </a:solidFill>
              </a:rPr>
              <a:t>Comité sur la situation des espèces en péril au Canada</a:t>
            </a:r>
            <a:r>
              <a:rPr lang="fr-CA" sz="2400"/>
              <a:t> (COSEPAC)</a:t>
            </a:r>
          </a:p>
        </p:txBody>
      </p:sp>
      <p:sp>
        <p:nvSpPr>
          <p:cNvPr id="4" name="Content Placeholder 3"/>
          <p:cNvSpPr>
            <a:spLocks noGrp="1"/>
          </p:cNvSpPr>
          <p:nvPr>
            <p:ph idx="10"/>
            <p:custDataLst>
              <p:tags r:id="rId2"/>
            </p:custDataLst>
          </p:nvPr>
        </p:nvSpPr>
        <p:spPr>
          <a:xfrm>
            <a:off x="232080" y="2821884"/>
            <a:ext cx="5652457" cy="2635065"/>
          </a:xfrm>
        </p:spPr>
        <p:txBody>
          <a:bodyPr>
            <a:normAutofit fontScale="55000" lnSpcReduction="20000"/>
          </a:bodyPr>
          <a:lstStyle/>
          <a:p>
            <a:pPr marL="0" indent="0">
              <a:buNone/>
              <a:defRPr/>
            </a:pPr>
            <a:r>
              <a:rPr lang="fr-CA" sz="3300" dirty="0"/>
              <a:t>Les évaluations sont fondées sur :</a:t>
            </a:r>
          </a:p>
          <a:p>
            <a:pPr>
              <a:defRPr/>
            </a:pPr>
            <a:r>
              <a:rPr lang="fr-CA" sz="3300" dirty="0">
                <a:solidFill>
                  <a:schemeClr val="tx2"/>
                </a:solidFill>
              </a:rPr>
              <a:t>Critères quantitatifs établis par l’UICN</a:t>
            </a:r>
          </a:p>
          <a:p>
            <a:pPr marL="0" indent="0">
              <a:buNone/>
              <a:defRPr/>
            </a:pPr>
            <a:r>
              <a:rPr lang="fr-CA" sz="3300" dirty="0"/>
              <a:t>    (</a:t>
            </a:r>
            <a:r>
              <a:rPr lang="fr-CA" sz="2500" dirty="0"/>
              <a:t>Union internationale pour la conservation de la nature</a:t>
            </a:r>
            <a:r>
              <a:rPr lang="fr-CA" sz="3300" dirty="0"/>
              <a:t>)</a:t>
            </a:r>
          </a:p>
          <a:p>
            <a:pPr lvl="1" indent="-342900">
              <a:buFont typeface="Wingdings" panose="05000000000000000000" pitchFamily="2" charset="2"/>
              <a:buChar char="Ø"/>
              <a:defRPr/>
            </a:pPr>
            <a:r>
              <a:rPr lang="fr-CA" sz="2500" dirty="0"/>
              <a:t>La population est-elle en déclin?</a:t>
            </a:r>
          </a:p>
          <a:p>
            <a:pPr lvl="1">
              <a:buFont typeface="Wingdings" panose="05000000000000000000" pitchFamily="2" charset="2"/>
              <a:buChar char="Ø"/>
              <a:defRPr/>
            </a:pPr>
            <a:r>
              <a:rPr lang="fr-CA" sz="2500" dirty="0"/>
              <a:t>L’aire de répartition se contracte-t-elle? </a:t>
            </a:r>
          </a:p>
          <a:p>
            <a:pPr lvl="1">
              <a:buFont typeface="Wingdings" panose="05000000000000000000" pitchFamily="2" charset="2"/>
              <a:buChar char="Ø"/>
              <a:defRPr/>
            </a:pPr>
            <a:r>
              <a:rPr lang="fr-CA" sz="2500" dirty="0"/>
              <a:t>Y a-t-il de nouvelles menaces importantes?</a:t>
            </a:r>
          </a:p>
          <a:p>
            <a:pPr marL="457200" lvl="1" indent="0">
              <a:buNone/>
              <a:defRPr/>
            </a:pPr>
            <a:r>
              <a:rPr lang="fr-CA" sz="2500" dirty="0"/>
              <a:t> </a:t>
            </a:r>
          </a:p>
          <a:p>
            <a:pPr>
              <a:spcBef>
                <a:spcPts val="0"/>
              </a:spcBef>
              <a:defRPr/>
            </a:pPr>
            <a:r>
              <a:rPr lang="fr-CA" sz="3300" dirty="0">
                <a:solidFill>
                  <a:schemeClr val="tx2"/>
                </a:solidFill>
              </a:rPr>
              <a:t>Connaissances scientifiques, connaissances communautaires et connaissances traditionnelles autochtones (CTA) </a:t>
            </a:r>
          </a:p>
          <a:p>
            <a:pPr marL="514350" indent="-514350">
              <a:lnSpc>
                <a:spcPct val="100000"/>
              </a:lnSpc>
              <a:buAutoNum type="arabicPeriod"/>
            </a:pPr>
            <a:endParaRPr lang="en-CA" dirty="0"/>
          </a:p>
        </p:txBody>
      </p:sp>
      <p:sp>
        <p:nvSpPr>
          <p:cNvPr id="9" name="TextBox 8"/>
          <p:cNvSpPr txBox="1"/>
          <p:nvPr>
            <p:custDataLst>
              <p:tags r:id="rId3"/>
            </p:custDataLst>
          </p:nvPr>
        </p:nvSpPr>
        <p:spPr>
          <a:xfrm>
            <a:off x="179512" y="1485474"/>
            <a:ext cx="8964488" cy="1323439"/>
          </a:xfrm>
          <a:prstGeom prst="rect">
            <a:avLst/>
          </a:prstGeom>
          <a:noFill/>
        </p:spPr>
        <p:txBody>
          <a:bodyPr wrap="square" rtlCol="0">
            <a:spAutoFit/>
          </a:bodyPr>
          <a:lstStyle/>
          <a:p>
            <a:pPr algn="ctr"/>
            <a:r>
              <a:rPr lang="fr-CA" sz="2000" dirty="0">
                <a:solidFill>
                  <a:schemeClr val="tx1">
                    <a:lumMod val="65000"/>
                    <a:lumOff val="35000"/>
                  </a:schemeClr>
                </a:solidFill>
                <a:latin typeface="Arial" panose="020B0604020202020204" pitchFamily="34" charset="0"/>
                <a:cs typeface="Arial" panose="020B0604020202020204" pitchFamily="34" charset="0"/>
              </a:rPr>
              <a:t>Groupe d’experts indépendant qui </a:t>
            </a:r>
            <a:r>
              <a:rPr lang="fr-CA" sz="2000" i="1" dirty="0">
                <a:solidFill>
                  <a:schemeClr val="tx1">
                    <a:lumMod val="65000"/>
                    <a:lumOff val="35000"/>
                  </a:schemeClr>
                </a:solidFill>
                <a:latin typeface="Arial" panose="020B0604020202020204" pitchFamily="34" charset="0"/>
                <a:cs typeface="Arial" panose="020B0604020202020204" pitchFamily="34" charset="0"/>
              </a:rPr>
              <a:t>évalue</a:t>
            </a:r>
            <a:r>
              <a:rPr lang="fr-CA" sz="2000" dirty="0">
                <a:solidFill>
                  <a:schemeClr val="tx1">
                    <a:lumMod val="65000"/>
                    <a:lumOff val="35000"/>
                  </a:schemeClr>
                </a:solidFill>
                <a:latin typeface="Arial" panose="020B0604020202020204" pitchFamily="34" charset="0"/>
                <a:cs typeface="Arial" panose="020B0604020202020204" pitchFamily="34" charset="0"/>
              </a:rPr>
              <a:t> le risque de disparition des espèces au Canada et qui attribue un statut </a:t>
            </a:r>
          </a:p>
          <a:p>
            <a:r>
              <a:rPr lang="fr-CA" sz="2000" dirty="0">
                <a:solidFill>
                  <a:schemeClr val="tx1">
                    <a:lumMod val="65000"/>
                    <a:lumOff val="35000"/>
                  </a:schemeClr>
                </a:solidFill>
              </a:rPr>
              <a:t>- </a:t>
            </a:r>
            <a:r>
              <a:rPr lang="fr-CA" sz="2000" dirty="0">
                <a:solidFill>
                  <a:schemeClr val="tx2"/>
                </a:solidFill>
              </a:rPr>
              <a:t>Examine la </a:t>
            </a:r>
            <a:r>
              <a:rPr lang="fr-CA" sz="2000" i="1" dirty="0">
                <a:solidFill>
                  <a:schemeClr val="tx2"/>
                </a:solidFill>
              </a:rPr>
              <a:t>population entière </a:t>
            </a:r>
            <a:r>
              <a:rPr lang="fr-CA" sz="1050" dirty="0"/>
              <a:t>(ou une unité désignable) </a:t>
            </a:r>
            <a:r>
              <a:rPr lang="fr-CA" sz="2000" i="1" dirty="0">
                <a:solidFill>
                  <a:schemeClr val="tx2"/>
                </a:solidFill>
              </a:rPr>
              <a:t>de l’espèce</a:t>
            </a:r>
            <a:r>
              <a:rPr lang="fr-CA" sz="2000" dirty="0">
                <a:solidFill>
                  <a:schemeClr val="tx2"/>
                </a:solidFill>
              </a:rPr>
              <a:t> à l’échelle du Canada</a:t>
            </a:r>
          </a:p>
        </p:txBody>
      </p:sp>
      <p:grpSp>
        <p:nvGrpSpPr>
          <p:cNvPr id="10" name="Group 9"/>
          <p:cNvGrpSpPr/>
          <p:nvPr>
            <p:custDataLst>
              <p:tags r:id="rId4"/>
            </p:custDataLst>
          </p:nvPr>
        </p:nvGrpSpPr>
        <p:grpSpPr>
          <a:xfrm>
            <a:off x="5940151" y="2870469"/>
            <a:ext cx="3027383" cy="2142707"/>
            <a:chOff x="5148263" y="2934952"/>
            <a:chExt cx="3744912" cy="2310149"/>
          </a:xfrm>
        </p:grpSpPr>
        <p:pic>
          <p:nvPicPr>
            <p:cNvPr id="11" name="Picture 1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7544" b="9159"/>
            <a:stretch/>
          </p:blipFill>
          <p:spPr bwMode="auto">
            <a:xfrm>
              <a:off x="5148263" y="2934952"/>
              <a:ext cx="3744912" cy="23101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TextBox 11"/>
            <p:cNvSpPr txBox="1"/>
            <p:nvPr/>
          </p:nvSpPr>
          <p:spPr bwMode="auto">
            <a:xfrm>
              <a:off x="7218579" y="4944626"/>
              <a:ext cx="1605801" cy="273758"/>
            </a:xfrm>
            <a:prstGeom prst="rect">
              <a:avLst/>
            </a:prstGeom>
            <a:noFill/>
            <a:ln>
              <a:noFill/>
            </a:ln>
          </p:spPr>
          <p:txBody>
            <a:bodyPr wrap="square">
              <a:spAutoFit/>
            </a:bodyPr>
            <a:lstStyle/>
            <a:p>
              <a:pPr algn="r" eaLnBrk="1" hangingPunct="1">
                <a:defRPr/>
              </a:pPr>
              <a:r>
                <a:rPr lang="fr-CA" sz="1050">
                  <a:solidFill>
                    <a:schemeClr val="bg1"/>
                  </a:solidFill>
                </a:rPr>
                <a:t>© </a:t>
              </a:r>
              <a:r>
                <a:rPr lang="fr-CA" sz="1050" i="1">
                  <a:solidFill>
                    <a:schemeClr val="bg1"/>
                  </a:solidFill>
                  <a:latin typeface="Arial" charset="0"/>
                </a:rPr>
                <a:t>Benoit Fontaine</a:t>
              </a:r>
            </a:p>
          </p:txBody>
        </p:sp>
      </p:grpSp>
      <p:sp>
        <p:nvSpPr>
          <p:cNvPr id="3" name="TextBox 2">
            <a:extLst>
              <a:ext uri="{FF2B5EF4-FFF2-40B4-BE49-F238E27FC236}">
                <a16:creationId xmlns:a16="http://schemas.microsoft.com/office/drawing/2014/main" id="{A2444F8E-4D5E-3F20-44AA-3B0FFEDF49BB}"/>
              </a:ext>
            </a:extLst>
          </p:cNvPr>
          <p:cNvSpPr txBox="1"/>
          <p:nvPr>
            <p:custDataLst>
              <p:tags r:id="rId5"/>
            </p:custDataLst>
          </p:nvPr>
        </p:nvSpPr>
        <p:spPr>
          <a:xfrm>
            <a:off x="204273" y="5381887"/>
            <a:ext cx="8735454" cy="492443"/>
          </a:xfrm>
          <a:prstGeom prst="rect">
            <a:avLst/>
          </a:prstGeom>
          <a:noFill/>
        </p:spPr>
        <p:txBody>
          <a:bodyPr wrap="square" rtlCol="0">
            <a:spAutoFit/>
          </a:bodyPr>
          <a:lstStyle/>
          <a:p>
            <a:pPr algn="ctr"/>
            <a:r>
              <a:rPr lang="fr-CA" sz="1400" dirty="0">
                <a:solidFill>
                  <a:schemeClr val="tx1">
                    <a:lumMod val="65000"/>
                    <a:lumOff val="35000"/>
                  </a:schemeClr>
                </a:solidFill>
              </a:rPr>
              <a:t>Pour en savoir plus sur le COSEPAC, le processus d’évaluation ou le Sous-comité des CTA, visitez :</a:t>
            </a:r>
            <a:r>
              <a:rPr lang="fr-CA" sz="1200" dirty="0">
                <a:solidFill>
                  <a:schemeClr val="tx1">
                    <a:lumMod val="65000"/>
                    <a:lumOff val="35000"/>
                  </a:schemeClr>
                </a:solidFill>
              </a:rPr>
              <a:t> </a:t>
            </a:r>
            <a:r>
              <a:rPr lang="fr-CA" sz="1100" dirty="0">
                <a:solidFill>
                  <a:schemeClr val="tx1">
                    <a:lumMod val="65000"/>
                    <a:lumOff val="35000"/>
                  </a:schemeClr>
                </a:solidFill>
                <a:hlinkClick r:id="rId9"/>
              </a:rPr>
              <a:t>https://cosewic.ca/index.php/fr/processus-d-evaluation.html</a:t>
            </a:r>
            <a:r>
              <a:rPr lang="fr-CA" sz="1100" dirty="0">
                <a:solidFill>
                  <a:schemeClr val="tx1">
                    <a:lumMod val="65000"/>
                    <a:lumOff val="35000"/>
                  </a:schemeClr>
                </a:solidFill>
              </a:rPr>
              <a:t>  </a:t>
            </a:r>
          </a:p>
        </p:txBody>
      </p:sp>
    </p:spTree>
    <p:extLst>
      <p:ext uri="{BB962C8B-B14F-4D97-AF65-F5344CB8AC3E}">
        <p14:creationId xmlns:p14="http://schemas.microsoft.com/office/powerpoint/2010/main" val="3736268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33AB4-E03C-E14B-0684-BFDFE9CD2163}"/>
              </a:ext>
            </a:extLst>
          </p:cNvPr>
          <p:cNvSpPr>
            <a:spLocks noGrp="1"/>
          </p:cNvSpPr>
          <p:nvPr>
            <p:ph type="ctrTitle"/>
            <p:custDataLst>
              <p:tags r:id="rId1"/>
            </p:custDataLst>
          </p:nvPr>
        </p:nvSpPr>
        <p:spPr>
          <a:xfrm>
            <a:off x="539552" y="321699"/>
            <a:ext cx="8064896" cy="692696"/>
          </a:xfrm>
        </p:spPr>
        <p:txBody>
          <a:bodyPr/>
          <a:lstStyle/>
          <a:p>
            <a:r>
              <a:rPr lang="fr-CA" dirty="0"/>
              <a:t>ÉVALUATION DE 3 ESPÈCES DE CHAUVES-SOURIS MIGRATRICES</a:t>
            </a:r>
          </a:p>
        </p:txBody>
      </p:sp>
      <p:pic>
        <p:nvPicPr>
          <p:cNvPr id="5" name="Image 5">
            <a:extLst>
              <a:ext uri="{FF2B5EF4-FFF2-40B4-BE49-F238E27FC236}">
                <a16:creationId xmlns:a16="http://schemas.microsoft.com/office/drawing/2014/main" id="{0C487E7E-B0C7-61A6-0C54-78B7F7ABAD5D}"/>
              </a:ext>
            </a:extLst>
          </p:cNvPr>
          <p:cNvPicPr>
            <a:picLocks noChangeAspect="1"/>
          </p:cNvPicPr>
          <p:nvPr>
            <p:custDataLst>
              <p:tags r:id="rId2"/>
            </p:custDataLst>
          </p:nvPr>
        </p:nvPicPr>
        <p:blipFill>
          <a:blip r:embed="rId12"/>
          <a:stretch>
            <a:fillRect/>
          </a:stretch>
        </p:blipFill>
        <p:spPr>
          <a:xfrm>
            <a:off x="395536" y="1556792"/>
            <a:ext cx="3240360" cy="3703269"/>
          </a:xfrm>
          <a:prstGeom prst="rect">
            <a:avLst/>
          </a:prstGeom>
        </p:spPr>
      </p:pic>
      <p:grpSp>
        <p:nvGrpSpPr>
          <p:cNvPr id="6" name="Group 5">
            <a:extLst>
              <a:ext uri="{FF2B5EF4-FFF2-40B4-BE49-F238E27FC236}">
                <a16:creationId xmlns:a16="http://schemas.microsoft.com/office/drawing/2014/main" id="{C80F40C6-1020-349A-E1D3-B2D99703D8ED}"/>
              </a:ext>
            </a:extLst>
          </p:cNvPr>
          <p:cNvGrpSpPr/>
          <p:nvPr>
            <p:custDataLst>
              <p:tags r:id="rId3"/>
            </p:custDataLst>
          </p:nvPr>
        </p:nvGrpSpPr>
        <p:grpSpPr>
          <a:xfrm>
            <a:off x="4312289" y="2488340"/>
            <a:ext cx="4718399" cy="2841998"/>
            <a:chOff x="331649" y="1298575"/>
            <a:chExt cx="9233751" cy="5380463"/>
          </a:xfrm>
        </p:grpSpPr>
        <p:grpSp>
          <p:nvGrpSpPr>
            <p:cNvPr id="7" name="Group 7">
              <a:extLst>
                <a:ext uri="{FF2B5EF4-FFF2-40B4-BE49-F238E27FC236}">
                  <a16:creationId xmlns:a16="http://schemas.microsoft.com/office/drawing/2014/main" id="{7DD538B5-BF9C-A2B2-EAE6-8AC26315256E}"/>
                </a:ext>
              </a:extLst>
            </p:cNvPr>
            <p:cNvGrpSpPr>
              <a:grpSpLocks/>
            </p:cNvGrpSpPr>
            <p:nvPr/>
          </p:nvGrpSpPr>
          <p:grpSpPr bwMode="auto">
            <a:xfrm>
              <a:off x="454025" y="1298575"/>
              <a:ext cx="4176713" cy="4392613"/>
              <a:chOff x="1149" y="1104"/>
              <a:chExt cx="2643" cy="2688"/>
            </a:xfrm>
          </p:grpSpPr>
          <p:sp>
            <p:nvSpPr>
              <p:cNvPr id="24" name="AutoShape 8">
                <a:extLst>
                  <a:ext uri="{FF2B5EF4-FFF2-40B4-BE49-F238E27FC236}">
                    <a16:creationId xmlns:a16="http://schemas.microsoft.com/office/drawing/2014/main" id="{654FC987-AE9D-6F35-91A5-FA791E1F6BC1}"/>
                  </a:ext>
                </a:extLst>
              </p:cNvPr>
              <p:cNvSpPr>
                <a:spLocks noChangeArrowheads="1"/>
              </p:cNvSpPr>
              <p:nvPr/>
            </p:nvSpPr>
            <p:spPr bwMode="auto">
              <a:xfrm>
                <a:off x="1152" y="1104"/>
                <a:ext cx="2640" cy="2688"/>
              </a:xfrm>
              <a:prstGeom prst="triangle">
                <a:avLst>
                  <a:gd name="adj" fmla="val 50000"/>
                </a:avLst>
              </a:prstGeom>
              <a:gradFill rotWithShape="0">
                <a:gsLst>
                  <a:gs pos="0">
                    <a:srgbClr val="000000"/>
                  </a:gs>
                  <a:gs pos="100000">
                    <a:srgbClr val="FF99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45791" dir="8778596" algn="ctr" rotWithShape="0">
                        <a:schemeClr val="bg2"/>
                      </a:outerShdw>
                    </a:effectLst>
                  </a14:hiddenEffects>
                </a:ext>
              </a:extLst>
            </p:spPr>
            <p:txBody>
              <a:bodyPr wrap="none" anchor="ctr"/>
              <a:lstStyle>
                <a:lvl1pPr>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endParaRPr lang="en-CA" altLang="en-US" sz="1800"/>
              </a:p>
            </p:txBody>
          </p:sp>
          <p:sp>
            <p:nvSpPr>
              <p:cNvPr id="25" name="Freeform 9">
                <a:extLst>
                  <a:ext uri="{FF2B5EF4-FFF2-40B4-BE49-F238E27FC236}">
                    <a16:creationId xmlns:a16="http://schemas.microsoft.com/office/drawing/2014/main" id="{84875AFB-D4AB-092F-A5FA-7AB2CB95E3DA}"/>
                  </a:ext>
                </a:extLst>
              </p:cNvPr>
              <p:cNvSpPr>
                <a:spLocks/>
              </p:cNvSpPr>
              <p:nvPr/>
            </p:nvSpPr>
            <p:spPr bwMode="auto">
              <a:xfrm>
                <a:off x="1149" y="1104"/>
                <a:ext cx="1323" cy="2688"/>
              </a:xfrm>
              <a:custGeom>
                <a:avLst/>
                <a:gdLst>
                  <a:gd name="T0" fmla="*/ 3 w 1395"/>
                  <a:gd name="T1" fmla="*/ 75473 h 2496"/>
                  <a:gd name="T2" fmla="*/ 122 w 1395"/>
                  <a:gd name="T3" fmla="*/ 0 h 2496"/>
                  <a:gd name="T4" fmla="*/ 9 w 1395"/>
                  <a:gd name="T5" fmla="*/ 65346 h 2496"/>
                  <a:gd name="T6" fmla="*/ 0 w 1395"/>
                  <a:gd name="T7" fmla="*/ 71116 h 2496"/>
                  <a:gd name="T8" fmla="*/ 3 w 1395"/>
                  <a:gd name="T9" fmla="*/ 75473 h 24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95" h="2496">
                    <a:moveTo>
                      <a:pt x="3" y="2496"/>
                    </a:moveTo>
                    <a:lnTo>
                      <a:pt x="1395" y="0"/>
                    </a:lnTo>
                    <a:lnTo>
                      <a:pt x="51" y="2160"/>
                    </a:lnTo>
                    <a:lnTo>
                      <a:pt x="0" y="2352"/>
                    </a:lnTo>
                    <a:lnTo>
                      <a:pt x="3" y="2496"/>
                    </a:lnTo>
                    <a:close/>
                  </a:path>
                </a:pathLst>
              </a:custGeom>
              <a:gradFill rotWithShape="0">
                <a:gsLst>
                  <a:gs pos="0">
                    <a:srgbClr val="5C0000"/>
                  </a:gs>
                  <a:gs pos="100000">
                    <a:srgbClr val="FF0000"/>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 name="Group 27">
              <a:extLst>
                <a:ext uri="{FF2B5EF4-FFF2-40B4-BE49-F238E27FC236}">
                  <a16:creationId xmlns:a16="http://schemas.microsoft.com/office/drawing/2014/main" id="{9ADB46E0-0875-D44F-000A-5AEE47BF385F}"/>
                </a:ext>
              </a:extLst>
            </p:cNvPr>
            <p:cNvGrpSpPr>
              <a:grpSpLocks/>
            </p:cNvGrpSpPr>
            <p:nvPr/>
          </p:nvGrpSpPr>
          <p:grpSpPr bwMode="auto">
            <a:xfrm>
              <a:off x="1242714" y="2660772"/>
              <a:ext cx="8207292" cy="1092199"/>
              <a:chOff x="766" y="2133"/>
              <a:chExt cx="4235" cy="688"/>
            </a:xfrm>
          </p:grpSpPr>
          <p:sp>
            <p:nvSpPr>
              <p:cNvPr id="22" name="Text Box 14">
                <a:extLst>
                  <a:ext uri="{FF2B5EF4-FFF2-40B4-BE49-F238E27FC236}">
                    <a16:creationId xmlns:a16="http://schemas.microsoft.com/office/drawing/2014/main" id="{9394EC36-BC57-89DA-0F7C-E9883ECE6267}"/>
                  </a:ext>
                </a:extLst>
              </p:cNvPr>
              <p:cNvSpPr txBox="1">
                <a:spLocks noChangeArrowheads="1"/>
              </p:cNvSpPr>
              <p:nvPr/>
            </p:nvSpPr>
            <p:spPr bwMode="auto">
              <a:xfrm>
                <a:off x="766" y="2178"/>
                <a:ext cx="2012" cy="624"/>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8788" indent="-458788">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ct val="35000"/>
                  </a:spcBef>
                  <a:buClr>
                    <a:schemeClr val="accent1"/>
                  </a:buClr>
                  <a:buSzPct val="75000"/>
                  <a:buFont typeface="Comic Sans MS" panose="030F0702030302020204" pitchFamily="66" charset="0"/>
                  <a:buNone/>
                </a:pPr>
                <a:r>
                  <a:rPr kumimoji="0" lang="fr-CA" sz="1400" b="1" i="1" dirty="0">
                    <a:ln w="0"/>
                    <a:solidFill>
                      <a:srgbClr val="7030A0"/>
                    </a:solidFill>
                    <a:effectLst>
                      <a:outerShdw blurRad="38100" dist="19050" dir="2700000" algn="tl" rotWithShape="0">
                        <a:schemeClr val="dk1">
                          <a:alpha val="40000"/>
                        </a:schemeClr>
                      </a:outerShdw>
                    </a:effectLst>
                    <a:latin typeface="+mn-lt"/>
                  </a:rPr>
                  <a:t>En voie de disparition</a:t>
                </a:r>
              </a:p>
            </p:txBody>
          </p:sp>
          <p:sp>
            <p:nvSpPr>
              <p:cNvPr id="23" name="Text Box 15">
                <a:extLst>
                  <a:ext uri="{FF2B5EF4-FFF2-40B4-BE49-F238E27FC236}">
                    <a16:creationId xmlns:a16="http://schemas.microsoft.com/office/drawing/2014/main" id="{1E222593-D27D-0CD8-8FA7-61BB49F44D27}"/>
                  </a:ext>
                </a:extLst>
              </p:cNvPr>
              <p:cNvSpPr txBox="1">
                <a:spLocks noChangeArrowheads="1"/>
              </p:cNvSpPr>
              <p:nvPr/>
            </p:nvSpPr>
            <p:spPr bwMode="auto">
              <a:xfrm>
                <a:off x="2605" y="2133"/>
                <a:ext cx="2396" cy="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spcBef>
                    <a:spcPts val="500"/>
                  </a:spcBef>
                  <a:spcAft>
                    <a:spcPts val="500"/>
                  </a:spcAft>
                  <a:buClrTx/>
                  <a:buSzTx/>
                  <a:buFontTx/>
                  <a:buNone/>
                </a:pPr>
                <a:r>
                  <a:rPr kumimoji="0" lang="fr-CA" sz="1050" dirty="0"/>
                  <a:t>Espèce exposée à une disparition de la planète ou à une disparition du pays imminente</a:t>
                </a:r>
              </a:p>
            </p:txBody>
          </p:sp>
        </p:grpSp>
        <p:sp>
          <p:nvSpPr>
            <p:cNvPr id="20" name="Text Box 17">
              <a:extLst>
                <a:ext uri="{FF2B5EF4-FFF2-40B4-BE49-F238E27FC236}">
                  <a16:creationId xmlns:a16="http://schemas.microsoft.com/office/drawing/2014/main" id="{67840696-AD09-A47C-0974-795C30DB6D98}"/>
                </a:ext>
              </a:extLst>
            </p:cNvPr>
            <p:cNvSpPr txBox="1">
              <a:spLocks noChangeArrowheads="1"/>
            </p:cNvSpPr>
            <p:nvPr/>
          </p:nvSpPr>
          <p:spPr bwMode="auto">
            <a:xfrm>
              <a:off x="967246" y="3892531"/>
              <a:ext cx="3523751" cy="640949"/>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8788" indent="-458788">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ct val="35000"/>
                </a:spcBef>
                <a:buClr>
                  <a:schemeClr val="accent1"/>
                </a:buClr>
                <a:buSzPct val="75000"/>
                <a:buFont typeface="Comic Sans MS" panose="030F0702030302020204" pitchFamily="66" charset="0"/>
                <a:buNone/>
              </a:pPr>
              <a:r>
                <a:rPr kumimoji="0" lang="fr-CA" sz="1600" b="1" i="1" dirty="0">
                  <a:solidFill>
                    <a:srgbClr val="FFFF00"/>
                  </a:solidFill>
                  <a:effectLst>
                    <a:outerShdw blurRad="38100" dist="38100" dir="2700000" algn="tl">
                      <a:srgbClr val="000000">
                        <a:alpha val="43137"/>
                      </a:srgbClr>
                    </a:outerShdw>
                  </a:effectLst>
                  <a:latin typeface="+mn-lt"/>
                </a:rPr>
                <a:t>Menacée</a:t>
              </a:r>
            </a:p>
          </p:txBody>
        </p:sp>
        <p:sp>
          <p:nvSpPr>
            <p:cNvPr id="18" name="Text Box 23">
              <a:extLst>
                <a:ext uri="{FF2B5EF4-FFF2-40B4-BE49-F238E27FC236}">
                  <a16:creationId xmlns:a16="http://schemas.microsoft.com/office/drawing/2014/main" id="{DE67CB5B-DC13-378A-236C-9F41E2260E94}"/>
                </a:ext>
              </a:extLst>
            </p:cNvPr>
            <p:cNvSpPr txBox="1">
              <a:spLocks noChangeArrowheads="1"/>
            </p:cNvSpPr>
            <p:nvPr/>
          </p:nvSpPr>
          <p:spPr bwMode="auto">
            <a:xfrm>
              <a:off x="331649" y="4611844"/>
              <a:ext cx="4013325" cy="580348"/>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8788" indent="-458788">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ct val="35000"/>
                </a:spcBef>
                <a:buClr>
                  <a:schemeClr val="accent1"/>
                </a:buClr>
                <a:buSzPct val="75000"/>
                <a:buFont typeface="Comic Sans MS" panose="030F0702030302020204" pitchFamily="66" charset="0"/>
                <a:buNone/>
              </a:pPr>
              <a:r>
                <a:rPr kumimoji="0" lang="fr-CA" sz="1600" b="1" i="1">
                  <a:solidFill>
                    <a:srgbClr val="0070C0"/>
                  </a:solidFill>
                  <a:effectLst>
                    <a:outerShdw blurRad="38100" dist="38100" dir="2700000" algn="tl">
                      <a:srgbClr val="000000">
                        <a:alpha val="43137"/>
                      </a:srgbClr>
                    </a:outerShdw>
                  </a:effectLst>
                  <a:latin typeface="+mn-lt"/>
                </a:rPr>
                <a:t>Préoccupante</a:t>
              </a:r>
            </a:p>
          </p:txBody>
        </p:sp>
        <p:sp>
          <p:nvSpPr>
            <p:cNvPr id="11" name="TextBox 25">
              <a:extLst>
                <a:ext uri="{FF2B5EF4-FFF2-40B4-BE49-F238E27FC236}">
                  <a16:creationId xmlns:a16="http://schemas.microsoft.com/office/drawing/2014/main" id="{BD86A011-F24C-A73A-2677-B4E8E739BCF7}"/>
                </a:ext>
              </a:extLst>
            </p:cNvPr>
            <p:cNvSpPr txBox="1">
              <a:spLocks noChangeArrowheads="1"/>
            </p:cNvSpPr>
            <p:nvPr/>
          </p:nvSpPr>
          <p:spPr bwMode="auto">
            <a:xfrm>
              <a:off x="331649" y="5686675"/>
              <a:ext cx="4668784" cy="992363"/>
            </a:xfrm>
            <a:prstGeom prst="snip2SameRect">
              <a:avLst>
                <a:gd name="adj1" fmla="val 24796"/>
                <a:gd name="adj2" fmla="val 0"/>
              </a:avLst>
            </a:prstGeom>
            <a:solidFill>
              <a:srgbClr val="456B2B">
                <a:alpha val="75000"/>
              </a:srgbClr>
            </a:solidFill>
            <a:ln>
              <a:noFill/>
            </a:ln>
          </p:spPr>
          <p:txBody>
            <a:bodyPr wrap="square">
              <a:spAutoFit/>
            </a:bodyPr>
            <a:lstStyle>
              <a:lvl1pP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r>
                <a:rPr lang="fr-CA" sz="1200" b="1">
                  <a:effectLst>
                    <a:outerShdw blurRad="38100" dist="38100" dir="2700000" algn="tl">
                      <a:srgbClr val="000000">
                        <a:alpha val="43137"/>
                      </a:srgbClr>
                    </a:outerShdw>
                  </a:effectLst>
                  <a:latin typeface="+mn-lt"/>
                </a:rPr>
                <a:t>NON EN PÉRIL </a:t>
              </a:r>
            </a:p>
            <a:p>
              <a:pPr algn="ctr"/>
              <a:r>
                <a:rPr lang="fr-CA" sz="1200" b="1">
                  <a:effectLst>
                    <a:outerShdw blurRad="38100" dist="38100" dir="2700000" algn="tl">
                      <a:srgbClr val="000000">
                        <a:alpha val="43137"/>
                      </a:srgbClr>
                    </a:outerShdw>
                  </a:effectLst>
                  <a:latin typeface="+mn-lt"/>
                </a:rPr>
                <a:t>ou N’est plus en péril</a:t>
              </a:r>
            </a:p>
          </p:txBody>
        </p:sp>
        <p:sp>
          <p:nvSpPr>
            <p:cNvPr id="12" name="Line 28">
              <a:extLst>
                <a:ext uri="{FF2B5EF4-FFF2-40B4-BE49-F238E27FC236}">
                  <a16:creationId xmlns:a16="http://schemas.microsoft.com/office/drawing/2014/main" id="{B7E51461-67D0-C8C1-49F8-7EF59CB84E5C}"/>
                </a:ext>
              </a:extLst>
            </p:cNvPr>
            <p:cNvSpPr>
              <a:spLocks noChangeShapeType="1"/>
            </p:cNvSpPr>
            <p:nvPr/>
          </p:nvSpPr>
          <p:spPr bwMode="auto">
            <a:xfrm flipV="1">
              <a:off x="1421306" y="3640833"/>
              <a:ext cx="8028697" cy="21887"/>
            </a:xfrm>
            <a:prstGeom prst="line">
              <a:avLst/>
            </a:prstGeom>
            <a:noFill/>
            <a:ln w="28575">
              <a:solidFill>
                <a:srgbClr val="7030A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Line 29">
              <a:extLst>
                <a:ext uri="{FF2B5EF4-FFF2-40B4-BE49-F238E27FC236}">
                  <a16:creationId xmlns:a16="http://schemas.microsoft.com/office/drawing/2014/main" id="{DAF1AF2D-475B-4BF3-88A6-80B1AE994DE4}"/>
                </a:ext>
              </a:extLst>
            </p:cNvPr>
            <p:cNvSpPr>
              <a:spLocks noChangeShapeType="1"/>
            </p:cNvSpPr>
            <p:nvPr/>
          </p:nvSpPr>
          <p:spPr bwMode="auto">
            <a:xfrm flipV="1">
              <a:off x="524788" y="5635505"/>
              <a:ext cx="8925215" cy="67824"/>
            </a:xfrm>
            <a:prstGeom prst="line">
              <a:avLst/>
            </a:prstGeom>
            <a:noFill/>
            <a:ln w="28575">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Line 28">
              <a:extLst>
                <a:ext uri="{FF2B5EF4-FFF2-40B4-BE49-F238E27FC236}">
                  <a16:creationId xmlns:a16="http://schemas.microsoft.com/office/drawing/2014/main" id="{7B985F35-6350-FC91-2678-87220F5DE879}"/>
                </a:ext>
              </a:extLst>
            </p:cNvPr>
            <p:cNvSpPr>
              <a:spLocks noChangeShapeType="1"/>
            </p:cNvSpPr>
            <p:nvPr/>
          </p:nvSpPr>
          <p:spPr bwMode="auto">
            <a:xfrm flipV="1">
              <a:off x="1923164" y="2572977"/>
              <a:ext cx="7526839" cy="4453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Line 28">
              <a:extLst>
                <a:ext uri="{FF2B5EF4-FFF2-40B4-BE49-F238E27FC236}">
                  <a16:creationId xmlns:a16="http://schemas.microsoft.com/office/drawing/2014/main" id="{AA31A4A2-339F-3999-B3E4-072481C59B85}"/>
                </a:ext>
              </a:extLst>
            </p:cNvPr>
            <p:cNvSpPr>
              <a:spLocks noChangeShapeType="1"/>
            </p:cNvSpPr>
            <p:nvPr/>
          </p:nvSpPr>
          <p:spPr bwMode="auto">
            <a:xfrm flipV="1">
              <a:off x="2379108" y="1581998"/>
              <a:ext cx="7186292" cy="53275"/>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28">
              <a:extLst>
                <a:ext uri="{FF2B5EF4-FFF2-40B4-BE49-F238E27FC236}">
                  <a16:creationId xmlns:a16="http://schemas.microsoft.com/office/drawing/2014/main" id="{C08DBEE7-2271-59D6-C3E1-9B8043DA0EDE}"/>
                </a:ext>
              </a:extLst>
            </p:cNvPr>
            <p:cNvSpPr>
              <a:spLocks noChangeShapeType="1"/>
            </p:cNvSpPr>
            <p:nvPr/>
          </p:nvSpPr>
          <p:spPr bwMode="auto">
            <a:xfrm flipV="1">
              <a:off x="1043607" y="4508106"/>
              <a:ext cx="8406396" cy="67824"/>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 name="TextBox 25">
            <a:extLst>
              <a:ext uri="{FF2B5EF4-FFF2-40B4-BE49-F238E27FC236}">
                <a16:creationId xmlns:a16="http://schemas.microsoft.com/office/drawing/2014/main" id="{F6AD6191-AB56-827D-001A-974C43D7D4A0}"/>
              </a:ext>
            </a:extLst>
          </p:cNvPr>
          <p:cNvSpPr txBox="1"/>
          <p:nvPr>
            <p:custDataLst>
              <p:tags r:id="rId4"/>
            </p:custDataLst>
          </p:nvPr>
        </p:nvSpPr>
        <p:spPr>
          <a:xfrm>
            <a:off x="5219082" y="2121542"/>
            <a:ext cx="3951053" cy="523220"/>
          </a:xfrm>
          <a:prstGeom prst="rect">
            <a:avLst/>
          </a:prstGeom>
          <a:noFill/>
        </p:spPr>
        <p:txBody>
          <a:bodyPr wrap="square">
            <a:spAutoFit/>
          </a:bodyPr>
          <a:lstStyle/>
          <a:p>
            <a:pPr algn="ctr">
              <a:defRPr/>
            </a:pPr>
            <a:r>
              <a:rPr lang="fr-CA" sz="1600" b="1" i="1" dirty="0">
                <a:solidFill>
                  <a:srgbClr val="C00000"/>
                </a:solidFill>
              </a:rPr>
              <a:t>Disparue</a:t>
            </a:r>
            <a:r>
              <a:rPr lang="fr-CA" sz="1600" dirty="0"/>
              <a:t>   </a:t>
            </a:r>
            <a:r>
              <a:rPr lang="fr-CA" sz="1100" dirty="0"/>
              <a:t>Espèce qui n’existe plus nulle part dans le monde</a:t>
            </a:r>
            <a:endParaRPr lang="fr-CA" sz="1400" dirty="0"/>
          </a:p>
        </p:txBody>
      </p:sp>
      <p:sp>
        <p:nvSpPr>
          <p:cNvPr id="27" name="Text Box 11">
            <a:extLst>
              <a:ext uri="{FF2B5EF4-FFF2-40B4-BE49-F238E27FC236}">
                <a16:creationId xmlns:a16="http://schemas.microsoft.com/office/drawing/2014/main" id="{CFA84036-6124-B4AE-583D-8282CDD91645}"/>
              </a:ext>
            </a:extLst>
          </p:cNvPr>
          <p:cNvSpPr txBox="1">
            <a:spLocks noChangeArrowheads="1"/>
          </p:cNvSpPr>
          <p:nvPr>
            <p:custDataLst>
              <p:tags r:id="rId5"/>
            </p:custDataLst>
          </p:nvPr>
        </p:nvSpPr>
        <p:spPr bwMode="auto">
          <a:xfrm>
            <a:off x="4982399" y="2636912"/>
            <a:ext cx="1742928" cy="338554"/>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8788" indent="-458788">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ct val="35000"/>
              </a:spcBef>
              <a:buClr>
                <a:schemeClr val="accent1"/>
              </a:buClr>
              <a:buSzPct val="75000"/>
              <a:buFont typeface="Comic Sans MS" panose="030F0702030302020204" pitchFamily="66" charset="0"/>
              <a:buNone/>
            </a:pPr>
            <a:r>
              <a:rPr kumimoji="0" lang="fr-CA" sz="1600" b="1" i="1" dirty="0">
                <a:solidFill>
                  <a:srgbClr val="FF0000"/>
                </a:solidFill>
                <a:effectLst>
                  <a:outerShdw blurRad="38100" dist="38100" dir="2700000" algn="tl">
                    <a:srgbClr val="000000">
                      <a:alpha val="43137"/>
                    </a:srgbClr>
                  </a:outerShdw>
                </a:effectLst>
                <a:latin typeface="+mn-lt"/>
              </a:rPr>
              <a:t>Disparue du pays</a:t>
            </a:r>
          </a:p>
        </p:txBody>
      </p:sp>
      <p:sp>
        <p:nvSpPr>
          <p:cNvPr id="28" name="Text Box 12">
            <a:extLst>
              <a:ext uri="{FF2B5EF4-FFF2-40B4-BE49-F238E27FC236}">
                <a16:creationId xmlns:a16="http://schemas.microsoft.com/office/drawing/2014/main" id="{727F055D-619A-F440-667F-18ED8D409ABF}"/>
              </a:ext>
            </a:extLst>
          </p:cNvPr>
          <p:cNvSpPr txBox="1">
            <a:spLocks noChangeArrowheads="1"/>
          </p:cNvSpPr>
          <p:nvPr>
            <p:custDataLst>
              <p:tags r:id="rId6"/>
            </p:custDataLst>
          </p:nvPr>
        </p:nvSpPr>
        <p:spPr bwMode="auto">
          <a:xfrm>
            <a:off x="6512105" y="2615140"/>
            <a:ext cx="2699257"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500"/>
              </a:spcBef>
              <a:spcAft>
                <a:spcPts val="500"/>
              </a:spcAft>
              <a:buClrTx/>
              <a:buSzTx/>
              <a:buFontTx/>
              <a:buNone/>
            </a:pPr>
            <a:r>
              <a:rPr kumimoji="0" lang="fr-CA" sz="1100" dirty="0"/>
              <a:t>Espèce qu’on ne trouve plus à l’état sauvage </a:t>
            </a:r>
            <a:r>
              <a:rPr kumimoji="0" lang="fr-CA" sz="1100" i="1" dirty="0"/>
              <a:t>au</a:t>
            </a:r>
            <a:r>
              <a:rPr kumimoji="0" lang="fr-CA" sz="1100" dirty="0"/>
              <a:t> </a:t>
            </a:r>
            <a:r>
              <a:rPr kumimoji="0" lang="fr-CA" sz="1100" i="1" dirty="0"/>
              <a:t>Canada</a:t>
            </a:r>
            <a:r>
              <a:rPr kumimoji="0" lang="fr-CA" sz="1100" dirty="0"/>
              <a:t>, mais qu’on trouve ailleurs</a:t>
            </a:r>
          </a:p>
        </p:txBody>
      </p:sp>
      <p:sp>
        <p:nvSpPr>
          <p:cNvPr id="29" name="Circle: Hollow 28">
            <a:extLst>
              <a:ext uri="{FF2B5EF4-FFF2-40B4-BE49-F238E27FC236}">
                <a16:creationId xmlns:a16="http://schemas.microsoft.com/office/drawing/2014/main" id="{50E63832-8BE4-7E0B-1D81-8386B73CFB85}"/>
              </a:ext>
            </a:extLst>
          </p:cNvPr>
          <p:cNvSpPr/>
          <p:nvPr>
            <p:custDataLst>
              <p:tags r:id="rId7"/>
            </p:custDataLst>
          </p:nvPr>
        </p:nvSpPr>
        <p:spPr>
          <a:xfrm>
            <a:off x="1292263" y="4169719"/>
            <a:ext cx="1584176" cy="399285"/>
          </a:xfrm>
          <a:prstGeom prst="donut">
            <a:avLst>
              <a:gd name="adj" fmla="val 1736"/>
            </a:avLst>
          </a:prstGeom>
          <a:solidFill>
            <a:srgbClr val="7030A0"/>
          </a:solidFill>
          <a:ln>
            <a:solidFill>
              <a:srgbClr val="7030A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30" name="Circle: Hollow 29">
            <a:extLst>
              <a:ext uri="{FF2B5EF4-FFF2-40B4-BE49-F238E27FC236}">
                <a16:creationId xmlns:a16="http://schemas.microsoft.com/office/drawing/2014/main" id="{E9527ED9-9042-DE05-29F3-7B74371D6097}"/>
              </a:ext>
            </a:extLst>
          </p:cNvPr>
          <p:cNvSpPr/>
          <p:nvPr>
            <p:custDataLst>
              <p:tags r:id="rId8"/>
            </p:custDataLst>
          </p:nvPr>
        </p:nvSpPr>
        <p:spPr>
          <a:xfrm>
            <a:off x="4740871" y="3124038"/>
            <a:ext cx="4295625" cy="770270"/>
          </a:xfrm>
          <a:prstGeom prst="donut">
            <a:avLst>
              <a:gd name="adj" fmla="val 1736"/>
            </a:avLst>
          </a:prstGeom>
          <a:solidFill>
            <a:srgbClr val="7030A0"/>
          </a:solidFill>
          <a:ln>
            <a:solidFill>
              <a:srgbClr val="7030A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33" name="TextBox 32">
            <a:extLst>
              <a:ext uri="{FF2B5EF4-FFF2-40B4-BE49-F238E27FC236}">
                <a16:creationId xmlns:a16="http://schemas.microsoft.com/office/drawing/2014/main" id="{7C3D8909-2C8C-50F0-5944-362E92F81D26}"/>
              </a:ext>
            </a:extLst>
          </p:cNvPr>
          <p:cNvSpPr txBox="1"/>
          <p:nvPr>
            <p:custDataLst>
              <p:tags r:id="rId9"/>
            </p:custDataLst>
          </p:nvPr>
        </p:nvSpPr>
        <p:spPr>
          <a:xfrm>
            <a:off x="180160" y="5400615"/>
            <a:ext cx="8867700" cy="584775"/>
          </a:xfrm>
          <a:prstGeom prst="rect">
            <a:avLst/>
          </a:prstGeom>
          <a:noFill/>
        </p:spPr>
        <p:txBody>
          <a:bodyPr wrap="square">
            <a:spAutoFit/>
          </a:bodyPr>
          <a:lstStyle/>
          <a:p>
            <a:r>
              <a:rPr lang="fr-CA" sz="1600" dirty="0">
                <a:solidFill>
                  <a:srgbClr val="0000FF"/>
                </a:solidFill>
                <a:hlinkClick r:id="rId13">
                  <a:extLst>
                    <a:ext uri="{A12FA001-AC4F-418D-AE19-62706E023703}">
                      <ahyp:hlinkClr xmlns:ahyp="http://schemas.microsoft.com/office/drawing/2018/hyperlinkcolor" val="tx"/>
                    </a:ext>
                  </a:extLst>
                </a:hlinkClick>
              </a:rPr>
              <a:t>https://wildlife-species.az.ec.gc.ca/</a:t>
            </a:r>
            <a:r>
              <a:rPr lang="fr-CA" sz="1600" dirty="0">
                <a:solidFill>
                  <a:srgbClr val="FF0000"/>
                </a:solidFill>
                <a:hlinkClick r:id="rId13">
                  <a:extLst>
                    <a:ext uri="{A12FA001-AC4F-418D-AE19-62706E023703}">
                      <ahyp:hlinkClr xmlns:ahyp="http://schemas.microsoft.com/office/drawing/2018/hyperlinkcolor" val="tx"/>
                    </a:ext>
                  </a:extLst>
                </a:hlinkClick>
              </a:rPr>
              <a:t>species-risk-registry</a:t>
            </a:r>
            <a:r>
              <a:rPr lang="fr-CA" sz="1600" dirty="0">
                <a:solidFill>
                  <a:srgbClr val="0000FF"/>
                </a:solidFill>
                <a:hlinkClick r:id="rId13">
                  <a:extLst>
                    <a:ext uri="{A12FA001-AC4F-418D-AE19-62706E023703}">
                      <ahyp:hlinkClr xmlns:ahyp="http://schemas.microsoft.com/office/drawing/2018/hyperlinkcolor" val="tx"/>
                    </a:ext>
                  </a:extLst>
                </a:hlinkClick>
              </a:rPr>
              <a:t>/virtual_sara/files//</a:t>
            </a:r>
            <a:r>
              <a:rPr lang="fr-CA" sz="1600" dirty="0">
                <a:solidFill>
                  <a:srgbClr val="FF0000"/>
                </a:solidFill>
                <a:hlinkClick r:id="rId13">
                  <a:extLst>
                    <a:ext uri="{A12FA001-AC4F-418D-AE19-62706E023703}">
                      <ahyp:hlinkClr xmlns:ahyp="http://schemas.microsoft.com/office/drawing/2018/hyperlinkcolor" val="tx"/>
                    </a:ext>
                  </a:extLst>
                </a:hlinkClick>
              </a:rPr>
              <a:t>cosewic/sr</a:t>
            </a:r>
            <a:r>
              <a:rPr lang="fr-CA" sz="1600" dirty="0">
                <a:solidFill>
                  <a:srgbClr val="0000FF"/>
                </a:solidFill>
                <a:hlinkClick r:id="rId13">
                  <a:extLst>
                    <a:ext uri="{A12FA001-AC4F-418D-AE19-62706E023703}">
                      <ahyp:hlinkClr xmlns:ahyp="http://schemas.microsoft.com/office/drawing/2018/hyperlinkcolor" val="tx"/>
                    </a:ext>
                  </a:extLst>
                </a:hlinkClick>
              </a:rPr>
              <a:t>-Chauve-sourisCendreeRousseEstArgentee-v00-Nov2023-fra.pdf</a:t>
            </a:r>
            <a:r>
              <a:rPr lang="fr-CA" sz="1600" dirty="0">
                <a:solidFill>
                  <a:srgbClr val="0000FF"/>
                </a:solidFill>
              </a:rPr>
              <a:t>  </a:t>
            </a:r>
          </a:p>
        </p:txBody>
      </p:sp>
    </p:spTree>
    <p:extLst>
      <p:ext uri="{BB962C8B-B14F-4D97-AF65-F5344CB8AC3E}">
        <p14:creationId xmlns:p14="http://schemas.microsoft.com/office/powerpoint/2010/main" val="824333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795910" y="460731"/>
            <a:ext cx="7698727" cy="664013"/>
          </a:xfrm>
        </p:spPr>
        <p:txBody>
          <a:bodyPr/>
          <a:lstStyle/>
          <a:p>
            <a:r>
              <a:rPr lang="fr-CA" dirty="0">
                <a:solidFill>
                  <a:schemeClr val="bg2"/>
                </a:solidFill>
              </a:rPr>
              <a:t>Le processus de la </a:t>
            </a:r>
            <a:r>
              <a:rPr lang="fr-CA" i="1" dirty="0">
                <a:solidFill>
                  <a:schemeClr val="bg2"/>
                </a:solidFill>
              </a:rPr>
              <a:t>Loi sur les espèces en péril</a:t>
            </a:r>
          </a:p>
        </p:txBody>
      </p:sp>
      <p:sp>
        <p:nvSpPr>
          <p:cNvPr id="4" name="TextBox 3">
            <a:extLst>
              <a:ext uri="{FF2B5EF4-FFF2-40B4-BE49-F238E27FC236}">
                <a16:creationId xmlns:a16="http://schemas.microsoft.com/office/drawing/2014/main" id="{1D2519DB-F9DC-8774-CF56-B43E3D547CC5}"/>
              </a:ext>
            </a:extLst>
          </p:cNvPr>
          <p:cNvSpPr txBox="1"/>
          <p:nvPr>
            <p:custDataLst>
              <p:tags r:id="rId2"/>
            </p:custDataLst>
          </p:nvPr>
        </p:nvSpPr>
        <p:spPr>
          <a:xfrm>
            <a:off x="7085513" y="1612153"/>
            <a:ext cx="1881115" cy="646331"/>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fr-CA" sz="1800" b="0" i="0" u="none" strike="noStrike" cap="none" normalizeH="0" baseline="0" noProof="0" dirty="0">
                <a:ln w="22225">
                  <a:solidFill>
                    <a:srgbClr val="333399"/>
                  </a:solidFill>
                  <a:prstDash val="solid"/>
                </a:ln>
                <a:solidFill>
                  <a:srgbClr val="9933FF"/>
                </a:solidFill>
                <a:effectLst/>
                <a:uLnTx/>
                <a:uFillTx/>
                <a:latin typeface="Century Gothic" panose="020B0502020202020204" pitchFamily="34" charset="0"/>
                <a:ea typeface="Arial Unicode MS" panose="020B0604020202020204" pitchFamily="34" charset="-128"/>
                <a:cs typeface="Arial Unicode MS" panose="020B0604020202020204" pitchFamily="34" charset="-128"/>
              </a:rPr>
              <a:t>Évaluation et réévaluation</a:t>
            </a:r>
          </a:p>
        </p:txBody>
      </p:sp>
      <p:grpSp>
        <p:nvGrpSpPr>
          <p:cNvPr id="21" name="Group 32">
            <a:extLst>
              <a:ext uri="{FF2B5EF4-FFF2-40B4-BE49-F238E27FC236}">
                <a16:creationId xmlns:a16="http://schemas.microsoft.com/office/drawing/2014/main" id="{1F30D85C-994D-CEB9-1E3F-F820F14B3242}"/>
              </a:ext>
            </a:extLst>
          </p:cNvPr>
          <p:cNvGrpSpPr/>
          <p:nvPr>
            <p:custDataLst>
              <p:tags r:id="rId3"/>
            </p:custDataLst>
          </p:nvPr>
        </p:nvGrpSpPr>
        <p:grpSpPr>
          <a:xfrm>
            <a:off x="316576" y="1484784"/>
            <a:ext cx="8650052" cy="5281520"/>
            <a:chOff x="477619" y="1529225"/>
            <a:chExt cx="8650052" cy="4788659"/>
          </a:xfrm>
        </p:grpSpPr>
        <p:sp>
          <p:nvSpPr>
            <p:cNvPr id="22" name="Rectangle 7">
              <a:extLst>
                <a:ext uri="{FF2B5EF4-FFF2-40B4-BE49-F238E27FC236}">
                  <a16:creationId xmlns:a16="http://schemas.microsoft.com/office/drawing/2014/main" id="{2F25AB6C-966A-035F-0D10-30CA7D0AD78F}"/>
                </a:ext>
              </a:extLst>
            </p:cNvPr>
            <p:cNvSpPr>
              <a:spLocks noChangeArrowheads="1"/>
            </p:cNvSpPr>
            <p:nvPr/>
          </p:nvSpPr>
          <p:spPr bwMode="auto">
            <a:xfrm>
              <a:off x="4972955" y="1912114"/>
              <a:ext cx="1904219" cy="586599"/>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ct val="0"/>
                </a:spcBef>
                <a:buClrTx/>
                <a:buSzTx/>
                <a:buFontTx/>
                <a:buNone/>
              </a:pPr>
              <a:r>
                <a:rPr lang="fr-CA" sz="1800" dirty="0">
                  <a:solidFill>
                    <a:srgbClr val="FFFFFF"/>
                  </a:solidFill>
                  <a:latin typeface="Century Gothic" panose="020B0502020202020204" pitchFamily="34" charset="0"/>
                </a:rPr>
                <a:t>Planification du rétablissement</a:t>
              </a:r>
            </a:p>
          </p:txBody>
        </p:sp>
        <p:sp>
          <p:nvSpPr>
            <p:cNvPr id="23" name="Rectangle 6">
              <a:extLst>
                <a:ext uri="{FF2B5EF4-FFF2-40B4-BE49-F238E27FC236}">
                  <a16:creationId xmlns:a16="http://schemas.microsoft.com/office/drawing/2014/main" id="{B76258C0-E630-B05B-0B8E-0EED5A4CA7BA}"/>
                </a:ext>
              </a:extLst>
            </p:cNvPr>
            <p:cNvSpPr>
              <a:spLocks noChangeArrowheads="1"/>
            </p:cNvSpPr>
            <p:nvPr/>
          </p:nvSpPr>
          <p:spPr bwMode="auto">
            <a:xfrm>
              <a:off x="2881983" y="1905137"/>
              <a:ext cx="2044940" cy="335449"/>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ct val="0"/>
                </a:spcBef>
                <a:buClrTx/>
                <a:buSzTx/>
                <a:buFontTx/>
                <a:buNone/>
              </a:pPr>
              <a:r>
                <a:rPr lang="fr-CA" sz="1800" dirty="0">
                  <a:solidFill>
                    <a:srgbClr val="FFFFFF"/>
                  </a:solidFill>
                  <a:latin typeface="Century Gothic" panose="020B0502020202020204" pitchFamily="34" charset="0"/>
                </a:rPr>
                <a:t>Inscription</a:t>
              </a:r>
            </a:p>
          </p:txBody>
        </p:sp>
        <p:sp>
          <p:nvSpPr>
            <p:cNvPr id="24" name="Rectangle 5">
              <a:extLst>
                <a:ext uri="{FF2B5EF4-FFF2-40B4-BE49-F238E27FC236}">
                  <a16:creationId xmlns:a16="http://schemas.microsoft.com/office/drawing/2014/main" id="{330817ED-3917-3F2F-FDA6-CD2A6847A361}"/>
                </a:ext>
              </a:extLst>
            </p:cNvPr>
            <p:cNvSpPr>
              <a:spLocks noChangeArrowheads="1"/>
            </p:cNvSpPr>
            <p:nvPr/>
          </p:nvSpPr>
          <p:spPr bwMode="auto">
            <a:xfrm>
              <a:off x="493031" y="1912114"/>
              <a:ext cx="2304203" cy="335449"/>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ct val="0"/>
                </a:spcBef>
                <a:buClrTx/>
                <a:buSzTx/>
                <a:buFontTx/>
                <a:buNone/>
              </a:pPr>
              <a:r>
                <a:rPr lang="fr-CA" sz="1800">
                  <a:solidFill>
                    <a:srgbClr val="FFFFFF"/>
                  </a:solidFill>
                  <a:latin typeface="Century Gothic" panose="020B0502020202020204" pitchFamily="34" charset="0"/>
                </a:rPr>
                <a:t>Évaluation</a:t>
              </a:r>
            </a:p>
          </p:txBody>
        </p:sp>
        <p:sp>
          <p:nvSpPr>
            <p:cNvPr id="25" name="TextBox 36">
              <a:extLst>
                <a:ext uri="{FF2B5EF4-FFF2-40B4-BE49-F238E27FC236}">
                  <a16:creationId xmlns:a16="http://schemas.microsoft.com/office/drawing/2014/main" id="{BE8786B1-7A1F-96CB-E05B-B55D8A244FE3}"/>
                </a:ext>
              </a:extLst>
            </p:cNvPr>
            <p:cNvSpPr txBox="1">
              <a:spLocks noChangeArrowheads="1"/>
            </p:cNvSpPr>
            <p:nvPr/>
          </p:nvSpPr>
          <p:spPr bwMode="auto">
            <a:xfrm>
              <a:off x="491464" y="2246118"/>
              <a:ext cx="2304203" cy="108831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indent="0" eaLnBrk="1" hangingPunct="1">
                <a:spcBef>
                  <a:spcPct val="0"/>
                </a:spcBef>
                <a:buClrTx/>
                <a:buSzTx/>
                <a:buNone/>
              </a:pPr>
              <a:r>
                <a:rPr lang="fr-CA" sz="1200" dirty="0">
                  <a:solidFill>
                    <a:srgbClr val="000000"/>
                  </a:solidFill>
                </a:rPr>
                <a:t>Le COSEPAC (organisme d’experts indépendant) envoie une évaluation de l’espèce et une recommandation d’inscription au ministre d’ECCC</a:t>
              </a:r>
              <a:endParaRPr lang="fr-CA" sz="1400" dirty="0">
                <a:solidFill>
                  <a:srgbClr val="000000"/>
                </a:solidFill>
              </a:endParaRPr>
            </a:p>
          </p:txBody>
        </p:sp>
        <p:sp>
          <p:nvSpPr>
            <p:cNvPr id="26" name="TextBox 37">
              <a:extLst>
                <a:ext uri="{FF2B5EF4-FFF2-40B4-BE49-F238E27FC236}">
                  <a16:creationId xmlns:a16="http://schemas.microsoft.com/office/drawing/2014/main" id="{706CE3D4-C50F-4C72-A5C2-2EE9A37FBF24}"/>
                </a:ext>
              </a:extLst>
            </p:cNvPr>
            <p:cNvSpPr txBox="1">
              <a:spLocks noChangeArrowheads="1"/>
            </p:cNvSpPr>
            <p:nvPr/>
          </p:nvSpPr>
          <p:spPr bwMode="auto">
            <a:xfrm>
              <a:off x="2891283" y="2240586"/>
              <a:ext cx="2026341" cy="286031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spcBef>
                  <a:spcPct val="20000"/>
                </a:spcBef>
                <a:buClr>
                  <a:srgbClr val="FF0000"/>
                </a:buClr>
                <a:buSzPct val="120000"/>
                <a:buChar char="•"/>
                <a:defRPr kumimoji="1" sz="24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3A601B"/>
                </a:buClr>
                <a:buFont typeface="Arial" pitchFamily="34" charset="0"/>
                <a:buChar char="–"/>
                <a:defRPr kumimoji="1" sz="20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pitchFamily="34" charset="0"/>
                <a:buChar char="▪"/>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spcAft>
                  <a:spcPts val="600"/>
                </a:spcAft>
                <a:buClrTx/>
                <a:buSzTx/>
                <a:defRPr/>
              </a:pPr>
              <a:r>
                <a:rPr lang="fr-CA" sz="1200" dirty="0">
                  <a:solidFill>
                    <a:srgbClr val="000000"/>
                  </a:solidFill>
                </a:rPr>
                <a:t>Recommandation du ministre au Cabinet</a:t>
              </a:r>
            </a:p>
            <a:p>
              <a:pPr eaLnBrk="1" hangingPunct="1">
                <a:spcBef>
                  <a:spcPct val="0"/>
                </a:spcBef>
                <a:buClrTx/>
                <a:buSzTx/>
                <a:defRPr/>
              </a:pPr>
              <a:r>
                <a:rPr lang="fr-CA" sz="1200" dirty="0">
                  <a:solidFill>
                    <a:srgbClr val="000000"/>
                  </a:solidFill>
                </a:rPr>
                <a:t>La décision d’inscription est prise par le Cabinet</a:t>
              </a:r>
            </a:p>
            <a:p>
              <a:pPr marL="0" indent="0" eaLnBrk="1" hangingPunct="1">
                <a:spcBef>
                  <a:spcPct val="0"/>
                </a:spcBef>
                <a:buClrTx/>
                <a:buSzTx/>
                <a:buNone/>
                <a:defRPr/>
              </a:pPr>
              <a:endParaRPr lang="en-CA" altLang="en-US" sz="1200" dirty="0">
                <a:solidFill>
                  <a:srgbClr val="000000"/>
                </a:solidFill>
              </a:endParaRPr>
            </a:p>
            <a:p>
              <a:pPr eaLnBrk="1" hangingPunct="1">
                <a:spcBef>
                  <a:spcPct val="0"/>
                </a:spcBef>
                <a:buClrTx/>
                <a:buSzTx/>
                <a:defRPr/>
              </a:pPr>
              <a:r>
                <a:rPr lang="fr-CA" sz="1200" b="1" dirty="0">
                  <a:solidFill>
                    <a:srgbClr val="000000"/>
                  </a:solidFill>
                </a:rPr>
                <a:t>Si l’espèce est inscrite</a:t>
              </a:r>
              <a:r>
                <a:rPr lang="fr-CA" sz="1200" dirty="0">
                  <a:solidFill>
                    <a:srgbClr val="000000"/>
                  </a:solidFill>
                </a:rPr>
                <a:t>, la LEP et les interdictions s’appliquent immédiatement</a:t>
              </a:r>
            </a:p>
            <a:p>
              <a:pPr marL="0" indent="0" eaLnBrk="1" hangingPunct="1">
                <a:spcBef>
                  <a:spcPct val="0"/>
                </a:spcBef>
                <a:buClrTx/>
                <a:buSzTx/>
                <a:buFontTx/>
                <a:buNone/>
                <a:defRPr/>
              </a:pPr>
              <a:endParaRPr lang="en-CA" altLang="en-US" sz="1200" dirty="0">
                <a:solidFill>
                  <a:srgbClr val="000000"/>
                </a:solidFill>
              </a:endParaRPr>
            </a:p>
            <a:p>
              <a:pPr eaLnBrk="1" hangingPunct="1">
                <a:spcBef>
                  <a:spcPct val="0"/>
                </a:spcBef>
                <a:buClrTx/>
                <a:buSzTx/>
                <a:buFont typeface="Wingdings" panose="05000000000000000000" pitchFamily="2" charset="2"/>
                <a:buChar char="Ø"/>
                <a:defRPr/>
              </a:pPr>
              <a:r>
                <a:rPr lang="fr-CA" sz="1200" dirty="0">
                  <a:solidFill>
                    <a:srgbClr val="000000"/>
                  </a:solidFill>
                </a:rPr>
                <a:t>Interdictions générales</a:t>
              </a:r>
            </a:p>
            <a:p>
              <a:pPr marL="0" indent="0" eaLnBrk="1" hangingPunct="1">
                <a:spcBef>
                  <a:spcPct val="0"/>
                </a:spcBef>
                <a:buClrTx/>
                <a:buSzTx/>
                <a:buNone/>
                <a:defRPr/>
              </a:pPr>
              <a:endParaRPr lang="en-CA" altLang="en-US" sz="1200" dirty="0">
                <a:solidFill>
                  <a:srgbClr val="000000"/>
                </a:solidFill>
              </a:endParaRPr>
            </a:p>
            <a:p>
              <a:pPr eaLnBrk="1" hangingPunct="1">
                <a:spcBef>
                  <a:spcPct val="0"/>
                </a:spcBef>
                <a:buClrTx/>
                <a:buSzTx/>
                <a:buFont typeface="Wingdings" panose="05000000000000000000" pitchFamily="2" charset="2"/>
                <a:buChar char="Ø"/>
                <a:defRPr/>
              </a:pPr>
              <a:r>
                <a:rPr lang="fr-CA" sz="1200" dirty="0">
                  <a:solidFill>
                    <a:srgbClr val="000000"/>
                  </a:solidFill>
                </a:rPr>
                <a:t>La planification du rétablissement commence</a:t>
              </a:r>
            </a:p>
            <a:p>
              <a:pPr eaLnBrk="1" hangingPunct="1">
                <a:spcBef>
                  <a:spcPct val="0"/>
                </a:spcBef>
                <a:buClrTx/>
                <a:buSzTx/>
                <a:buFont typeface="Wingdings" panose="05000000000000000000" pitchFamily="2" charset="2"/>
                <a:buChar char="Ø"/>
                <a:defRPr/>
              </a:pPr>
              <a:endParaRPr lang="en-CA" altLang="en-US" sz="1400" dirty="0">
                <a:solidFill>
                  <a:srgbClr val="000000"/>
                </a:solidFill>
              </a:endParaRPr>
            </a:p>
          </p:txBody>
        </p:sp>
        <p:sp>
          <p:nvSpPr>
            <p:cNvPr id="27" name="TextBox 38">
              <a:extLst>
                <a:ext uri="{FF2B5EF4-FFF2-40B4-BE49-F238E27FC236}">
                  <a16:creationId xmlns:a16="http://schemas.microsoft.com/office/drawing/2014/main" id="{F5BC010A-4CA1-78F7-D93D-718F51175CC5}"/>
                </a:ext>
              </a:extLst>
            </p:cNvPr>
            <p:cNvSpPr txBox="1">
              <a:spLocks noChangeArrowheads="1"/>
            </p:cNvSpPr>
            <p:nvPr/>
          </p:nvSpPr>
          <p:spPr bwMode="auto">
            <a:xfrm>
              <a:off x="4972954" y="2498713"/>
              <a:ext cx="1904219" cy="256731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pPr>
              <a:r>
                <a:rPr lang="fr-CA" sz="1200" dirty="0">
                  <a:solidFill>
                    <a:srgbClr val="000000"/>
                  </a:solidFill>
                </a:rPr>
                <a:t>Aux termes de la LEP, des documents de rétablissement doivent être élaborés</a:t>
              </a:r>
            </a:p>
            <a:p>
              <a:pPr eaLnBrk="1" hangingPunct="1">
                <a:spcBef>
                  <a:spcPct val="0"/>
                </a:spcBef>
                <a:buClrTx/>
                <a:buSzTx/>
              </a:pPr>
              <a:endParaRPr lang="en-CA" altLang="en-US" sz="1200" dirty="0">
                <a:solidFill>
                  <a:srgbClr val="000000"/>
                </a:solidFill>
              </a:endParaRPr>
            </a:p>
            <a:p>
              <a:pPr eaLnBrk="1" hangingPunct="1">
                <a:spcBef>
                  <a:spcPct val="0"/>
                </a:spcBef>
                <a:spcAft>
                  <a:spcPts val="600"/>
                </a:spcAft>
                <a:buClrTx/>
                <a:buSzTx/>
                <a:buFont typeface="Wingdings" panose="05000000000000000000" pitchFamily="2" charset="2"/>
                <a:buChar char="Ø"/>
              </a:pPr>
              <a:r>
                <a:rPr lang="fr-CA" sz="1200" dirty="0">
                  <a:solidFill>
                    <a:srgbClr val="000000"/>
                  </a:solidFill>
                </a:rPr>
                <a:t>Version provisoire du programme de rétablissement ou du plan d’action</a:t>
              </a:r>
            </a:p>
            <a:p>
              <a:pPr eaLnBrk="1" hangingPunct="1">
                <a:spcBef>
                  <a:spcPct val="0"/>
                </a:spcBef>
                <a:spcAft>
                  <a:spcPts val="600"/>
                </a:spcAft>
                <a:buClrTx/>
                <a:buSzTx/>
                <a:buFont typeface="Wingdings" panose="05000000000000000000" pitchFamily="2" charset="2"/>
                <a:buChar char="Ø"/>
              </a:pPr>
              <a:r>
                <a:rPr kumimoji="1" lang="fr-CA" sz="1200" b="1" i="0" u="none" strike="noStrike" cap="none" normalizeH="0" baseline="0" noProof="0" dirty="0">
                  <a:ln>
                    <a:noFill/>
                  </a:ln>
                  <a:solidFill>
                    <a:srgbClr val="9933FF"/>
                  </a:solidFill>
                  <a:effectLst/>
                  <a:uLnTx/>
                  <a:uFillTx/>
                  <a:latin typeface="Arial" panose="020B0604020202020204" pitchFamily="34" charset="0"/>
                  <a:ea typeface="Arial Unicode MS" panose="020B0604020202020204" pitchFamily="34" charset="-128"/>
                  <a:cs typeface="Arial Unicode MS" panose="020B0604020202020204" pitchFamily="34" charset="-128"/>
                </a:rPr>
                <a:t>CONSULTATIONS sur le document de rétablissement</a:t>
              </a:r>
            </a:p>
            <a:p>
              <a:pPr eaLnBrk="1" hangingPunct="1">
                <a:spcBef>
                  <a:spcPct val="0"/>
                </a:spcBef>
                <a:buClrTx/>
                <a:buSzTx/>
                <a:buFont typeface="Wingdings" panose="05000000000000000000" pitchFamily="2" charset="2"/>
                <a:buChar char="Ø"/>
              </a:pPr>
              <a:r>
                <a:rPr lang="fr-CA" sz="1200" dirty="0">
                  <a:solidFill>
                    <a:srgbClr val="000000"/>
                  </a:solidFill>
                </a:rPr>
                <a:t>Désignation de l’habitat essentiel </a:t>
              </a:r>
            </a:p>
          </p:txBody>
        </p:sp>
        <p:sp>
          <p:nvSpPr>
            <p:cNvPr id="28" name="Rectangle 7">
              <a:extLst>
                <a:ext uri="{FF2B5EF4-FFF2-40B4-BE49-F238E27FC236}">
                  <a16:creationId xmlns:a16="http://schemas.microsoft.com/office/drawing/2014/main" id="{3E4DE27D-9A38-6F49-59E2-4ACB4EA24ADE}"/>
                </a:ext>
              </a:extLst>
            </p:cNvPr>
            <p:cNvSpPr>
              <a:spLocks noChangeArrowheads="1"/>
            </p:cNvSpPr>
            <p:nvPr/>
          </p:nvSpPr>
          <p:spPr bwMode="auto">
            <a:xfrm>
              <a:off x="7111546" y="2186323"/>
              <a:ext cx="2016125" cy="369888"/>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ct val="0"/>
                </a:spcBef>
                <a:buClrTx/>
                <a:buSzTx/>
                <a:buFontTx/>
                <a:buNone/>
              </a:pPr>
              <a:r>
                <a:rPr lang="fr-CA" sz="1800" dirty="0">
                  <a:solidFill>
                    <a:srgbClr val="FFFFFF"/>
                  </a:solidFill>
                  <a:latin typeface="Century Gothic" panose="020B0502020202020204" pitchFamily="34" charset="0"/>
                </a:rPr>
                <a:t>Mise en œuvre</a:t>
              </a:r>
            </a:p>
          </p:txBody>
        </p:sp>
        <p:sp>
          <p:nvSpPr>
            <p:cNvPr id="29" name="TextBox 40">
              <a:extLst>
                <a:ext uri="{FF2B5EF4-FFF2-40B4-BE49-F238E27FC236}">
                  <a16:creationId xmlns:a16="http://schemas.microsoft.com/office/drawing/2014/main" id="{FE6906D9-459C-B15D-D064-B7995B55F984}"/>
                </a:ext>
              </a:extLst>
            </p:cNvPr>
            <p:cNvSpPr txBox="1">
              <a:spLocks noChangeArrowheads="1"/>
            </p:cNvSpPr>
            <p:nvPr/>
          </p:nvSpPr>
          <p:spPr bwMode="auto">
            <a:xfrm>
              <a:off x="7111546" y="2551633"/>
              <a:ext cx="2016125" cy="99064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171450" indent="-1714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628650" indent="-17145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spcAft>
                  <a:spcPts val="600"/>
                </a:spcAft>
                <a:buClrTx/>
                <a:buSzTx/>
              </a:pPr>
              <a:r>
                <a:rPr lang="fr-CA" sz="1200" dirty="0">
                  <a:solidFill>
                    <a:srgbClr val="000000"/>
                  </a:solidFill>
                </a:rPr>
                <a:t>Application des mesures de conservation décrites dans les plans</a:t>
              </a:r>
            </a:p>
            <a:p>
              <a:pPr eaLnBrk="1" hangingPunct="1">
                <a:spcBef>
                  <a:spcPct val="0"/>
                </a:spcBef>
                <a:buClrTx/>
                <a:buSzTx/>
              </a:pPr>
              <a:r>
                <a:rPr lang="fr-CA" sz="1200" dirty="0">
                  <a:solidFill>
                    <a:srgbClr val="000000"/>
                  </a:solidFill>
                </a:rPr>
                <a:t>Protection de l’habitat essentiel</a:t>
              </a:r>
            </a:p>
          </p:txBody>
        </p:sp>
        <p:sp>
          <p:nvSpPr>
            <p:cNvPr id="30" name="ZoneTexte 3">
              <a:extLst>
                <a:ext uri="{FF2B5EF4-FFF2-40B4-BE49-F238E27FC236}">
                  <a16:creationId xmlns:a16="http://schemas.microsoft.com/office/drawing/2014/main" id="{28FF1DD8-D91C-4C32-C6B4-275B071C06CD}"/>
                </a:ext>
              </a:extLst>
            </p:cNvPr>
            <p:cNvSpPr txBox="1">
              <a:spLocks noChangeArrowheads="1"/>
            </p:cNvSpPr>
            <p:nvPr/>
          </p:nvSpPr>
          <p:spPr bwMode="auto">
            <a:xfrm>
              <a:off x="477619" y="3345944"/>
              <a:ext cx="2318048" cy="2971940"/>
            </a:xfrm>
            <a:prstGeom prst="rect">
              <a:avLst/>
            </a:prstGeom>
            <a:solidFill>
              <a:srgbClr val="FFC000"/>
            </a:solidFill>
            <a:ln w="25400">
              <a:noFill/>
              <a:miter lim="800000"/>
              <a:headEnd/>
              <a:tailEnd/>
            </a:ln>
          </p:spPr>
          <p:txBody>
            <a:bodyPr wrap="square">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None/>
              </a:pPr>
              <a:r>
                <a:rPr lang="fr-CA" sz="1200" b="1" dirty="0">
                  <a:solidFill>
                    <a:schemeClr val="accent2">
                      <a:lumMod val="75000"/>
                    </a:schemeClr>
                  </a:solidFill>
                </a:rPr>
                <a:t>Consultations préalables à l’inscription</a:t>
              </a:r>
            </a:p>
            <a:p>
              <a:pPr marL="179388" indent="-179388" eaLnBrk="1" hangingPunct="1">
                <a:spcBef>
                  <a:spcPct val="0"/>
                </a:spcBef>
                <a:spcAft>
                  <a:spcPts val="600"/>
                </a:spcAft>
                <a:buClrTx/>
                <a:buSzTx/>
              </a:pPr>
              <a:r>
                <a:rPr lang="fr-CA" sz="1200" dirty="0">
                  <a:solidFill>
                    <a:srgbClr val="000000"/>
                  </a:solidFill>
                </a:rPr>
                <a:t>Appel de commentaires sur les </a:t>
              </a:r>
              <a:r>
                <a:rPr lang="fr-CA" sz="1200" b="1" i="1" dirty="0">
                  <a:solidFill>
                    <a:srgbClr val="000000"/>
                  </a:solidFill>
                </a:rPr>
                <a:t>répercussions et les avantages socioéconomiques </a:t>
              </a:r>
              <a:r>
                <a:rPr lang="fr-CA" sz="1200" dirty="0">
                  <a:solidFill>
                    <a:srgbClr val="000000"/>
                  </a:solidFill>
                </a:rPr>
                <a:t>possibles EN CAS d’inscription</a:t>
              </a:r>
              <a:endParaRPr lang="en-US" altLang="en-US" sz="1400" dirty="0">
                <a:solidFill>
                  <a:srgbClr val="000000"/>
                </a:solidFill>
              </a:endParaRPr>
            </a:p>
            <a:p>
              <a:pPr marL="179388" indent="-179388" eaLnBrk="1" hangingPunct="1">
                <a:spcBef>
                  <a:spcPts val="1200"/>
                </a:spcBef>
                <a:buClrTx/>
                <a:buSzTx/>
              </a:pPr>
              <a:r>
                <a:rPr lang="fr-CA" sz="1200" dirty="0">
                  <a:solidFill>
                    <a:srgbClr val="000000"/>
                  </a:solidFill>
                </a:rPr>
                <a:t>Les commentaires éclairent la recommandation du ministre d’INSCRIRE, DE NE PAS INSCRIRE ou de renvoyer la question au COSEPAC pour obtenir des renseignements supplémentaires</a:t>
              </a:r>
            </a:p>
          </p:txBody>
        </p:sp>
        <p:sp>
          <p:nvSpPr>
            <p:cNvPr id="31" name="TextBox 35">
              <a:extLst>
                <a:ext uri="{FF2B5EF4-FFF2-40B4-BE49-F238E27FC236}">
                  <a16:creationId xmlns:a16="http://schemas.microsoft.com/office/drawing/2014/main" id="{4B6BB0EE-562E-936A-652A-49CE0105AF3D}"/>
                </a:ext>
              </a:extLst>
            </p:cNvPr>
            <p:cNvSpPr txBox="1">
              <a:spLocks noChangeArrowheads="1"/>
            </p:cNvSpPr>
            <p:nvPr/>
          </p:nvSpPr>
          <p:spPr bwMode="auto">
            <a:xfrm>
              <a:off x="3018632" y="1536568"/>
              <a:ext cx="3827462" cy="279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r>
                <a:rPr lang="fr-CA" sz="1400" dirty="0">
                  <a:solidFill>
                    <a:srgbClr val="000000"/>
                  </a:solidFill>
                </a:rPr>
                <a:t>Les espèces sont réévaluées tous les dix ans</a:t>
              </a:r>
            </a:p>
          </p:txBody>
        </p:sp>
        <p:cxnSp>
          <p:nvCxnSpPr>
            <p:cNvPr id="32" name="Straight Connector 11">
              <a:extLst>
                <a:ext uri="{FF2B5EF4-FFF2-40B4-BE49-F238E27FC236}">
                  <a16:creationId xmlns:a16="http://schemas.microsoft.com/office/drawing/2014/main" id="{50416390-482A-8829-0E97-2006C29F23A5}"/>
                </a:ext>
              </a:extLst>
            </p:cNvPr>
            <p:cNvCxnSpPr>
              <a:cxnSpLocks noChangeShapeType="1"/>
            </p:cNvCxnSpPr>
            <p:nvPr/>
          </p:nvCxnSpPr>
          <p:spPr bwMode="auto">
            <a:xfrm>
              <a:off x="1565311" y="1529225"/>
              <a:ext cx="6375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4" name="Straight Arrow Connector 8">
              <a:extLst>
                <a:ext uri="{FF2B5EF4-FFF2-40B4-BE49-F238E27FC236}">
                  <a16:creationId xmlns:a16="http://schemas.microsoft.com/office/drawing/2014/main" id="{D57B1ED3-100F-6BD9-ABD5-E5CAD34713CD}"/>
                </a:ext>
              </a:extLst>
            </p:cNvPr>
            <p:cNvCxnSpPr>
              <a:cxnSpLocks noChangeShapeType="1"/>
            </p:cNvCxnSpPr>
            <p:nvPr/>
          </p:nvCxnSpPr>
          <p:spPr bwMode="auto">
            <a:xfrm>
              <a:off x="1565311" y="1538439"/>
              <a:ext cx="0" cy="37941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5" name="Straight Connector 20">
              <a:extLst>
                <a:ext uri="{FF2B5EF4-FFF2-40B4-BE49-F238E27FC236}">
                  <a16:creationId xmlns:a16="http://schemas.microsoft.com/office/drawing/2014/main" id="{0B63089B-B3F9-A8F4-8931-8A2A13225EEA}"/>
                </a:ext>
              </a:extLst>
            </p:cNvPr>
            <p:cNvCxnSpPr>
              <a:cxnSpLocks noChangeShapeType="1"/>
            </p:cNvCxnSpPr>
            <p:nvPr/>
          </p:nvCxnSpPr>
          <p:spPr bwMode="auto">
            <a:xfrm>
              <a:off x="7940711" y="1576541"/>
              <a:ext cx="20454" cy="12909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sp>
        <p:nvSpPr>
          <p:cNvPr id="7" name="TextBox 6">
            <a:extLst>
              <a:ext uri="{FF2B5EF4-FFF2-40B4-BE49-F238E27FC236}">
                <a16:creationId xmlns:a16="http://schemas.microsoft.com/office/drawing/2014/main" id="{C5F9D76B-C1F0-FED6-AF73-16EA103C13D7}"/>
              </a:ext>
            </a:extLst>
          </p:cNvPr>
          <p:cNvSpPr txBox="1"/>
          <p:nvPr>
            <p:custDataLst>
              <p:tags r:id="rId4"/>
            </p:custDataLst>
          </p:nvPr>
        </p:nvSpPr>
        <p:spPr>
          <a:xfrm>
            <a:off x="2687232" y="3835928"/>
            <a:ext cx="6352077" cy="2893100"/>
          </a:xfrm>
          <a:prstGeom prst="rect">
            <a:avLst/>
          </a:prstGeom>
          <a:solidFill>
            <a:schemeClr val="bg1"/>
          </a:solidFill>
          <a:ln w="28575">
            <a:solidFill>
              <a:schemeClr val="tx2"/>
            </a:solidFill>
          </a:ln>
        </p:spPr>
        <p:txBody>
          <a:bodyPr wrap="square" rtlCol="0">
            <a:spAutoFit/>
          </a:bodyPr>
          <a:lstStyle/>
          <a:p>
            <a:pPr>
              <a:spcBef>
                <a:spcPts val="1200"/>
              </a:spcBef>
              <a:spcAft>
                <a:spcPts val="1200"/>
              </a:spcAft>
            </a:pPr>
            <a:r>
              <a:rPr lang="fr-CA" dirty="0">
                <a:solidFill>
                  <a:schemeClr val="tx1">
                    <a:lumMod val="75000"/>
                    <a:lumOff val="25000"/>
                  </a:schemeClr>
                </a:solidFill>
              </a:rPr>
              <a:t>Consulter les provinces, territoires, peuples autochtones, groupes intéressés et intervenants</a:t>
            </a:r>
          </a:p>
          <a:p>
            <a:pPr marL="342900" indent="-342900">
              <a:spcAft>
                <a:spcPts val="600"/>
              </a:spcAft>
              <a:buFont typeface="Wingdings" panose="05000000000000000000" pitchFamily="2" charset="2"/>
              <a:buChar char="§"/>
            </a:pPr>
            <a:r>
              <a:rPr lang="fr-CA" dirty="0">
                <a:solidFill>
                  <a:schemeClr val="tx1">
                    <a:lumMod val="75000"/>
                    <a:lumOff val="25000"/>
                  </a:schemeClr>
                </a:solidFill>
              </a:rPr>
              <a:t>Période « normale » de 3 à 4 mois  </a:t>
            </a:r>
          </a:p>
          <a:p>
            <a:pPr marL="342900" indent="-342900">
              <a:spcAft>
                <a:spcPts val="600"/>
              </a:spcAft>
              <a:buFont typeface="Wingdings" panose="05000000000000000000" pitchFamily="2" charset="2"/>
              <a:buChar char="§"/>
            </a:pPr>
            <a:r>
              <a:rPr lang="fr-CA" dirty="0">
                <a:solidFill>
                  <a:schemeClr val="tx1">
                    <a:lumMod val="75000"/>
                    <a:lumOff val="25000"/>
                  </a:schemeClr>
                </a:solidFill>
              </a:rPr>
              <a:t> « Processus prolongé » pour les espèces nécessitant une consultation et une analyse plus approfondies (9 mois)</a:t>
            </a:r>
          </a:p>
          <a:p>
            <a:r>
              <a:rPr lang="fr-CA" dirty="0">
                <a:solidFill>
                  <a:schemeClr val="tx2"/>
                </a:solidFill>
              </a:rPr>
              <a:t>CHAUVES-SOURIS – déclin des effectifs grave et rapide; les consultations ont commencé tôt et se termineront d’ici le 16 mai 2024</a:t>
            </a:r>
          </a:p>
        </p:txBody>
      </p:sp>
      <p:sp>
        <p:nvSpPr>
          <p:cNvPr id="20" name="Rectangle 19"/>
          <p:cNvSpPr/>
          <p:nvPr>
            <p:custDataLst>
              <p:tags r:id="rId5"/>
            </p:custDataLst>
          </p:nvPr>
        </p:nvSpPr>
        <p:spPr>
          <a:xfrm>
            <a:off x="333152" y="3488879"/>
            <a:ext cx="2283333" cy="17403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custDataLst>
              <p:tags r:id="rId6"/>
            </p:custDataLst>
          </p:nvPr>
        </p:nvSpPr>
        <p:spPr>
          <a:xfrm>
            <a:off x="426783" y="4903340"/>
            <a:ext cx="2391242" cy="338554"/>
          </a:xfrm>
          <a:prstGeom prst="rect">
            <a:avLst/>
          </a:prstGeom>
          <a:noFill/>
        </p:spPr>
        <p:txBody>
          <a:bodyPr wrap="square" rtlCol="0">
            <a:spAutoFit/>
          </a:bodyPr>
          <a:lstStyle/>
          <a:p>
            <a:r>
              <a:rPr lang="fr-CA" sz="1600" b="1" dirty="0">
                <a:solidFill>
                  <a:schemeClr val="tx2"/>
                </a:solidFill>
              </a:rPr>
              <a:t>Nous en sommes là</a:t>
            </a:r>
          </a:p>
        </p:txBody>
      </p:sp>
    </p:spTree>
    <p:extLst>
      <p:ext uri="{BB962C8B-B14F-4D97-AF65-F5344CB8AC3E}">
        <p14:creationId xmlns:p14="http://schemas.microsoft.com/office/powerpoint/2010/main" val="775385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791580" y="452833"/>
            <a:ext cx="7560840" cy="599903"/>
          </a:xfrm>
        </p:spPr>
        <p:txBody>
          <a:bodyPr/>
          <a:lstStyle/>
          <a:p>
            <a:r>
              <a:rPr lang="fr-CA" dirty="0"/>
              <a:t>AVIS de consultation sur les CHAUVES-SOURIS</a:t>
            </a:r>
          </a:p>
        </p:txBody>
      </p:sp>
      <p:sp>
        <p:nvSpPr>
          <p:cNvPr id="5" name="Content Placeholder 3"/>
          <p:cNvSpPr>
            <a:spLocks noGrp="1"/>
          </p:cNvSpPr>
          <p:nvPr>
            <p:ph idx="10"/>
            <p:custDataLst>
              <p:tags r:id="rId2"/>
            </p:custDataLst>
          </p:nvPr>
        </p:nvSpPr>
        <p:spPr>
          <a:xfrm>
            <a:off x="251520" y="1484784"/>
            <a:ext cx="8712968" cy="5184576"/>
          </a:xfrm>
          <a:solidFill>
            <a:schemeClr val="bg1"/>
          </a:solidFill>
        </p:spPr>
        <p:txBody>
          <a:bodyPr>
            <a:noAutofit/>
          </a:bodyPr>
          <a:lstStyle/>
          <a:p>
            <a:pPr marL="0" lvl="1" indent="0">
              <a:buClr>
                <a:schemeClr val="tx1"/>
              </a:buClr>
              <a:buSzPct val="100000"/>
              <a:buNone/>
              <a:defRPr/>
            </a:pPr>
            <a:r>
              <a:rPr kumimoji="1" lang="fr-CA" sz="1800" b="1" dirty="0">
                <a:solidFill>
                  <a:schemeClr val="tx2"/>
                </a:solidFill>
                <a:ea typeface="Verdana" panose="020B0604030504040204" pitchFamily="34" charset="0"/>
              </a:rPr>
              <a:t>Quand :</a:t>
            </a:r>
            <a:r>
              <a:rPr kumimoji="1" lang="fr-CA" sz="1800" dirty="0">
                <a:solidFill>
                  <a:srgbClr val="993300"/>
                </a:solidFill>
                <a:ea typeface="Verdana" panose="020B0604030504040204" pitchFamily="34" charset="0"/>
              </a:rPr>
              <a:t> </a:t>
            </a:r>
            <a:r>
              <a:rPr kumimoji="1" lang="fr-CA" sz="1800" dirty="0">
                <a:ea typeface="Verdana" panose="020B0604030504040204" pitchFamily="34" charset="0"/>
              </a:rPr>
              <a:t>Décembre 2023</a:t>
            </a:r>
          </a:p>
          <a:p>
            <a:pPr marL="0" lvl="1" indent="0">
              <a:buClr>
                <a:schemeClr val="tx1"/>
              </a:buClr>
              <a:buSzPct val="100000"/>
              <a:buNone/>
              <a:defRPr/>
            </a:pPr>
            <a:r>
              <a:rPr kumimoji="1" lang="fr-CA" sz="1800" b="1" dirty="0">
                <a:solidFill>
                  <a:schemeClr val="tx2"/>
                </a:solidFill>
                <a:ea typeface="Verdana" panose="020B0604030504040204" pitchFamily="34" charset="0"/>
              </a:rPr>
              <a:t>Quoi </a:t>
            </a:r>
            <a:r>
              <a:rPr kumimoji="1" lang="fr-CA" sz="1800" dirty="0">
                <a:solidFill>
                  <a:schemeClr val="tx1">
                    <a:lumMod val="65000"/>
                    <a:lumOff val="35000"/>
                  </a:schemeClr>
                </a:solidFill>
                <a:ea typeface="Verdana" panose="020B0604030504040204" pitchFamily="34" charset="0"/>
              </a:rPr>
              <a:t>: Courriel/courrier de chaque Région du</a:t>
            </a:r>
            <a:r>
              <a:rPr kumimoji="1" lang="fr-CA" sz="1800" dirty="0">
                <a:ea typeface="Verdana" panose="020B0604030504040204" pitchFamily="34" charset="0"/>
              </a:rPr>
              <a:t> SCF </a:t>
            </a:r>
          </a:p>
          <a:p>
            <a:pPr marL="228600" lvl="2" indent="0">
              <a:buClr>
                <a:schemeClr val="tx1"/>
              </a:buClr>
              <a:buSzPct val="100000"/>
              <a:buNone/>
              <a:defRPr/>
            </a:pPr>
            <a:r>
              <a:rPr kumimoji="1" lang="fr-CA" sz="1800" dirty="0">
                <a:solidFill>
                  <a:schemeClr val="accent1"/>
                </a:solidFill>
                <a:ea typeface="Verdana" panose="020B0604030504040204" pitchFamily="34" charset="0"/>
              </a:rPr>
              <a:t>Objet :</a:t>
            </a:r>
            <a:r>
              <a:rPr kumimoji="1" lang="fr-CA" sz="1800" dirty="0">
                <a:ea typeface="Verdana" panose="020B0604030504040204" pitchFamily="34" charset="0"/>
              </a:rPr>
              <a:t> Appel de commentaires sur la modification possible de l’annexe 1 de la </a:t>
            </a:r>
            <a:r>
              <a:rPr kumimoji="1" lang="fr-CA" sz="1800" i="1" dirty="0">
                <a:ea typeface="Verdana" panose="020B0604030504040204" pitchFamily="34" charset="0"/>
              </a:rPr>
              <a:t>Loi sur les espèces en péril:</a:t>
            </a:r>
            <a:r>
              <a:rPr kumimoji="1" lang="fr-CA" sz="1800" dirty="0">
                <a:ea typeface="Verdana" panose="020B0604030504040204" pitchFamily="34" charset="0"/>
              </a:rPr>
              <a:t> Chauves-souris migratrices </a:t>
            </a:r>
          </a:p>
          <a:p>
            <a:pPr marL="800100" lvl="3" indent="-342900">
              <a:buClr>
                <a:schemeClr val="tx1"/>
              </a:buClr>
              <a:buSzPct val="100000"/>
              <a:buFont typeface="Courier New" panose="02070309020205020404" pitchFamily="49" charset="0"/>
              <a:buChar char="o"/>
              <a:defRPr/>
            </a:pPr>
            <a:r>
              <a:rPr lang="fr-CA" sz="1800" dirty="0"/>
              <a:t>Fiches d’information sur chacune des trois espèces de chauves-souris migratrices</a:t>
            </a:r>
          </a:p>
          <a:p>
            <a:pPr marL="800100" lvl="3" indent="-342900">
              <a:buClr>
                <a:schemeClr val="tx1"/>
              </a:buClr>
              <a:buSzPct val="100000"/>
              <a:buFont typeface="Courier New" panose="02070309020205020404" pitchFamily="49" charset="0"/>
              <a:buChar char="o"/>
              <a:defRPr/>
            </a:pPr>
            <a:r>
              <a:rPr lang="fr-CA" sz="1800" dirty="0">
                <a:solidFill>
                  <a:schemeClr val="tx1">
                    <a:lumMod val="65000"/>
                    <a:lumOff val="35000"/>
                  </a:schemeClr>
                </a:solidFill>
                <a:ea typeface="Verdana" panose="020B0604030504040204" pitchFamily="34" charset="0"/>
              </a:rPr>
              <a:t>Livret de consultation : </a:t>
            </a:r>
          </a:p>
          <a:p>
            <a:pPr marL="914400" lvl="4" indent="0">
              <a:buClr>
                <a:schemeClr val="tx1"/>
              </a:buClr>
              <a:buSzPct val="100000"/>
              <a:buNone/>
              <a:defRPr/>
            </a:pPr>
            <a:r>
              <a:rPr lang="fr-CA" sz="1800" dirty="0"/>
              <a:t>-</a:t>
            </a:r>
            <a:r>
              <a:rPr lang="fr-CA" sz="1400" dirty="0">
                <a:ea typeface="Verdana" panose="020B0604030504040204" pitchFamily="34" charset="0"/>
              </a:rPr>
              <a:t>Explique le processus d’inscription, propose des questions pour orienter vos commentaires</a:t>
            </a:r>
          </a:p>
          <a:p>
            <a:pPr marL="457200" lvl="3" indent="0">
              <a:buClr>
                <a:schemeClr val="tx1"/>
              </a:buClr>
              <a:buSzPct val="100000"/>
              <a:buNone/>
              <a:defRPr/>
            </a:pPr>
            <a:r>
              <a:rPr lang="fr-CA" sz="1800" b="1" dirty="0">
                <a:solidFill>
                  <a:schemeClr val="tx2"/>
                </a:solidFill>
                <a:ea typeface="Verdana" panose="020B0604030504040204" pitchFamily="34" charset="0"/>
              </a:rPr>
              <a:t>La période de consultation est en vigueur jusqu’au 16 mai 2024</a:t>
            </a:r>
          </a:p>
          <a:p>
            <a:pPr marL="0" indent="0">
              <a:spcBef>
                <a:spcPts val="1200"/>
              </a:spcBef>
              <a:buNone/>
            </a:pPr>
            <a:r>
              <a:rPr lang="fr-CA" sz="1800" b="1" dirty="0">
                <a:solidFill>
                  <a:schemeClr val="tx2"/>
                </a:solidFill>
                <a:ea typeface="Verdana" panose="020B0604030504040204" pitchFamily="34" charset="0"/>
              </a:rPr>
              <a:t>Comment </a:t>
            </a:r>
            <a:r>
              <a:rPr lang="fr-CA" sz="1800" dirty="0">
                <a:solidFill>
                  <a:schemeClr val="tx2"/>
                </a:solidFill>
                <a:ea typeface="Verdana" panose="020B0604030504040204" pitchFamily="34" charset="0"/>
              </a:rPr>
              <a:t>:</a:t>
            </a:r>
            <a:r>
              <a:rPr lang="fr-CA" sz="1800" dirty="0">
                <a:solidFill>
                  <a:schemeClr val="tx1">
                    <a:lumMod val="65000"/>
                    <a:lumOff val="35000"/>
                  </a:schemeClr>
                </a:solidFill>
                <a:ea typeface="Verdana" panose="020B0604030504040204" pitchFamily="34" charset="0"/>
              </a:rPr>
              <a:t> Envoyez vos commentaires par courriel, à </a:t>
            </a:r>
            <a:r>
              <a:rPr lang="fr-CA" sz="1800" dirty="0">
                <a:solidFill>
                  <a:schemeClr val="tx1">
                    <a:lumMod val="65000"/>
                    <a:lumOff val="35000"/>
                  </a:schemeClr>
                </a:solidFill>
                <a:ea typeface="Verdana" panose="020B0604030504040204" pitchFamily="34" charset="0"/>
                <a:hlinkClick r:id="rId5"/>
              </a:rPr>
              <a:t>SARAregistry@ec.gc.ca</a:t>
            </a:r>
            <a:r>
              <a:rPr lang="fr-CA" sz="1800" dirty="0">
                <a:solidFill>
                  <a:schemeClr val="tx1">
                    <a:lumMod val="65000"/>
                    <a:lumOff val="35000"/>
                  </a:schemeClr>
                </a:solidFill>
                <a:ea typeface="Verdana" panose="020B0604030504040204" pitchFamily="34" charset="0"/>
              </a:rPr>
              <a:t>, ou par la poste</a:t>
            </a:r>
          </a:p>
          <a:p>
            <a:pPr marL="0" indent="0">
              <a:buNone/>
            </a:pPr>
            <a:r>
              <a:rPr lang="fr-CA" sz="1600" dirty="0">
                <a:solidFill>
                  <a:schemeClr val="tx2"/>
                </a:solidFill>
                <a:ea typeface="Verdana" panose="020B0604030504040204" pitchFamily="34" charset="0"/>
              </a:rPr>
              <a:t>Ou aujourd’hui – si vous souhaitez soumettre des commentaires sur l’inscription potentielle</a:t>
            </a:r>
          </a:p>
          <a:p>
            <a:pPr marL="0" indent="0">
              <a:spcBef>
                <a:spcPts val="1200"/>
              </a:spcBef>
              <a:buNone/>
            </a:pPr>
            <a:r>
              <a:rPr lang="fr-CA" sz="1800" b="1" dirty="0">
                <a:solidFill>
                  <a:schemeClr val="tx2"/>
                </a:solidFill>
                <a:ea typeface="Verdana" panose="020B0604030504040204" pitchFamily="34" charset="0"/>
              </a:rPr>
              <a:t>Pourquoi </a:t>
            </a:r>
            <a:r>
              <a:rPr lang="fr-CA" sz="1800" dirty="0">
                <a:solidFill>
                  <a:schemeClr val="tx2"/>
                </a:solidFill>
                <a:ea typeface="Verdana" panose="020B0604030504040204" pitchFamily="34" charset="0"/>
              </a:rPr>
              <a:t>:</a:t>
            </a:r>
            <a:r>
              <a:rPr lang="fr-CA" sz="1800" dirty="0">
                <a:ea typeface="Verdana" panose="020B0604030504040204" pitchFamily="34" charset="0"/>
              </a:rPr>
              <a:t> Pour aider le ministre à formuler sa recommandation d’inscription (inscrire ou non les chauves-souris), en indiquant les effets possibles pour vous ou votre communauté, et pour aider à orienter la planification du rétablissement et les processus de conservation de ces chauves-souris en péril</a:t>
            </a:r>
          </a:p>
          <a:p>
            <a:pPr marL="0" indent="0">
              <a:buNone/>
            </a:pPr>
            <a:endParaRPr lang="fr-CA" sz="1800" dirty="0">
              <a:ea typeface="Verdana" panose="020B0604030504040204" pitchFamily="34" charset="0"/>
            </a:endParaRPr>
          </a:p>
          <a:p>
            <a:endParaRPr lang="en-US" sz="1800" dirty="0">
              <a:solidFill>
                <a:schemeClr val="tx1"/>
              </a:solidFill>
              <a:ea typeface="Verdana" panose="020B0604030504040204" pitchFamily="34" charset="0"/>
            </a:endParaRPr>
          </a:p>
        </p:txBody>
      </p:sp>
    </p:spTree>
    <p:extLst>
      <p:ext uri="{BB962C8B-B14F-4D97-AF65-F5344CB8AC3E}">
        <p14:creationId xmlns:p14="http://schemas.microsoft.com/office/powerpoint/2010/main" val="1046035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795910" y="273801"/>
            <a:ext cx="7698727" cy="664013"/>
          </a:xfrm>
        </p:spPr>
        <p:txBody>
          <a:bodyPr/>
          <a:lstStyle/>
          <a:p>
            <a:r>
              <a:rPr lang="fr-CA">
                <a:solidFill>
                  <a:schemeClr val="bg2"/>
                </a:solidFill>
              </a:rPr>
              <a:t>Le processus de la </a:t>
            </a:r>
            <a:r>
              <a:rPr lang="fr-CA" i="1">
                <a:solidFill>
                  <a:schemeClr val="bg2"/>
                </a:solidFill>
              </a:rPr>
              <a:t>Loi sur les espèces en péril</a:t>
            </a:r>
          </a:p>
        </p:txBody>
      </p:sp>
      <p:grpSp>
        <p:nvGrpSpPr>
          <p:cNvPr id="33" name="Group 32"/>
          <p:cNvGrpSpPr/>
          <p:nvPr>
            <p:custDataLst>
              <p:tags r:id="rId2"/>
            </p:custDataLst>
          </p:nvPr>
        </p:nvGrpSpPr>
        <p:grpSpPr>
          <a:xfrm>
            <a:off x="375910" y="1567129"/>
            <a:ext cx="8471328" cy="4547301"/>
            <a:chOff x="497900" y="1536568"/>
            <a:chExt cx="8471328" cy="4122956"/>
          </a:xfrm>
        </p:grpSpPr>
        <p:sp>
          <p:nvSpPr>
            <p:cNvPr id="34" name="Rectangle 7"/>
            <p:cNvSpPr>
              <a:spLocks noChangeArrowheads="1"/>
            </p:cNvSpPr>
            <p:nvPr/>
          </p:nvSpPr>
          <p:spPr bwMode="auto">
            <a:xfrm>
              <a:off x="4932362" y="1999533"/>
              <a:ext cx="1904219" cy="586599"/>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ct val="0"/>
                </a:spcBef>
                <a:buClrTx/>
                <a:buSzTx/>
                <a:buFontTx/>
                <a:buNone/>
              </a:pPr>
              <a:r>
                <a:rPr lang="fr-CA" sz="1800">
                  <a:solidFill>
                    <a:srgbClr val="FFFFFF"/>
                  </a:solidFill>
                  <a:latin typeface="Century Gothic" panose="020B0502020202020204" pitchFamily="34" charset="0"/>
                </a:rPr>
                <a:t>Planification du rétablissement</a:t>
              </a:r>
            </a:p>
          </p:txBody>
        </p:sp>
        <p:sp>
          <p:nvSpPr>
            <p:cNvPr id="35" name="Rectangle 6"/>
            <p:cNvSpPr>
              <a:spLocks noChangeArrowheads="1"/>
            </p:cNvSpPr>
            <p:nvPr/>
          </p:nvSpPr>
          <p:spPr bwMode="auto">
            <a:xfrm>
              <a:off x="2862218" y="2001351"/>
              <a:ext cx="1893888" cy="369888"/>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ct val="0"/>
                </a:spcBef>
                <a:buClrTx/>
                <a:buSzTx/>
                <a:buFontTx/>
                <a:buNone/>
              </a:pPr>
              <a:r>
                <a:rPr lang="fr-CA" sz="1800">
                  <a:solidFill>
                    <a:srgbClr val="FFFFFF"/>
                  </a:solidFill>
                  <a:latin typeface="Century Gothic" panose="020B0502020202020204" pitchFamily="34" charset="0"/>
                </a:rPr>
                <a:t>Inscription</a:t>
              </a:r>
            </a:p>
          </p:txBody>
        </p:sp>
        <p:sp>
          <p:nvSpPr>
            <p:cNvPr id="36" name="Rectangle 5"/>
            <p:cNvSpPr>
              <a:spLocks noChangeArrowheads="1"/>
            </p:cNvSpPr>
            <p:nvPr/>
          </p:nvSpPr>
          <p:spPr bwMode="auto">
            <a:xfrm>
              <a:off x="533401" y="2002159"/>
              <a:ext cx="2235166" cy="335449"/>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ct val="0"/>
                </a:spcBef>
                <a:buClrTx/>
                <a:buSzTx/>
                <a:buFontTx/>
                <a:buNone/>
              </a:pPr>
              <a:r>
                <a:rPr lang="fr-CA" sz="1800">
                  <a:solidFill>
                    <a:srgbClr val="FFFFFF"/>
                  </a:solidFill>
                  <a:latin typeface="Century Gothic" panose="020B0502020202020204" pitchFamily="34" charset="0"/>
                </a:rPr>
                <a:t>Évaluation</a:t>
              </a:r>
            </a:p>
          </p:txBody>
        </p:sp>
        <p:sp>
          <p:nvSpPr>
            <p:cNvPr id="37" name="TextBox 36"/>
            <p:cNvSpPr txBox="1">
              <a:spLocks noChangeArrowheads="1"/>
            </p:cNvSpPr>
            <p:nvPr/>
          </p:nvSpPr>
          <p:spPr bwMode="auto">
            <a:xfrm>
              <a:off x="497900" y="2349150"/>
              <a:ext cx="2285489" cy="85112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indent="0" eaLnBrk="1" hangingPunct="1">
                <a:spcBef>
                  <a:spcPct val="0"/>
                </a:spcBef>
                <a:buClrTx/>
                <a:buSzTx/>
                <a:buNone/>
              </a:pPr>
              <a:r>
                <a:rPr lang="fr-CA" sz="1100" dirty="0">
                  <a:solidFill>
                    <a:srgbClr val="000000"/>
                  </a:solidFill>
                </a:rPr>
                <a:t>Le COSEPAC (organisme d’experts indépendant) envoie une évaluation de l’espèce et une recommandation d’inscription au ministre d’ECCC</a:t>
              </a:r>
              <a:endParaRPr lang="fr-CA" sz="1200" dirty="0">
                <a:solidFill>
                  <a:srgbClr val="000000"/>
                </a:solidFill>
              </a:endParaRPr>
            </a:p>
          </p:txBody>
        </p:sp>
        <p:sp>
          <p:nvSpPr>
            <p:cNvPr id="38" name="TextBox 37"/>
            <p:cNvSpPr txBox="1">
              <a:spLocks noChangeArrowheads="1"/>
            </p:cNvSpPr>
            <p:nvPr/>
          </p:nvSpPr>
          <p:spPr bwMode="auto">
            <a:xfrm>
              <a:off x="2868851" y="2371240"/>
              <a:ext cx="1893888" cy="269288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lr>
                  <a:srgbClr val="FF0000"/>
                </a:buClr>
                <a:buSzPct val="120000"/>
                <a:buChar char="•"/>
                <a:defRPr kumimoji="1" sz="24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3A601B"/>
                </a:buClr>
                <a:buFont typeface="Arial" pitchFamily="34" charset="0"/>
                <a:buChar char="–"/>
                <a:defRPr kumimoji="1" sz="20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pitchFamily="34" charset="0"/>
                <a:buChar char="▪"/>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spcAft>
                  <a:spcPts val="600"/>
                </a:spcAft>
                <a:buClrTx/>
                <a:buSzTx/>
                <a:defRPr/>
              </a:pPr>
              <a:r>
                <a:rPr lang="fr-CA" sz="1100" dirty="0">
                  <a:solidFill>
                    <a:srgbClr val="000000"/>
                  </a:solidFill>
                </a:rPr>
                <a:t>Recommandation du ministre au Cabinet</a:t>
              </a:r>
            </a:p>
            <a:p>
              <a:pPr eaLnBrk="1" hangingPunct="1">
                <a:spcBef>
                  <a:spcPct val="0"/>
                </a:spcBef>
                <a:buClrTx/>
                <a:buSzTx/>
                <a:defRPr/>
              </a:pPr>
              <a:r>
                <a:rPr lang="fr-CA" sz="1100" dirty="0">
                  <a:solidFill>
                    <a:srgbClr val="000000"/>
                  </a:solidFill>
                </a:rPr>
                <a:t>La décision d’inscription est prise par le Cabinet</a:t>
              </a:r>
            </a:p>
            <a:p>
              <a:pPr marL="0" indent="0" eaLnBrk="1" hangingPunct="1">
                <a:spcBef>
                  <a:spcPct val="0"/>
                </a:spcBef>
                <a:buClrTx/>
                <a:buSzTx/>
                <a:buNone/>
                <a:defRPr/>
              </a:pPr>
              <a:endParaRPr lang="en-CA" altLang="en-US" sz="1100" dirty="0">
                <a:solidFill>
                  <a:srgbClr val="000000"/>
                </a:solidFill>
              </a:endParaRPr>
            </a:p>
            <a:p>
              <a:pPr eaLnBrk="1" hangingPunct="1">
                <a:spcBef>
                  <a:spcPct val="0"/>
                </a:spcBef>
                <a:buClrTx/>
                <a:buSzTx/>
                <a:defRPr/>
              </a:pPr>
              <a:r>
                <a:rPr lang="fr-CA" sz="1100" b="1" dirty="0">
                  <a:solidFill>
                    <a:srgbClr val="000000"/>
                  </a:solidFill>
                </a:rPr>
                <a:t>Si l’espèce est inscrite</a:t>
              </a:r>
              <a:r>
                <a:rPr lang="fr-CA" sz="1100" dirty="0">
                  <a:solidFill>
                    <a:srgbClr val="000000"/>
                  </a:solidFill>
                </a:rPr>
                <a:t>, la LEP et les interdictions s’appliquent immédiatement</a:t>
              </a:r>
            </a:p>
            <a:p>
              <a:pPr marL="0" indent="0" eaLnBrk="1" hangingPunct="1">
                <a:spcBef>
                  <a:spcPct val="0"/>
                </a:spcBef>
                <a:buClrTx/>
                <a:buSzTx/>
                <a:buFontTx/>
                <a:buNone/>
                <a:defRPr/>
              </a:pPr>
              <a:endParaRPr lang="en-CA" altLang="en-US" sz="1100" dirty="0">
                <a:solidFill>
                  <a:srgbClr val="000000"/>
                </a:solidFill>
              </a:endParaRPr>
            </a:p>
            <a:p>
              <a:pPr eaLnBrk="1" hangingPunct="1">
                <a:spcBef>
                  <a:spcPct val="0"/>
                </a:spcBef>
                <a:buClrTx/>
                <a:buSzTx/>
                <a:buFont typeface="Wingdings" panose="05000000000000000000" pitchFamily="2" charset="2"/>
                <a:buChar char="Ø"/>
                <a:defRPr/>
              </a:pPr>
              <a:r>
                <a:rPr lang="fr-CA" sz="1100" dirty="0">
                  <a:solidFill>
                    <a:srgbClr val="000000"/>
                  </a:solidFill>
                </a:rPr>
                <a:t>Interdictions générales</a:t>
              </a:r>
            </a:p>
            <a:p>
              <a:pPr marL="0" indent="0" eaLnBrk="1" hangingPunct="1">
                <a:spcBef>
                  <a:spcPct val="0"/>
                </a:spcBef>
                <a:buClrTx/>
                <a:buSzTx/>
                <a:buNone/>
                <a:defRPr/>
              </a:pPr>
              <a:endParaRPr lang="en-CA" altLang="en-US" sz="1400" dirty="0">
                <a:solidFill>
                  <a:srgbClr val="000000"/>
                </a:solidFill>
              </a:endParaRPr>
            </a:p>
            <a:p>
              <a:pPr eaLnBrk="1" hangingPunct="1">
                <a:spcBef>
                  <a:spcPct val="0"/>
                </a:spcBef>
                <a:buClrTx/>
                <a:buSzTx/>
                <a:buFont typeface="Wingdings" panose="05000000000000000000" pitchFamily="2" charset="2"/>
                <a:buChar char="Ø"/>
                <a:defRPr/>
              </a:pPr>
              <a:r>
                <a:rPr lang="fr-CA" sz="1100" dirty="0">
                  <a:solidFill>
                    <a:srgbClr val="000000"/>
                  </a:solidFill>
                </a:rPr>
                <a:t>La planification du rétablissement commence</a:t>
              </a:r>
            </a:p>
            <a:p>
              <a:pPr eaLnBrk="1" hangingPunct="1">
                <a:spcBef>
                  <a:spcPct val="0"/>
                </a:spcBef>
                <a:buClrTx/>
                <a:buSzTx/>
                <a:buFont typeface="Wingdings" panose="05000000000000000000" pitchFamily="2" charset="2"/>
                <a:buChar char="Ø"/>
                <a:defRPr/>
              </a:pPr>
              <a:endParaRPr lang="en-CA" altLang="en-US" sz="1400" dirty="0">
                <a:solidFill>
                  <a:srgbClr val="000000"/>
                </a:solidFill>
              </a:endParaRPr>
            </a:p>
          </p:txBody>
        </p:sp>
        <p:sp>
          <p:nvSpPr>
            <p:cNvPr id="39" name="TextBox 38"/>
            <p:cNvSpPr txBox="1">
              <a:spLocks noChangeArrowheads="1"/>
            </p:cNvSpPr>
            <p:nvPr/>
          </p:nvSpPr>
          <p:spPr bwMode="auto">
            <a:xfrm>
              <a:off x="4941875" y="2586132"/>
              <a:ext cx="1904219" cy="237197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pPr>
              <a:r>
                <a:rPr lang="fr-CA" sz="1100" dirty="0">
                  <a:solidFill>
                    <a:srgbClr val="000000"/>
                  </a:solidFill>
                </a:rPr>
                <a:t>Aux termes de la LEP, des documents de rétablissement doivent être élaborés</a:t>
              </a:r>
            </a:p>
            <a:p>
              <a:pPr eaLnBrk="1" hangingPunct="1">
                <a:spcBef>
                  <a:spcPct val="0"/>
                </a:spcBef>
                <a:buClrTx/>
                <a:buSzTx/>
              </a:pPr>
              <a:endParaRPr lang="en-CA" altLang="en-US" sz="1100" dirty="0">
                <a:solidFill>
                  <a:srgbClr val="000000"/>
                </a:solidFill>
              </a:endParaRPr>
            </a:p>
            <a:p>
              <a:pPr eaLnBrk="1" hangingPunct="1">
                <a:spcBef>
                  <a:spcPct val="0"/>
                </a:spcBef>
                <a:spcAft>
                  <a:spcPts val="600"/>
                </a:spcAft>
                <a:buClrTx/>
                <a:buSzTx/>
                <a:buFont typeface="Wingdings" panose="05000000000000000000" pitchFamily="2" charset="2"/>
                <a:buChar char="Ø"/>
              </a:pPr>
              <a:r>
                <a:rPr lang="fr-CA" sz="1100" dirty="0">
                  <a:solidFill>
                    <a:srgbClr val="000000"/>
                  </a:solidFill>
                </a:rPr>
                <a:t>Version provisoire du programme de rétablissement ou du plan d’action</a:t>
              </a:r>
            </a:p>
            <a:p>
              <a:pPr eaLnBrk="1" hangingPunct="1">
                <a:spcBef>
                  <a:spcPct val="0"/>
                </a:spcBef>
                <a:spcAft>
                  <a:spcPts val="600"/>
                </a:spcAft>
                <a:buClrTx/>
                <a:buSzTx/>
                <a:buFont typeface="Wingdings" panose="05000000000000000000" pitchFamily="2" charset="2"/>
                <a:buChar char="Ø"/>
              </a:pPr>
              <a:r>
                <a:rPr kumimoji="1" lang="fr-CA" sz="1100" b="1" i="0" u="none" strike="noStrike" cap="none" normalizeH="0" baseline="0" noProof="0" dirty="0">
                  <a:ln>
                    <a:noFill/>
                  </a:ln>
                  <a:solidFill>
                    <a:srgbClr val="9933FF"/>
                  </a:solidFill>
                  <a:effectLst/>
                  <a:uLnTx/>
                  <a:uFillTx/>
                  <a:latin typeface="Arial" panose="020B0604020202020204" pitchFamily="34" charset="0"/>
                  <a:ea typeface="Arial Unicode MS" panose="020B0604020202020204" pitchFamily="34" charset="-128"/>
                  <a:cs typeface="Arial Unicode MS" panose="020B0604020202020204" pitchFamily="34" charset="-128"/>
                </a:rPr>
                <a:t>CONSULTATIONS sur le document de rétablissement</a:t>
              </a:r>
            </a:p>
            <a:p>
              <a:pPr eaLnBrk="1" hangingPunct="1">
                <a:spcBef>
                  <a:spcPct val="0"/>
                </a:spcBef>
                <a:buClrTx/>
                <a:buSzTx/>
                <a:buFont typeface="Wingdings" panose="05000000000000000000" pitchFamily="2" charset="2"/>
                <a:buChar char="Ø"/>
              </a:pPr>
              <a:r>
                <a:rPr lang="fr-CA" sz="1100" dirty="0">
                  <a:solidFill>
                    <a:srgbClr val="000000"/>
                  </a:solidFill>
                </a:rPr>
                <a:t>Désignation de l’habitat essentiel </a:t>
              </a:r>
            </a:p>
          </p:txBody>
        </p:sp>
        <p:sp>
          <p:nvSpPr>
            <p:cNvPr id="40" name="Rectangle 7"/>
            <p:cNvSpPr>
              <a:spLocks noChangeArrowheads="1"/>
            </p:cNvSpPr>
            <p:nvPr/>
          </p:nvSpPr>
          <p:spPr bwMode="auto">
            <a:xfrm>
              <a:off x="6953103" y="2275759"/>
              <a:ext cx="2016125" cy="369888"/>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ct val="0"/>
                </a:spcBef>
                <a:buClrTx/>
                <a:buSzTx/>
                <a:buFontTx/>
                <a:buNone/>
              </a:pPr>
              <a:r>
                <a:rPr lang="fr-CA" sz="1800">
                  <a:solidFill>
                    <a:srgbClr val="FFFFFF"/>
                  </a:solidFill>
                  <a:latin typeface="Century Gothic" panose="020B0502020202020204" pitchFamily="34" charset="0"/>
                </a:rPr>
                <a:t>Mise en œuvre</a:t>
              </a:r>
            </a:p>
          </p:txBody>
        </p:sp>
        <p:sp>
          <p:nvSpPr>
            <p:cNvPr id="41" name="TextBox 40"/>
            <p:cNvSpPr txBox="1">
              <a:spLocks noChangeArrowheads="1"/>
            </p:cNvSpPr>
            <p:nvPr/>
          </p:nvSpPr>
          <p:spPr bwMode="auto">
            <a:xfrm>
              <a:off x="6951766" y="2645647"/>
              <a:ext cx="2016125" cy="92088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171450" indent="-1714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628650" indent="-17145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spcAft>
                  <a:spcPts val="600"/>
                </a:spcAft>
                <a:buClrTx/>
                <a:buSzTx/>
              </a:pPr>
              <a:r>
                <a:rPr lang="fr-CA" sz="1100" dirty="0">
                  <a:solidFill>
                    <a:srgbClr val="000000"/>
                  </a:solidFill>
                </a:rPr>
                <a:t>Application des mesures de conservation décrites dans les plans</a:t>
              </a:r>
            </a:p>
            <a:p>
              <a:pPr eaLnBrk="1" hangingPunct="1">
                <a:spcBef>
                  <a:spcPct val="0"/>
                </a:spcBef>
                <a:buClrTx/>
                <a:buSzTx/>
              </a:pPr>
              <a:r>
                <a:rPr lang="fr-CA" sz="1100" dirty="0">
                  <a:solidFill>
                    <a:srgbClr val="000000"/>
                  </a:solidFill>
                </a:rPr>
                <a:t>Protection de l’habitat essentiel</a:t>
              </a:r>
            </a:p>
          </p:txBody>
        </p:sp>
        <p:sp>
          <p:nvSpPr>
            <p:cNvPr id="42" name="ZoneTexte 3"/>
            <p:cNvSpPr txBox="1">
              <a:spLocks noChangeArrowheads="1"/>
            </p:cNvSpPr>
            <p:nvPr/>
          </p:nvSpPr>
          <p:spPr bwMode="auto">
            <a:xfrm>
              <a:off x="503978" y="3203836"/>
              <a:ext cx="2283334" cy="2455688"/>
            </a:xfrm>
            <a:prstGeom prst="rect">
              <a:avLst/>
            </a:prstGeom>
            <a:solidFill>
              <a:srgbClr val="FFC000"/>
            </a:solidFill>
            <a:ln w="25400">
              <a:noFill/>
              <a:miter lim="800000"/>
              <a:headEnd/>
              <a:tailEnd/>
            </a:ln>
          </p:spPr>
          <p:txBody>
            <a:bodyPr wrap="square">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None/>
              </a:pPr>
              <a:r>
                <a:rPr lang="fr-CA" sz="1100" b="1" dirty="0">
                  <a:solidFill>
                    <a:schemeClr val="accent2">
                      <a:lumMod val="75000"/>
                    </a:schemeClr>
                  </a:solidFill>
                </a:rPr>
                <a:t>Consultations préalables à l’inscription</a:t>
              </a:r>
            </a:p>
            <a:p>
              <a:pPr marL="179388" indent="-179388" eaLnBrk="1" hangingPunct="1">
                <a:spcBef>
                  <a:spcPct val="0"/>
                </a:spcBef>
                <a:spcAft>
                  <a:spcPts val="600"/>
                </a:spcAft>
                <a:buClrTx/>
                <a:buSzTx/>
              </a:pPr>
              <a:r>
                <a:rPr lang="fr-CA" sz="1100" dirty="0">
                  <a:solidFill>
                    <a:srgbClr val="000000"/>
                  </a:solidFill>
                </a:rPr>
                <a:t>Appel de commentaires sur les </a:t>
              </a:r>
              <a:r>
                <a:rPr lang="fr-CA" sz="1100" b="1" i="1" dirty="0">
                  <a:solidFill>
                    <a:srgbClr val="000000"/>
                  </a:solidFill>
                </a:rPr>
                <a:t>répercussions et les avantages socioéconomiques </a:t>
              </a:r>
              <a:r>
                <a:rPr lang="fr-CA" sz="1100" dirty="0">
                  <a:solidFill>
                    <a:srgbClr val="000000"/>
                  </a:solidFill>
                </a:rPr>
                <a:t>possibles EN CAS d’inscription</a:t>
              </a:r>
            </a:p>
            <a:p>
              <a:pPr marL="179388" indent="-179388" eaLnBrk="1" hangingPunct="1">
                <a:spcBef>
                  <a:spcPct val="0"/>
                </a:spcBef>
                <a:buClrTx/>
                <a:buSzTx/>
              </a:pPr>
              <a:r>
                <a:rPr lang="fr-CA" sz="1100" dirty="0">
                  <a:solidFill>
                    <a:srgbClr val="000000"/>
                  </a:solidFill>
                </a:rPr>
                <a:t>Les commentaires font partie du RÉIR et éclairent la recommandation du ministre d’INSCRIRE, DE NE PAS INSCRIRE ou de renvoyer la question au COSEPAC pour des renseignements supplémentaires.</a:t>
              </a:r>
            </a:p>
          </p:txBody>
        </p:sp>
        <p:sp>
          <p:nvSpPr>
            <p:cNvPr id="43" name="TextBox 35"/>
            <p:cNvSpPr txBox="1">
              <a:spLocks noChangeArrowheads="1"/>
            </p:cNvSpPr>
            <p:nvPr/>
          </p:nvSpPr>
          <p:spPr bwMode="auto">
            <a:xfrm>
              <a:off x="2389734" y="1536568"/>
              <a:ext cx="4456360" cy="30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r>
                <a:rPr lang="fr-CA" sz="1600" dirty="0">
                  <a:solidFill>
                    <a:srgbClr val="000000"/>
                  </a:solidFill>
                </a:rPr>
                <a:t>Les espèces sont réévaluées tous les dix ans</a:t>
              </a:r>
            </a:p>
          </p:txBody>
        </p:sp>
        <p:cxnSp>
          <p:nvCxnSpPr>
            <p:cNvPr id="49" name="Straight Connector 11"/>
            <p:cNvCxnSpPr>
              <a:cxnSpLocks noChangeShapeType="1"/>
            </p:cNvCxnSpPr>
            <p:nvPr/>
          </p:nvCxnSpPr>
          <p:spPr bwMode="auto">
            <a:xfrm>
              <a:off x="1565311" y="1576541"/>
              <a:ext cx="6375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0" name="Straight Arrow Connector 8"/>
            <p:cNvCxnSpPr>
              <a:cxnSpLocks noChangeShapeType="1"/>
            </p:cNvCxnSpPr>
            <p:nvPr/>
          </p:nvCxnSpPr>
          <p:spPr bwMode="auto">
            <a:xfrm>
              <a:off x="1565311" y="1601904"/>
              <a:ext cx="0" cy="37941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1" name="Straight Connector 20"/>
            <p:cNvCxnSpPr>
              <a:cxnSpLocks noChangeShapeType="1"/>
            </p:cNvCxnSpPr>
            <p:nvPr/>
          </p:nvCxnSpPr>
          <p:spPr bwMode="auto">
            <a:xfrm>
              <a:off x="7940711" y="1576541"/>
              <a:ext cx="20454" cy="12909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sp>
        <p:nvSpPr>
          <p:cNvPr id="20" name="Rectangle 19"/>
          <p:cNvSpPr/>
          <p:nvPr>
            <p:custDataLst>
              <p:tags r:id="rId3"/>
            </p:custDataLst>
          </p:nvPr>
        </p:nvSpPr>
        <p:spPr>
          <a:xfrm>
            <a:off x="381988" y="4653136"/>
            <a:ext cx="2283333" cy="14612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D2519DB-F9DC-8774-CF56-B43E3D547CC5}"/>
              </a:ext>
            </a:extLst>
          </p:cNvPr>
          <p:cNvSpPr txBox="1"/>
          <p:nvPr>
            <p:custDataLst>
              <p:tags r:id="rId4"/>
            </p:custDataLst>
          </p:nvPr>
        </p:nvSpPr>
        <p:spPr>
          <a:xfrm>
            <a:off x="7092280" y="1661764"/>
            <a:ext cx="1881115" cy="646331"/>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fr-CA" sz="1800" b="0" i="0" u="none" strike="noStrike" cap="none" normalizeH="0" baseline="0" noProof="0">
                <a:ln w="22225">
                  <a:solidFill>
                    <a:srgbClr val="333399"/>
                  </a:solidFill>
                  <a:prstDash val="solid"/>
                </a:ln>
                <a:solidFill>
                  <a:srgbClr val="9933FF"/>
                </a:solidFill>
                <a:effectLst/>
                <a:uLnTx/>
                <a:uFillTx/>
                <a:latin typeface="Century Gothic" panose="020B0502020202020204" pitchFamily="34" charset="0"/>
                <a:ea typeface="Arial Unicode MS" panose="020B0604020202020204" pitchFamily="34" charset="-128"/>
                <a:cs typeface="Arial Unicode MS" panose="020B0604020202020204" pitchFamily="34" charset="-128"/>
              </a:rPr>
              <a:t>Évaluation et réévaluation</a:t>
            </a:r>
          </a:p>
        </p:txBody>
      </p:sp>
      <p:sp>
        <p:nvSpPr>
          <p:cNvPr id="5" name="Rectangle 4">
            <a:extLst>
              <a:ext uri="{FF2B5EF4-FFF2-40B4-BE49-F238E27FC236}">
                <a16:creationId xmlns:a16="http://schemas.microsoft.com/office/drawing/2014/main" id="{BC6BB274-0CD3-6997-2A6B-CE824140E163}"/>
              </a:ext>
            </a:extLst>
          </p:cNvPr>
          <p:cNvSpPr/>
          <p:nvPr>
            <p:custDataLst>
              <p:tags r:id="rId5"/>
            </p:custDataLst>
          </p:nvPr>
        </p:nvSpPr>
        <p:spPr>
          <a:xfrm>
            <a:off x="2723728" y="3396792"/>
            <a:ext cx="1940153" cy="206095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1567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custDataLst>
              <p:tags r:id="rId1"/>
            </p:custDataLst>
          </p:nvPr>
        </p:nvSpPr>
        <p:spPr>
          <a:xfrm>
            <a:off x="539552" y="1700808"/>
            <a:ext cx="8136904" cy="4032448"/>
          </a:xfrm>
        </p:spPr>
        <p:txBody>
          <a:bodyPr/>
          <a:lstStyle/>
          <a:p>
            <a:pPr marL="0" indent="0">
              <a:lnSpc>
                <a:spcPct val="100000"/>
              </a:lnSpc>
              <a:buNone/>
            </a:pPr>
            <a:endParaRPr lang="en-CA" dirty="0"/>
          </a:p>
          <a:p>
            <a:pPr marL="514350" indent="-514350">
              <a:lnSpc>
                <a:spcPct val="100000"/>
              </a:lnSpc>
              <a:buAutoNum type="arabicPeriod"/>
            </a:pPr>
            <a:endParaRPr lang="en-CA" dirty="0"/>
          </a:p>
          <a:p>
            <a:pPr marL="514350" indent="-514350">
              <a:lnSpc>
                <a:spcPct val="100000"/>
              </a:lnSpc>
              <a:buAutoNum type="arabicPeriod"/>
            </a:pPr>
            <a:endParaRPr lang="en-CA" dirty="0"/>
          </a:p>
        </p:txBody>
      </p:sp>
      <p:sp>
        <p:nvSpPr>
          <p:cNvPr id="10" name="Title 1">
            <a:extLst>
              <a:ext uri="{FF2B5EF4-FFF2-40B4-BE49-F238E27FC236}">
                <a16:creationId xmlns:a16="http://schemas.microsoft.com/office/drawing/2014/main" id="{07927467-5742-5F85-0FE7-3FBBF1A23516}"/>
              </a:ext>
            </a:extLst>
          </p:cNvPr>
          <p:cNvSpPr txBox="1">
            <a:spLocks/>
          </p:cNvSpPr>
          <p:nvPr>
            <p:custDataLst>
              <p:tags r:id="rId2"/>
            </p:custDataLst>
          </p:nvPr>
        </p:nvSpPr>
        <p:spPr>
          <a:xfrm>
            <a:off x="323850" y="978496"/>
            <a:ext cx="8496300" cy="722312"/>
          </a:xfrm>
          <a:prstGeom prst="rect">
            <a:avLst/>
          </a:prstGeom>
        </p:spPr>
        <p:txBody>
          <a:bodyPr vert="horz" lIns="91440" tIns="45720" rIns="91440" bIns="45720" rtlCol="0" anchor="b">
            <a:normAutofit fontScale="97500" lnSpcReduction="10000"/>
          </a:bodyPr>
          <a:lstStyle>
            <a:lvl1pPr algn="l" defTabSz="914400" rtl="0" eaLnBrk="1" latinLnBrk="0" hangingPunct="1">
              <a:spcBef>
                <a:spcPct val="0"/>
              </a:spcBef>
              <a:buNone/>
              <a:defRPr sz="3200" b="1" kern="1200" cap="all" baseline="0">
                <a:solidFill>
                  <a:schemeClr val="bg1"/>
                </a:solidFill>
                <a:latin typeface="Arial" panose="020B0604020202020204" pitchFamily="34" charset="0"/>
                <a:ea typeface="+mj-ea"/>
                <a:cs typeface="Arial" panose="020B0604020202020204" pitchFamily="34" charset="0"/>
              </a:defRPr>
            </a:lvl1pPr>
          </a:lstStyle>
          <a:p>
            <a:endParaRPr lang="en-CA" altLang="en-US" sz="4400" dirty="0">
              <a:solidFill>
                <a:srgbClr val="595959"/>
              </a:solidFill>
              <a:ea typeface="新細明體" panose="02020500000000000000" pitchFamily="18" charset="-120"/>
            </a:endParaRPr>
          </a:p>
        </p:txBody>
      </p:sp>
      <p:sp>
        <p:nvSpPr>
          <p:cNvPr id="18" name="TextBox 17">
            <a:extLst>
              <a:ext uri="{FF2B5EF4-FFF2-40B4-BE49-F238E27FC236}">
                <a16:creationId xmlns:a16="http://schemas.microsoft.com/office/drawing/2014/main" id="{872C314F-6C26-DCEA-FA5D-0E8832FF7AB7}"/>
              </a:ext>
            </a:extLst>
          </p:cNvPr>
          <p:cNvSpPr txBox="1"/>
          <p:nvPr>
            <p:custDataLst>
              <p:tags r:id="rId3"/>
            </p:custDataLst>
          </p:nvPr>
        </p:nvSpPr>
        <p:spPr>
          <a:xfrm>
            <a:off x="1844824" y="462490"/>
            <a:ext cx="6471592" cy="584775"/>
          </a:xfrm>
          <a:prstGeom prst="rect">
            <a:avLst/>
          </a:prstGeom>
          <a:noFill/>
        </p:spPr>
        <p:txBody>
          <a:bodyPr wrap="square">
            <a:spAutoFit/>
          </a:bodyPr>
          <a:lstStyle/>
          <a:p>
            <a:r>
              <a:rPr lang="fr-CA" sz="3200" b="1" dirty="0">
                <a:solidFill>
                  <a:schemeClr val="bg2"/>
                </a:solidFill>
              </a:rPr>
              <a:t>INTERDICTIONS GÉNÉRALES</a:t>
            </a:r>
          </a:p>
        </p:txBody>
      </p:sp>
      <p:sp>
        <p:nvSpPr>
          <p:cNvPr id="19" name="Content Placeholder 2">
            <a:extLst>
              <a:ext uri="{FF2B5EF4-FFF2-40B4-BE49-F238E27FC236}">
                <a16:creationId xmlns:a16="http://schemas.microsoft.com/office/drawing/2014/main" id="{BD702404-97AF-B517-A867-402A06BB5206}"/>
              </a:ext>
            </a:extLst>
          </p:cNvPr>
          <p:cNvSpPr txBox="1">
            <a:spLocks/>
          </p:cNvSpPr>
          <p:nvPr>
            <p:custDataLst>
              <p:tags r:id="rId4"/>
            </p:custDataLst>
          </p:nvPr>
        </p:nvSpPr>
        <p:spPr>
          <a:xfrm>
            <a:off x="-1" y="1563271"/>
            <a:ext cx="9144001" cy="5106089"/>
          </a:xfrm>
          <a:prstGeom prst="rect">
            <a:avLst/>
          </a:prstGeom>
          <a:solidFill>
            <a:schemeClr val="bg1"/>
          </a:solidFill>
        </p:spPr>
        <p:txBody>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lnSpc>
                <a:spcPct val="100000"/>
              </a:lnSpc>
              <a:spcBef>
                <a:spcPts val="0"/>
              </a:spcBef>
              <a:buClr>
                <a:prstClr val="black"/>
              </a:buClr>
              <a:defRPr/>
            </a:pPr>
            <a:r>
              <a:rPr kumimoji="0" lang="fr-CA" sz="1800" b="0" dirty="0">
                <a:cs typeface="新細明體"/>
              </a:rPr>
              <a:t>Certaines </a:t>
            </a:r>
            <a:r>
              <a:rPr kumimoji="0" lang="fr-CA" sz="1800" b="0" dirty="0">
                <a:solidFill>
                  <a:prstClr val="black">
                    <a:lumMod val="65000"/>
                    <a:lumOff val="35000"/>
                  </a:prstClr>
                </a:solidFill>
                <a:cs typeface="新細明體"/>
              </a:rPr>
              <a:t>protections entrent en vigueur dès l’inscription d’une espèce </a:t>
            </a:r>
            <a:r>
              <a:rPr kumimoji="0" lang="fr-CA" sz="1800" b="0" dirty="0">
                <a:cs typeface="新細明體"/>
              </a:rPr>
              <a:t>à la LEP :</a:t>
            </a:r>
            <a:r>
              <a:rPr kumimoji="0" lang="fr-CA" sz="1800" b="0" dirty="0">
                <a:solidFill>
                  <a:prstClr val="black">
                    <a:lumMod val="65000"/>
                    <a:lumOff val="35000"/>
                  </a:prstClr>
                </a:solidFill>
                <a:cs typeface="新細明體"/>
              </a:rPr>
              <a:t> </a:t>
            </a:r>
          </a:p>
          <a:p>
            <a:pPr algn="l" fontAlgn="auto">
              <a:lnSpc>
                <a:spcPct val="100000"/>
              </a:lnSpc>
              <a:spcBef>
                <a:spcPts val="0"/>
              </a:spcBef>
              <a:buClr>
                <a:prstClr val="black"/>
              </a:buClr>
              <a:defRPr/>
            </a:pPr>
            <a:r>
              <a:rPr kumimoji="0" lang="fr-CA" sz="1800" b="0" dirty="0">
                <a:cs typeface="新細明體"/>
              </a:rPr>
              <a:t>« </a:t>
            </a:r>
            <a:r>
              <a:rPr kumimoji="0" lang="fr-CA" sz="1800" b="0" dirty="0">
                <a:solidFill>
                  <a:schemeClr val="accent1"/>
                </a:solidFill>
                <a:cs typeface="新細明體"/>
              </a:rPr>
              <a:t>Interdictions générales »</a:t>
            </a:r>
            <a:r>
              <a:rPr kumimoji="0" lang="fr-CA" sz="1800" b="0" dirty="0">
                <a:solidFill>
                  <a:prstClr val="black">
                    <a:lumMod val="65000"/>
                    <a:lumOff val="35000"/>
                  </a:prstClr>
                </a:solidFill>
                <a:cs typeface="新細明體"/>
              </a:rPr>
              <a:t> – visent les espèces disparues du pays, </a:t>
            </a:r>
            <a:r>
              <a:rPr kumimoji="0" lang="fr-CA" sz="1800" b="0" dirty="0">
                <a:solidFill>
                  <a:schemeClr val="accent2"/>
                </a:solidFill>
                <a:cs typeface="新細明體"/>
              </a:rPr>
              <a:t>en voie de disparition</a:t>
            </a:r>
            <a:r>
              <a:rPr kumimoji="0" lang="fr-CA" sz="1800" b="0" dirty="0">
                <a:solidFill>
                  <a:prstClr val="black">
                    <a:lumMod val="65000"/>
                    <a:lumOff val="35000"/>
                  </a:prstClr>
                </a:solidFill>
                <a:cs typeface="新細明體"/>
              </a:rPr>
              <a:t> et menacées</a:t>
            </a:r>
          </a:p>
          <a:p>
            <a:pPr algn="l" fontAlgn="auto">
              <a:lnSpc>
                <a:spcPct val="100000"/>
              </a:lnSpc>
              <a:spcBef>
                <a:spcPts val="0"/>
              </a:spcBef>
              <a:buClr>
                <a:prstClr val="black"/>
              </a:buClr>
              <a:defRPr/>
            </a:pPr>
            <a:r>
              <a:rPr lang="fr-CA" sz="1800" b="0" dirty="0">
                <a:solidFill>
                  <a:prstClr val="black">
                    <a:lumMod val="65000"/>
                    <a:lumOff val="35000"/>
                  </a:prstClr>
                </a:solidFill>
                <a:cs typeface="新細明體"/>
              </a:rPr>
              <a:t>I</a:t>
            </a:r>
            <a:r>
              <a:rPr kumimoji="0" lang="fr-CA" sz="1800" b="0" dirty="0">
                <a:solidFill>
                  <a:schemeClr val="accent1"/>
                </a:solidFill>
                <a:cs typeface="新細明體"/>
              </a:rPr>
              <a:t>l est interdit </a:t>
            </a:r>
            <a:r>
              <a:rPr kumimoji="0" lang="fr-CA" sz="1800" b="0" dirty="0">
                <a:cs typeface="新細明體"/>
              </a:rPr>
              <a:t>:</a:t>
            </a:r>
          </a:p>
          <a:p>
            <a:pPr marL="800100" lvl="1" indent="-342900" algn="l" fontAlgn="auto">
              <a:lnSpc>
                <a:spcPct val="100000"/>
              </a:lnSpc>
              <a:spcBef>
                <a:spcPts val="0"/>
              </a:spcBef>
              <a:buClr>
                <a:prstClr val="black"/>
              </a:buClr>
              <a:buFont typeface="Arial" panose="020B0604020202020204" pitchFamily="34" charset="0"/>
              <a:buChar char="•"/>
              <a:defRPr/>
            </a:pPr>
            <a:r>
              <a:rPr kumimoji="0" lang="fr-CA" sz="1600" dirty="0">
                <a:solidFill>
                  <a:prstClr val="black">
                    <a:lumMod val="65000"/>
                    <a:lumOff val="35000"/>
                  </a:prstClr>
                </a:solidFill>
                <a:cs typeface="新細明體"/>
              </a:rPr>
              <a:t>de tuer un individu d’une espèce, de lui nuire, de le harceler, de le capturer ou de le prendre</a:t>
            </a:r>
          </a:p>
          <a:p>
            <a:pPr marL="800100" lvl="1" indent="-342900" algn="l" fontAlgn="auto">
              <a:lnSpc>
                <a:spcPct val="100000"/>
              </a:lnSpc>
              <a:spcBef>
                <a:spcPts val="0"/>
              </a:spcBef>
              <a:buClr>
                <a:prstClr val="black"/>
              </a:buClr>
              <a:buFont typeface="Arial" panose="020B0604020202020204" pitchFamily="34" charset="0"/>
              <a:buChar char="•"/>
              <a:defRPr/>
            </a:pPr>
            <a:r>
              <a:rPr kumimoji="0" lang="fr-CA" sz="1600" dirty="0">
                <a:solidFill>
                  <a:prstClr val="black">
                    <a:lumMod val="65000"/>
                    <a:lumOff val="35000"/>
                  </a:prstClr>
                </a:solidFill>
                <a:cs typeface="新細明體"/>
              </a:rPr>
              <a:t>de posséder, de collectionner, d’acheter, de vendre ou d’échanger un individu — notamment partie d’un individu ou produit qui en provient </a:t>
            </a:r>
          </a:p>
          <a:p>
            <a:pPr marL="800100" lvl="1" indent="-342900" algn="l" fontAlgn="auto">
              <a:lnSpc>
                <a:spcPct val="100000"/>
              </a:lnSpc>
              <a:spcBef>
                <a:spcPts val="0"/>
              </a:spcBef>
              <a:buClr>
                <a:prstClr val="black"/>
              </a:buClr>
              <a:buFont typeface="Arial" panose="020B0604020202020204" pitchFamily="34" charset="0"/>
              <a:buChar char="•"/>
              <a:defRPr/>
            </a:pPr>
            <a:r>
              <a:rPr kumimoji="0" lang="fr-CA" sz="1600" dirty="0">
                <a:solidFill>
                  <a:prstClr val="black">
                    <a:lumMod val="65000"/>
                    <a:lumOff val="35000"/>
                  </a:prstClr>
                </a:solidFill>
                <a:cs typeface="新細明體"/>
              </a:rPr>
              <a:t>d’endommager ou de détruire la résidence d’un ou de plusieurs individus </a:t>
            </a:r>
          </a:p>
          <a:p>
            <a:pPr algn="l" fontAlgn="auto">
              <a:lnSpc>
                <a:spcPct val="100000"/>
              </a:lnSpc>
              <a:spcBef>
                <a:spcPts val="0"/>
              </a:spcBef>
              <a:buClr>
                <a:prstClr val="black"/>
              </a:buClr>
              <a:defRPr/>
            </a:pPr>
            <a:r>
              <a:rPr kumimoji="0" lang="fr-CA" sz="1800" b="0" dirty="0">
                <a:solidFill>
                  <a:schemeClr val="accent1"/>
                </a:solidFill>
                <a:cs typeface="新細明體"/>
              </a:rPr>
              <a:t>Les interdictions générales s’appliquent automatiquement dans les cas suivants seulement :</a:t>
            </a:r>
          </a:p>
          <a:p>
            <a:pPr marL="800100" lvl="1" indent="-342900" algn="l">
              <a:lnSpc>
                <a:spcPct val="100000"/>
              </a:lnSpc>
              <a:spcBef>
                <a:spcPts val="0"/>
              </a:spcBef>
              <a:buClr>
                <a:prstClr val="black"/>
              </a:buClr>
              <a:buFont typeface="Arial" panose="020B0604020202020204" pitchFamily="34" charset="0"/>
              <a:buChar char="•"/>
              <a:defRPr/>
            </a:pPr>
            <a:r>
              <a:rPr lang="fr-CA" sz="1600" dirty="0">
                <a:solidFill>
                  <a:prstClr val="black">
                    <a:lumMod val="65000"/>
                    <a:lumOff val="35000"/>
                  </a:prstClr>
                </a:solidFill>
                <a:cs typeface="新細明體"/>
              </a:rPr>
              <a:t>sur tout le territoire domanial se trouvant dans une province </a:t>
            </a:r>
          </a:p>
          <a:p>
            <a:pPr marL="800100" lvl="1" indent="-342900" algn="l" fontAlgn="auto">
              <a:lnSpc>
                <a:spcPct val="100000"/>
              </a:lnSpc>
              <a:spcBef>
                <a:spcPts val="0"/>
              </a:spcBef>
              <a:buClr>
                <a:prstClr val="black"/>
              </a:buClr>
              <a:buFont typeface="Arial" panose="020B0604020202020204" pitchFamily="34" charset="0"/>
              <a:buChar char="•"/>
              <a:defRPr/>
            </a:pPr>
            <a:r>
              <a:rPr lang="fr-CA" sz="1600" dirty="0">
                <a:solidFill>
                  <a:prstClr val="black">
                    <a:lumMod val="65000"/>
                    <a:lumOff val="35000"/>
                  </a:prstClr>
                </a:solidFill>
                <a:cs typeface="新細明體"/>
              </a:rPr>
              <a:t>dans les territoires, seulement sur les terres relevant</a:t>
            </a:r>
          </a:p>
          <a:p>
            <a:pPr lvl="1" algn="l" fontAlgn="auto">
              <a:lnSpc>
                <a:spcPct val="100000"/>
              </a:lnSpc>
              <a:spcBef>
                <a:spcPts val="0"/>
              </a:spcBef>
              <a:buClr>
                <a:prstClr val="black"/>
              </a:buClr>
              <a:defRPr/>
            </a:pPr>
            <a:r>
              <a:rPr lang="fr-CA" sz="1600" dirty="0">
                <a:solidFill>
                  <a:prstClr val="black">
                    <a:lumMod val="65000"/>
                    <a:lumOff val="35000"/>
                  </a:prstClr>
                </a:solidFill>
                <a:cs typeface="新細明體"/>
              </a:rPr>
              <a:t>          d’ECCC ou de l’Agence Parcs Canada</a:t>
            </a:r>
          </a:p>
          <a:p>
            <a:pPr marL="800100" lvl="1" indent="-342900" algn="l" fontAlgn="auto">
              <a:lnSpc>
                <a:spcPct val="100000"/>
              </a:lnSpc>
              <a:spcBef>
                <a:spcPts val="0"/>
              </a:spcBef>
              <a:buClr>
                <a:prstClr val="black"/>
              </a:buClr>
              <a:buFont typeface="Arial" panose="020B0604020202020204" pitchFamily="34" charset="0"/>
              <a:buChar char="•"/>
              <a:defRPr/>
            </a:pPr>
            <a:r>
              <a:rPr kumimoji="0" lang="fr-CA" sz="1600" dirty="0">
                <a:solidFill>
                  <a:prstClr val="black">
                    <a:lumMod val="65000"/>
                    <a:lumOff val="35000"/>
                  </a:prstClr>
                </a:solidFill>
                <a:cs typeface="新細明體"/>
              </a:rPr>
              <a:t>aux espèces aquatiques, où qu’elles se trouvent</a:t>
            </a:r>
          </a:p>
          <a:p>
            <a:pPr marL="800100" lvl="1" indent="-342900" algn="l" fontAlgn="auto">
              <a:lnSpc>
                <a:spcPct val="100000"/>
              </a:lnSpc>
              <a:spcBef>
                <a:spcPts val="0"/>
              </a:spcBef>
              <a:buClr>
                <a:prstClr val="black"/>
              </a:buClr>
              <a:buFont typeface="Arial" panose="020B0604020202020204" pitchFamily="34" charset="0"/>
              <a:buChar char="•"/>
              <a:defRPr/>
            </a:pPr>
            <a:r>
              <a:rPr kumimoji="0" lang="fr-CA" sz="1600" dirty="0">
                <a:solidFill>
                  <a:prstClr val="black">
                    <a:lumMod val="65000"/>
                    <a:lumOff val="35000"/>
                  </a:prstClr>
                </a:solidFill>
                <a:cs typeface="新細明體"/>
              </a:rPr>
              <a:t>aux oiseaux migrateurs protégés par la </a:t>
            </a:r>
            <a:r>
              <a:rPr kumimoji="0" lang="fr-CA" sz="1600" i="1" dirty="0">
                <a:solidFill>
                  <a:prstClr val="black">
                    <a:lumMod val="65000"/>
                    <a:lumOff val="35000"/>
                  </a:prstClr>
                </a:solidFill>
                <a:cs typeface="新細明體"/>
              </a:rPr>
              <a:t>Loi de 1994 sur la convention concernant les oiseaux migrateurs</a:t>
            </a:r>
            <a:r>
              <a:rPr kumimoji="0" lang="fr-CA" sz="1600" dirty="0">
                <a:solidFill>
                  <a:prstClr val="black">
                    <a:lumMod val="65000"/>
                    <a:lumOff val="35000"/>
                  </a:prstClr>
                </a:solidFill>
                <a:cs typeface="新細明體"/>
              </a:rPr>
              <a:t>, où qu’ils se trouvent</a:t>
            </a:r>
          </a:p>
          <a:p>
            <a:pPr algn="l">
              <a:lnSpc>
                <a:spcPct val="100000"/>
              </a:lnSpc>
              <a:spcBef>
                <a:spcPts val="0"/>
              </a:spcBef>
              <a:buClr>
                <a:prstClr val="black"/>
              </a:buClr>
              <a:defRPr/>
            </a:pPr>
            <a:r>
              <a:rPr lang="fr-CA" sz="1600" b="0" dirty="0">
                <a:solidFill>
                  <a:prstClr val="black">
                    <a:lumMod val="65000"/>
                    <a:lumOff val="35000"/>
                  </a:prstClr>
                </a:solidFill>
                <a:cs typeface="新細明體"/>
              </a:rPr>
              <a:t>CHAUVES-SOURIS </a:t>
            </a:r>
            <a:r>
              <a:rPr kumimoji="0" lang="fr-CA" sz="1600" b="0" dirty="0">
                <a:solidFill>
                  <a:prstClr val="black">
                    <a:lumMod val="65000"/>
                    <a:lumOff val="35000"/>
                  </a:prstClr>
                </a:solidFill>
                <a:cs typeface="新細明體"/>
              </a:rPr>
              <a:t>: sur le territoire non domanial, le ministre doit évaluer si les lois provinciales ou territoriales assurent une </a:t>
            </a:r>
            <a:r>
              <a:rPr kumimoji="0" lang="fr-CA" sz="1600" b="0" i="1" dirty="0">
                <a:solidFill>
                  <a:prstClr val="black">
                    <a:lumMod val="65000"/>
                    <a:lumOff val="35000"/>
                  </a:prstClr>
                </a:solidFill>
                <a:cs typeface="新細明體"/>
              </a:rPr>
              <a:t>protection efficace </a:t>
            </a:r>
            <a:r>
              <a:rPr kumimoji="0" lang="fr-CA" sz="1600" b="0" dirty="0">
                <a:solidFill>
                  <a:prstClr val="black">
                    <a:lumMod val="65000"/>
                    <a:lumOff val="35000"/>
                  </a:prstClr>
                </a:solidFill>
                <a:cs typeface="新細明體"/>
              </a:rPr>
              <a:t>des individus et des résidences</a:t>
            </a:r>
          </a:p>
          <a:p>
            <a:pPr marL="1085850" lvl="2" indent="-171450" algn="l" fontAlgn="auto">
              <a:lnSpc>
                <a:spcPct val="100000"/>
              </a:lnSpc>
              <a:spcBef>
                <a:spcPts val="0"/>
              </a:spcBef>
              <a:buClr>
                <a:prstClr val="black"/>
              </a:buClr>
              <a:buFont typeface="Arial" panose="020B0604020202020204" pitchFamily="34" charset="0"/>
              <a:buChar char="•"/>
              <a:defRPr/>
            </a:pPr>
            <a:endParaRPr kumimoji="0" lang="en-US" altLang="zh-TW" sz="1600" dirty="0">
              <a:solidFill>
                <a:prstClr val="black">
                  <a:lumMod val="65000"/>
                  <a:lumOff val="35000"/>
                </a:prstClr>
              </a:solidFill>
              <a:cs typeface="新細明體"/>
            </a:endParaRPr>
          </a:p>
          <a:p>
            <a:pPr marL="171450" indent="-171450" algn="l" fontAlgn="auto">
              <a:lnSpc>
                <a:spcPct val="100000"/>
              </a:lnSpc>
              <a:spcBef>
                <a:spcPts val="0"/>
              </a:spcBef>
              <a:buClr>
                <a:prstClr val="black"/>
              </a:buClr>
              <a:buFont typeface="Arial" panose="020B0604020202020204" pitchFamily="34" charset="0"/>
              <a:buChar char="•"/>
              <a:defRPr/>
            </a:pPr>
            <a:endParaRPr kumimoji="0" lang="en-US" altLang="zh-TW" sz="1050" b="0" dirty="0">
              <a:solidFill>
                <a:prstClr val="black">
                  <a:lumMod val="65000"/>
                  <a:lumOff val="35000"/>
                </a:prstClr>
              </a:solidFill>
              <a:cs typeface="新細明體"/>
            </a:endParaRPr>
          </a:p>
          <a:p>
            <a:pPr marL="628650" lvl="1" indent="-171450" algn="l" fontAlgn="auto">
              <a:lnSpc>
                <a:spcPct val="100000"/>
              </a:lnSpc>
              <a:spcBef>
                <a:spcPts val="0"/>
              </a:spcBef>
              <a:buClr>
                <a:prstClr val="black"/>
              </a:buClr>
              <a:buFont typeface="Arial" panose="020B0604020202020204" pitchFamily="34" charset="0"/>
              <a:buChar char="•"/>
              <a:defRPr/>
            </a:pPr>
            <a:endParaRPr kumimoji="0" lang="en-US" altLang="zh-TW" sz="900" dirty="0">
              <a:solidFill>
                <a:prstClr val="black">
                  <a:lumMod val="65000"/>
                  <a:lumOff val="35000"/>
                </a:prstClr>
              </a:solidFill>
              <a:cs typeface="新細明體"/>
            </a:endParaRPr>
          </a:p>
          <a:p>
            <a:pPr marL="285750" indent="-285750" algn="l" fontAlgn="auto">
              <a:lnSpc>
                <a:spcPct val="100000"/>
              </a:lnSpc>
              <a:spcBef>
                <a:spcPts val="0"/>
              </a:spcBef>
              <a:buFont typeface="Arial" panose="020B0604020202020204" pitchFamily="34" charset="0"/>
              <a:buChar char="•"/>
              <a:defRPr/>
            </a:pPr>
            <a:endParaRPr kumimoji="0" lang="en-CA" sz="1600" b="0" dirty="0">
              <a:solidFill>
                <a:prstClr val="black">
                  <a:lumMod val="65000"/>
                  <a:lumOff val="35000"/>
                </a:prstClr>
              </a:solidFill>
            </a:endParaRPr>
          </a:p>
        </p:txBody>
      </p:sp>
      <p:pic>
        <p:nvPicPr>
          <p:cNvPr id="20" name="Picture 4">
            <a:extLst>
              <a:ext uri="{FF2B5EF4-FFF2-40B4-BE49-F238E27FC236}">
                <a16:creationId xmlns:a16="http://schemas.microsoft.com/office/drawing/2014/main" id="{B3593BDC-8C84-C29F-BBF2-CB9FCBA6DAE2}"/>
              </a:ext>
            </a:extLst>
          </p:cNvPr>
          <p:cNvPicPr>
            <a:picLocks noChangeAspect="1" noChangeArrowheads="1"/>
          </p:cNvPicPr>
          <p:nvPr>
            <p:custDataLst>
              <p:tags r:id="rId5"/>
            </p:custDataLst>
          </p:nvPr>
        </p:nvPicPr>
        <p:blipFill>
          <a:blip r:embed="rId8" cstate="print">
            <a:extLst>
              <a:ext uri="{28A0092B-C50C-407E-A947-70E740481C1C}">
                <a14:useLocalDpi xmlns:a14="http://schemas.microsoft.com/office/drawing/2010/main" val="0"/>
              </a:ext>
            </a:extLst>
          </a:blip>
          <a:srcRect t="14142"/>
          <a:stretch>
            <a:fillRect/>
          </a:stretch>
        </p:blipFill>
        <p:spPr bwMode="auto">
          <a:xfrm>
            <a:off x="6588224" y="4182219"/>
            <a:ext cx="1898589" cy="1222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0427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795910" y="273801"/>
            <a:ext cx="7698727" cy="664013"/>
          </a:xfrm>
        </p:spPr>
        <p:txBody>
          <a:bodyPr/>
          <a:lstStyle/>
          <a:p>
            <a:r>
              <a:rPr lang="fr-CA">
                <a:solidFill>
                  <a:schemeClr val="bg2"/>
                </a:solidFill>
              </a:rPr>
              <a:t>Le processus de la </a:t>
            </a:r>
            <a:r>
              <a:rPr lang="fr-CA" i="1">
                <a:solidFill>
                  <a:schemeClr val="bg2"/>
                </a:solidFill>
              </a:rPr>
              <a:t>Loi sur les espèces en péril</a:t>
            </a:r>
          </a:p>
        </p:txBody>
      </p:sp>
      <p:grpSp>
        <p:nvGrpSpPr>
          <p:cNvPr id="33" name="Group 32"/>
          <p:cNvGrpSpPr/>
          <p:nvPr>
            <p:custDataLst>
              <p:tags r:id="rId2"/>
            </p:custDataLst>
          </p:nvPr>
        </p:nvGrpSpPr>
        <p:grpSpPr>
          <a:xfrm>
            <a:off x="374277" y="1567129"/>
            <a:ext cx="8472961" cy="4536982"/>
            <a:chOff x="496267" y="1536568"/>
            <a:chExt cx="8472961" cy="4113600"/>
          </a:xfrm>
        </p:grpSpPr>
        <p:sp>
          <p:nvSpPr>
            <p:cNvPr id="34" name="Rectangle 7"/>
            <p:cNvSpPr>
              <a:spLocks noChangeArrowheads="1"/>
            </p:cNvSpPr>
            <p:nvPr/>
          </p:nvSpPr>
          <p:spPr bwMode="auto">
            <a:xfrm>
              <a:off x="4932362" y="1999533"/>
              <a:ext cx="1904219" cy="586599"/>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ct val="0"/>
                </a:spcBef>
                <a:buClrTx/>
                <a:buSzTx/>
                <a:buFontTx/>
                <a:buNone/>
              </a:pPr>
              <a:r>
                <a:rPr lang="fr-CA" sz="1800">
                  <a:solidFill>
                    <a:srgbClr val="FFFFFF"/>
                  </a:solidFill>
                  <a:latin typeface="Century Gothic" panose="020B0502020202020204" pitchFamily="34" charset="0"/>
                </a:rPr>
                <a:t>Planification du rétablissement</a:t>
              </a:r>
            </a:p>
          </p:txBody>
        </p:sp>
        <p:sp>
          <p:nvSpPr>
            <p:cNvPr id="35" name="Rectangle 6"/>
            <p:cNvSpPr>
              <a:spLocks noChangeArrowheads="1"/>
            </p:cNvSpPr>
            <p:nvPr/>
          </p:nvSpPr>
          <p:spPr bwMode="auto">
            <a:xfrm>
              <a:off x="2862218" y="2001351"/>
              <a:ext cx="1893888" cy="369888"/>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ct val="0"/>
                </a:spcBef>
                <a:buClrTx/>
                <a:buSzTx/>
                <a:buFontTx/>
                <a:buNone/>
              </a:pPr>
              <a:r>
                <a:rPr lang="fr-CA" sz="1800">
                  <a:solidFill>
                    <a:srgbClr val="FFFFFF"/>
                  </a:solidFill>
                  <a:latin typeface="Century Gothic" panose="020B0502020202020204" pitchFamily="34" charset="0"/>
                </a:rPr>
                <a:t>Inscription</a:t>
              </a:r>
            </a:p>
          </p:txBody>
        </p:sp>
        <p:sp>
          <p:nvSpPr>
            <p:cNvPr id="36" name="Rectangle 5"/>
            <p:cNvSpPr>
              <a:spLocks noChangeArrowheads="1"/>
            </p:cNvSpPr>
            <p:nvPr/>
          </p:nvSpPr>
          <p:spPr bwMode="auto">
            <a:xfrm>
              <a:off x="533401" y="2002159"/>
              <a:ext cx="2235166" cy="335449"/>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ct val="0"/>
                </a:spcBef>
                <a:buClrTx/>
                <a:buSzTx/>
                <a:buFontTx/>
                <a:buNone/>
              </a:pPr>
              <a:r>
                <a:rPr lang="fr-CA" sz="1800">
                  <a:solidFill>
                    <a:srgbClr val="FFFFFF"/>
                  </a:solidFill>
                  <a:latin typeface="Century Gothic" panose="020B0502020202020204" pitchFamily="34" charset="0"/>
                </a:rPr>
                <a:t>Évaluation</a:t>
              </a:r>
            </a:p>
          </p:txBody>
        </p:sp>
        <p:sp>
          <p:nvSpPr>
            <p:cNvPr id="37" name="TextBox 36"/>
            <p:cNvSpPr txBox="1">
              <a:spLocks noChangeArrowheads="1"/>
            </p:cNvSpPr>
            <p:nvPr/>
          </p:nvSpPr>
          <p:spPr bwMode="auto">
            <a:xfrm>
              <a:off x="497900" y="2349150"/>
              <a:ext cx="2285489" cy="85112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indent="0" eaLnBrk="1" hangingPunct="1">
                <a:spcBef>
                  <a:spcPct val="0"/>
                </a:spcBef>
                <a:buClrTx/>
                <a:buSzTx/>
                <a:buNone/>
              </a:pPr>
              <a:r>
                <a:rPr lang="fr-CA" sz="1100" dirty="0">
                  <a:solidFill>
                    <a:srgbClr val="000000"/>
                  </a:solidFill>
                </a:rPr>
                <a:t>Le COSEPAC (organisme d’experts indépendant) envoie une évaluation de l’espèce et une recommandation d’inscription au ministre d’ECCC</a:t>
              </a:r>
            </a:p>
          </p:txBody>
        </p:sp>
        <p:sp>
          <p:nvSpPr>
            <p:cNvPr id="38" name="TextBox 37"/>
            <p:cNvSpPr txBox="1">
              <a:spLocks noChangeArrowheads="1"/>
            </p:cNvSpPr>
            <p:nvPr/>
          </p:nvSpPr>
          <p:spPr bwMode="auto">
            <a:xfrm>
              <a:off x="2880818" y="2371267"/>
              <a:ext cx="1893888" cy="265102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lr>
                  <a:srgbClr val="FF0000"/>
                </a:buClr>
                <a:buSzPct val="120000"/>
                <a:buChar char="•"/>
                <a:defRPr kumimoji="1" sz="24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3A601B"/>
                </a:buClr>
                <a:buFont typeface="Arial" pitchFamily="34" charset="0"/>
                <a:buChar char="–"/>
                <a:defRPr kumimoji="1" sz="20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pitchFamily="34" charset="0"/>
                <a:buChar char="▪"/>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spcAft>
                  <a:spcPts val="600"/>
                </a:spcAft>
                <a:buClrTx/>
                <a:buSzTx/>
                <a:defRPr/>
              </a:pPr>
              <a:r>
                <a:rPr lang="fr-CA" sz="1100" dirty="0">
                  <a:solidFill>
                    <a:srgbClr val="000000"/>
                  </a:solidFill>
                </a:rPr>
                <a:t>Recommandation du ministre au Cabinet</a:t>
              </a:r>
            </a:p>
            <a:p>
              <a:pPr eaLnBrk="1" hangingPunct="1">
                <a:spcBef>
                  <a:spcPct val="0"/>
                </a:spcBef>
                <a:buClrTx/>
                <a:buSzTx/>
                <a:defRPr/>
              </a:pPr>
              <a:r>
                <a:rPr lang="fr-CA" sz="1100" dirty="0">
                  <a:solidFill>
                    <a:srgbClr val="000000"/>
                  </a:solidFill>
                </a:rPr>
                <a:t>La décision d’inscription est prise par le Cabinet</a:t>
              </a:r>
            </a:p>
            <a:p>
              <a:pPr marL="0" indent="0" eaLnBrk="1" hangingPunct="1">
                <a:spcBef>
                  <a:spcPct val="0"/>
                </a:spcBef>
                <a:buClrTx/>
                <a:buSzTx/>
                <a:buNone/>
                <a:defRPr/>
              </a:pPr>
              <a:endParaRPr lang="en-CA" altLang="en-US" sz="1100" dirty="0">
                <a:solidFill>
                  <a:srgbClr val="000000"/>
                </a:solidFill>
              </a:endParaRPr>
            </a:p>
            <a:p>
              <a:pPr eaLnBrk="1" hangingPunct="1">
                <a:spcBef>
                  <a:spcPct val="0"/>
                </a:spcBef>
                <a:buClrTx/>
                <a:buSzTx/>
                <a:defRPr/>
              </a:pPr>
              <a:r>
                <a:rPr lang="fr-CA" sz="1100" b="1" dirty="0">
                  <a:solidFill>
                    <a:srgbClr val="000000"/>
                  </a:solidFill>
                </a:rPr>
                <a:t>Si l’espèce est inscrite</a:t>
              </a:r>
              <a:r>
                <a:rPr lang="fr-CA" sz="1100" dirty="0">
                  <a:solidFill>
                    <a:srgbClr val="000000"/>
                  </a:solidFill>
                </a:rPr>
                <a:t>, la LEP et les interdictions s’appliquent immédiatement</a:t>
              </a:r>
            </a:p>
            <a:p>
              <a:pPr marL="0" indent="0" eaLnBrk="1" hangingPunct="1">
                <a:spcBef>
                  <a:spcPct val="0"/>
                </a:spcBef>
                <a:buClrTx/>
                <a:buSzTx/>
                <a:buFontTx/>
                <a:buNone/>
                <a:defRPr/>
              </a:pPr>
              <a:endParaRPr lang="en-CA" altLang="en-US" sz="1100" dirty="0">
                <a:solidFill>
                  <a:srgbClr val="000000"/>
                </a:solidFill>
              </a:endParaRPr>
            </a:p>
            <a:p>
              <a:pPr eaLnBrk="1" hangingPunct="1">
                <a:spcBef>
                  <a:spcPct val="0"/>
                </a:spcBef>
                <a:buClrTx/>
                <a:buSzTx/>
                <a:buFont typeface="Wingdings" panose="05000000000000000000" pitchFamily="2" charset="2"/>
                <a:buChar char="Ø"/>
                <a:defRPr/>
              </a:pPr>
              <a:r>
                <a:rPr lang="fr-CA" sz="1100" dirty="0">
                  <a:solidFill>
                    <a:srgbClr val="000000"/>
                  </a:solidFill>
                </a:rPr>
                <a:t>Interdictions générales</a:t>
              </a:r>
            </a:p>
            <a:p>
              <a:pPr marL="0" indent="0" eaLnBrk="1" hangingPunct="1">
                <a:spcBef>
                  <a:spcPct val="0"/>
                </a:spcBef>
                <a:buClrTx/>
                <a:buSzTx/>
                <a:buNone/>
                <a:defRPr/>
              </a:pPr>
              <a:endParaRPr lang="en-CA" altLang="en-US" sz="1100" dirty="0">
                <a:solidFill>
                  <a:srgbClr val="000000"/>
                </a:solidFill>
              </a:endParaRPr>
            </a:p>
            <a:p>
              <a:pPr eaLnBrk="1" hangingPunct="1">
                <a:spcBef>
                  <a:spcPct val="0"/>
                </a:spcBef>
                <a:buClrTx/>
                <a:buSzTx/>
                <a:buFont typeface="Wingdings" panose="05000000000000000000" pitchFamily="2" charset="2"/>
                <a:buChar char="Ø"/>
                <a:defRPr/>
              </a:pPr>
              <a:r>
                <a:rPr lang="fr-CA" sz="1100" dirty="0">
                  <a:solidFill>
                    <a:srgbClr val="000000"/>
                  </a:solidFill>
                </a:rPr>
                <a:t>La planification du rétablissement commence</a:t>
              </a:r>
            </a:p>
            <a:p>
              <a:pPr eaLnBrk="1" hangingPunct="1">
                <a:spcBef>
                  <a:spcPct val="0"/>
                </a:spcBef>
                <a:buClrTx/>
                <a:buSzTx/>
                <a:buFont typeface="Wingdings" panose="05000000000000000000" pitchFamily="2" charset="2"/>
                <a:buChar char="Ø"/>
                <a:defRPr/>
              </a:pPr>
              <a:endParaRPr lang="en-CA" altLang="en-US" sz="1400" dirty="0">
                <a:solidFill>
                  <a:srgbClr val="000000"/>
                </a:solidFill>
              </a:endParaRPr>
            </a:p>
          </p:txBody>
        </p:sp>
        <p:sp>
          <p:nvSpPr>
            <p:cNvPr id="39" name="TextBox 38"/>
            <p:cNvSpPr txBox="1">
              <a:spLocks noChangeArrowheads="1"/>
            </p:cNvSpPr>
            <p:nvPr/>
          </p:nvSpPr>
          <p:spPr bwMode="auto">
            <a:xfrm>
              <a:off x="4941875" y="2586132"/>
              <a:ext cx="1904219" cy="237197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pPr>
              <a:r>
                <a:rPr lang="fr-CA" sz="1100" dirty="0">
                  <a:solidFill>
                    <a:srgbClr val="000000"/>
                  </a:solidFill>
                </a:rPr>
                <a:t>Aux termes de la LEP, des documents de rétablissement doivent être élaborés</a:t>
              </a:r>
            </a:p>
            <a:p>
              <a:pPr eaLnBrk="1" hangingPunct="1">
                <a:spcBef>
                  <a:spcPct val="0"/>
                </a:spcBef>
                <a:buClrTx/>
                <a:buSzTx/>
              </a:pPr>
              <a:endParaRPr lang="en-CA" altLang="en-US" sz="1100" dirty="0">
                <a:solidFill>
                  <a:srgbClr val="000000"/>
                </a:solidFill>
              </a:endParaRPr>
            </a:p>
            <a:p>
              <a:pPr eaLnBrk="1" hangingPunct="1">
                <a:spcBef>
                  <a:spcPct val="0"/>
                </a:spcBef>
                <a:spcAft>
                  <a:spcPts val="600"/>
                </a:spcAft>
                <a:buClrTx/>
                <a:buSzTx/>
                <a:buFont typeface="Wingdings" panose="05000000000000000000" pitchFamily="2" charset="2"/>
                <a:buChar char="Ø"/>
              </a:pPr>
              <a:r>
                <a:rPr lang="fr-CA" sz="1100" dirty="0">
                  <a:solidFill>
                    <a:srgbClr val="000000"/>
                  </a:solidFill>
                </a:rPr>
                <a:t>Version provisoire du programme de rétablissement ou du plan d’action</a:t>
              </a:r>
            </a:p>
            <a:p>
              <a:pPr eaLnBrk="1" hangingPunct="1">
                <a:spcBef>
                  <a:spcPct val="0"/>
                </a:spcBef>
                <a:spcAft>
                  <a:spcPts val="600"/>
                </a:spcAft>
                <a:buClrTx/>
                <a:buSzTx/>
                <a:buFont typeface="Wingdings" panose="05000000000000000000" pitchFamily="2" charset="2"/>
                <a:buChar char="Ø"/>
              </a:pPr>
              <a:r>
                <a:rPr kumimoji="1" lang="fr-CA" sz="1100" b="1" i="0" u="none" strike="noStrike" cap="none" normalizeH="0" baseline="0" noProof="0" dirty="0">
                  <a:ln>
                    <a:noFill/>
                  </a:ln>
                  <a:solidFill>
                    <a:srgbClr val="9933FF"/>
                  </a:solidFill>
                  <a:effectLst/>
                  <a:uLnTx/>
                  <a:uFillTx/>
                  <a:latin typeface="Arial" panose="020B0604020202020204" pitchFamily="34" charset="0"/>
                  <a:ea typeface="Arial Unicode MS" panose="020B0604020202020204" pitchFamily="34" charset="-128"/>
                  <a:cs typeface="Arial Unicode MS" panose="020B0604020202020204" pitchFamily="34" charset="-128"/>
                </a:rPr>
                <a:t>CONSULTATIONS sur le document de rétablissement</a:t>
              </a:r>
            </a:p>
            <a:p>
              <a:pPr eaLnBrk="1" hangingPunct="1">
                <a:spcBef>
                  <a:spcPct val="0"/>
                </a:spcBef>
                <a:buClrTx/>
                <a:buSzTx/>
                <a:buFont typeface="Wingdings" panose="05000000000000000000" pitchFamily="2" charset="2"/>
                <a:buChar char="Ø"/>
              </a:pPr>
              <a:r>
                <a:rPr lang="fr-CA" sz="1100" dirty="0">
                  <a:solidFill>
                    <a:srgbClr val="000000"/>
                  </a:solidFill>
                </a:rPr>
                <a:t>Désignation de l’habitat essentiel </a:t>
              </a:r>
              <a:endParaRPr lang="fr-CA" sz="1200" dirty="0">
                <a:solidFill>
                  <a:srgbClr val="000000"/>
                </a:solidFill>
              </a:endParaRPr>
            </a:p>
          </p:txBody>
        </p:sp>
        <p:sp>
          <p:nvSpPr>
            <p:cNvPr id="40" name="Rectangle 7"/>
            <p:cNvSpPr>
              <a:spLocks noChangeArrowheads="1"/>
            </p:cNvSpPr>
            <p:nvPr/>
          </p:nvSpPr>
          <p:spPr bwMode="auto">
            <a:xfrm>
              <a:off x="6953103" y="2275759"/>
              <a:ext cx="2016125" cy="369888"/>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ct val="0"/>
                </a:spcBef>
                <a:buClrTx/>
                <a:buSzTx/>
                <a:buFontTx/>
                <a:buNone/>
              </a:pPr>
              <a:r>
                <a:rPr lang="fr-CA" sz="1800">
                  <a:solidFill>
                    <a:srgbClr val="FFFFFF"/>
                  </a:solidFill>
                  <a:latin typeface="Century Gothic" panose="020B0502020202020204" pitchFamily="34" charset="0"/>
                </a:rPr>
                <a:t>Mise en œuvre</a:t>
              </a:r>
            </a:p>
          </p:txBody>
        </p:sp>
        <p:sp>
          <p:nvSpPr>
            <p:cNvPr id="41" name="TextBox 40"/>
            <p:cNvSpPr txBox="1">
              <a:spLocks noChangeArrowheads="1"/>
            </p:cNvSpPr>
            <p:nvPr/>
          </p:nvSpPr>
          <p:spPr bwMode="auto">
            <a:xfrm>
              <a:off x="6953102" y="2645647"/>
              <a:ext cx="2016125" cy="92088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171450" indent="-1714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628650" indent="-17145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spcAft>
                  <a:spcPts val="600"/>
                </a:spcAft>
                <a:buClrTx/>
                <a:buSzTx/>
              </a:pPr>
              <a:r>
                <a:rPr lang="fr-CA" sz="1100" dirty="0">
                  <a:solidFill>
                    <a:srgbClr val="000000"/>
                  </a:solidFill>
                </a:rPr>
                <a:t>Application des mesures de conservation décrites dans les plans</a:t>
              </a:r>
            </a:p>
            <a:p>
              <a:pPr eaLnBrk="1" hangingPunct="1">
                <a:spcBef>
                  <a:spcPct val="0"/>
                </a:spcBef>
                <a:buClrTx/>
                <a:buSzTx/>
              </a:pPr>
              <a:r>
                <a:rPr lang="fr-CA" sz="1100" dirty="0">
                  <a:solidFill>
                    <a:srgbClr val="000000"/>
                  </a:solidFill>
                </a:rPr>
                <a:t>Protection de l’habitat essentiel</a:t>
              </a:r>
            </a:p>
          </p:txBody>
        </p:sp>
        <p:sp>
          <p:nvSpPr>
            <p:cNvPr id="42" name="ZoneTexte 3"/>
            <p:cNvSpPr txBox="1">
              <a:spLocks noChangeArrowheads="1"/>
            </p:cNvSpPr>
            <p:nvPr/>
          </p:nvSpPr>
          <p:spPr bwMode="auto">
            <a:xfrm>
              <a:off x="496267" y="3194480"/>
              <a:ext cx="2283334" cy="2455688"/>
            </a:xfrm>
            <a:prstGeom prst="rect">
              <a:avLst/>
            </a:prstGeom>
            <a:solidFill>
              <a:srgbClr val="FFC000"/>
            </a:solidFill>
            <a:ln w="25400">
              <a:noFill/>
              <a:miter lim="800000"/>
              <a:headEnd/>
              <a:tailEnd/>
            </a:ln>
          </p:spPr>
          <p:txBody>
            <a:bodyPr wrap="square">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None/>
              </a:pPr>
              <a:r>
                <a:rPr lang="fr-CA" sz="1100" b="1" dirty="0">
                  <a:solidFill>
                    <a:schemeClr val="accent2">
                      <a:lumMod val="75000"/>
                    </a:schemeClr>
                  </a:solidFill>
                </a:rPr>
                <a:t>Consultations préalables à l’inscription</a:t>
              </a:r>
            </a:p>
            <a:p>
              <a:pPr marL="179388" indent="-179388" eaLnBrk="1" hangingPunct="1">
                <a:spcBef>
                  <a:spcPct val="0"/>
                </a:spcBef>
                <a:spcAft>
                  <a:spcPts val="600"/>
                </a:spcAft>
                <a:buClrTx/>
                <a:buSzTx/>
              </a:pPr>
              <a:r>
                <a:rPr lang="fr-CA" sz="1100" dirty="0">
                  <a:solidFill>
                    <a:srgbClr val="000000"/>
                  </a:solidFill>
                </a:rPr>
                <a:t>Appel de commentaires sur les </a:t>
              </a:r>
              <a:r>
                <a:rPr lang="fr-CA" sz="1100" b="1" i="1" dirty="0">
                  <a:solidFill>
                    <a:srgbClr val="000000"/>
                  </a:solidFill>
                </a:rPr>
                <a:t>répercussions et les avantages socioéconomiques </a:t>
              </a:r>
              <a:r>
                <a:rPr lang="fr-CA" sz="1100" dirty="0">
                  <a:solidFill>
                    <a:srgbClr val="000000"/>
                  </a:solidFill>
                </a:rPr>
                <a:t>possibles EN CAS d’inscription</a:t>
              </a:r>
            </a:p>
            <a:p>
              <a:pPr marL="179388" indent="-179388" eaLnBrk="1" hangingPunct="1">
                <a:spcBef>
                  <a:spcPct val="0"/>
                </a:spcBef>
                <a:buClrTx/>
                <a:buSzTx/>
              </a:pPr>
              <a:r>
                <a:rPr lang="fr-CA" sz="1100" dirty="0">
                  <a:solidFill>
                    <a:srgbClr val="000000"/>
                  </a:solidFill>
                </a:rPr>
                <a:t>Les commentaires font partie du RÉIR et éclairent la recommandation du ministre d’INSCRIRE, DE NE PAS INSCRIRE ou de renvoyer la question au COSEPAC pour des renseignements supplémentaires.</a:t>
              </a:r>
            </a:p>
          </p:txBody>
        </p:sp>
        <p:sp>
          <p:nvSpPr>
            <p:cNvPr id="43" name="TextBox 35"/>
            <p:cNvSpPr txBox="1">
              <a:spLocks noChangeArrowheads="1"/>
            </p:cNvSpPr>
            <p:nvPr/>
          </p:nvSpPr>
          <p:spPr bwMode="auto">
            <a:xfrm>
              <a:off x="3018632" y="1536568"/>
              <a:ext cx="38274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r>
                <a:rPr lang="fr-CA" sz="1600">
                  <a:solidFill>
                    <a:srgbClr val="000000"/>
                  </a:solidFill>
                </a:rPr>
                <a:t>Les espèces sont réévaluées tous les dix ans</a:t>
              </a:r>
            </a:p>
          </p:txBody>
        </p:sp>
        <p:cxnSp>
          <p:nvCxnSpPr>
            <p:cNvPr id="49" name="Straight Connector 11"/>
            <p:cNvCxnSpPr>
              <a:cxnSpLocks noChangeShapeType="1"/>
            </p:cNvCxnSpPr>
            <p:nvPr/>
          </p:nvCxnSpPr>
          <p:spPr bwMode="auto">
            <a:xfrm>
              <a:off x="1565311" y="1576541"/>
              <a:ext cx="6375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0" name="Straight Arrow Connector 8"/>
            <p:cNvCxnSpPr>
              <a:cxnSpLocks noChangeShapeType="1"/>
            </p:cNvCxnSpPr>
            <p:nvPr/>
          </p:nvCxnSpPr>
          <p:spPr bwMode="auto">
            <a:xfrm>
              <a:off x="1565311" y="1601904"/>
              <a:ext cx="0" cy="37941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1" name="Straight Connector 20"/>
            <p:cNvCxnSpPr>
              <a:cxnSpLocks noChangeShapeType="1"/>
            </p:cNvCxnSpPr>
            <p:nvPr/>
          </p:nvCxnSpPr>
          <p:spPr bwMode="auto">
            <a:xfrm>
              <a:off x="7940711" y="1576541"/>
              <a:ext cx="20454" cy="12909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sp>
        <p:nvSpPr>
          <p:cNvPr id="4" name="TextBox 3">
            <a:extLst>
              <a:ext uri="{FF2B5EF4-FFF2-40B4-BE49-F238E27FC236}">
                <a16:creationId xmlns:a16="http://schemas.microsoft.com/office/drawing/2014/main" id="{1D2519DB-F9DC-8774-CF56-B43E3D547CC5}"/>
              </a:ext>
            </a:extLst>
          </p:cNvPr>
          <p:cNvSpPr txBox="1"/>
          <p:nvPr>
            <p:custDataLst>
              <p:tags r:id="rId3"/>
            </p:custDataLst>
          </p:nvPr>
        </p:nvSpPr>
        <p:spPr>
          <a:xfrm>
            <a:off x="7092280" y="1661764"/>
            <a:ext cx="1881115" cy="646331"/>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fr-CA" sz="1800" b="0" i="0" u="none" strike="noStrike" cap="none" normalizeH="0" baseline="0" noProof="0">
                <a:ln w="22225">
                  <a:solidFill>
                    <a:srgbClr val="333399"/>
                  </a:solidFill>
                  <a:prstDash val="solid"/>
                </a:ln>
                <a:solidFill>
                  <a:srgbClr val="9933FF"/>
                </a:solidFill>
                <a:effectLst/>
                <a:uLnTx/>
                <a:uFillTx/>
                <a:latin typeface="Century Gothic" panose="020B0502020202020204" pitchFamily="34" charset="0"/>
                <a:ea typeface="Arial Unicode MS" panose="020B0604020202020204" pitchFamily="34" charset="-128"/>
                <a:cs typeface="Arial Unicode MS" panose="020B0604020202020204" pitchFamily="34" charset="-128"/>
              </a:rPr>
              <a:t>Évaluation et réévaluation</a:t>
            </a:r>
          </a:p>
        </p:txBody>
      </p:sp>
      <p:sp>
        <p:nvSpPr>
          <p:cNvPr id="3" name="Frame 2">
            <a:extLst>
              <a:ext uri="{FF2B5EF4-FFF2-40B4-BE49-F238E27FC236}">
                <a16:creationId xmlns:a16="http://schemas.microsoft.com/office/drawing/2014/main" id="{D0E3526B-A967-4B5E-9886-F50E7F965220}"/>
              </a:ext>
            </a:extLst>
          </p:cNvPr>
          <p:cNvSpPr/>
          <p:nvPr>
            <p:custDataLst>
              <p:tags r:id="rId4"/>
            </p:custDataLst>
          </p:nvPr>
        </p:nvSpPr>
        <p:spPr bwMode="auto">
          <a:xfrm>
            <a:off x="2678009" y="4527799"/>
            <a:ext cx="2002372" cy="763072"/>
          </a:xfrm>
          <a:prstGeom prst="frame">
            <a:avLst>
              <a:gd name="adj1" fmla="val 9744"/>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cxnSp>
        <p:nvCxnSpPr>
          <p:cNvPr id="5" name="Straight Arrow Connector 4">
            <a:extLst>
              <a:ext uri="{FF2B5EF4-FFF2-40B4-BE49-F238E27FC236}">
                <a16:creationId xmlns:a16="http://schemas.microsoft.com/office/drawing/2014/main" id="{160E6776-1201-6235-B77E-2DA1CF482120}"/>
              </a:ext>
            </a:extLst>
          </p:cNvPr>
          <p:cNvCxnSpPr>
            <a:cxnSpLocks/>
            <a:stCxn id="3" idx="3"/>
          </p:cNvCxnSpPr>
          <p:nvPr>
            <p:custDataLst>
              <p:tags r:id="rId5"/>
            </p:custDataLst>
          </p:nvPr>
        </p:nvCxnSpPr>
        <p:spPr>
          <a:xfrm flipV="1">
            <a:off x="4680381" y="2977876"/>
            <a:ext cx="323667" cy="1931459"/>
          </a:xfrm>
          <a:prstGeom prst="straightConnector1">
            <a:avLst/>
          </a:prstGeom>
          <a:ln w="57150">
            <a:solidFill>
              <a:srgbClr val="C0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83103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449288" y="332656"/>
            <a:ext cx="8227168" cy="671911"/>
          </a:xfrm>
        </p:spPr>
        <p:txBody>
          <a:bodyPr/>
          <a:lstStyle/>
          <a:p>
            <a:r>
              <a:rPr lang="fr-CA">
                <a:solidFill>
                  <a:schemeClr val="bg2"/>
                </a:solidFill>
              </a:rPr>
              <a:t>Planification du rétablissement des CHAUVES-SOURIS</a:t>
            </a:r>
          </a:p>
        </p:txBody>
      </p:sp>
      <p:sp>
        <p:nvSpPr>
          <p:cNvPr id="4" name="Content Placeholder 3"/>
          <p:cNvSpPr>
            <a:spLocks noGrp="1"/>
          </p:cNvSpPr>
          <p:nvPr>
            <p:ph idx="10"/>
            <p:custDataLst>
              <p:tags r:id="rId2"/>
            </p:custDataLst>
          </p:nvPr>
        </p:nvSpPr>
        <p:spPr>
          <a:xfrm>
            <a:off x="179512" y="1484784"/>
            <a:ext cx="8964488" cy="4536504"/>
          </a:xfrm>
        </p:spPr>
        <p:txBody>
          <a:bodyPr>
            <a:noAutofit/>
          </a:bodyPr>
          <a:lstStyle/>
          <a:p>
            <a:pPr marL="0" indent="0">
              <a:spcBef>
                <a:spcPts val="0"/>
              </a:spcBef>
              <a:buClr>
                <a:schemeClr val="tx1"/>
              </a:buClr>
              <a:buNone/>
              <a:defRPr/>
            </a:pPr>
            <a:r>
              <a:rPr lang="fr-CA" sz="2000" b="1" dirty="0">
                <a:ea typeface="新細明體" charset="-120"/>
              </a:rPr>
              <a:t>Si</a:t>
            </a:r>
            <a:r>
              <a:rPr lang="fr-CA" sz="2000" dirty="0">
                <a:ea typeface="新細明體" charset="-120"/>
              </a:rPr>
              <a:t> les 3 espèces de chauves-souris migratrices sont inscrites à la LEP en tant qu’espèces </a:t>
            </a:r>
            <a:r>
              <a:rPr lang="fr-CA" sz="2000" i="1" dirty="0">
                <a:solidFill>
                  <a:schemeClr val="accent1"/>
                </a:solidFill>
                <a:ea typeface="新細明體" charset="-120"/>
              </a:rPr>
              <a:t>en voie de disparition</a:t>
            </a:r>
            <a:r>
              <a:rPr lang="fr-CA" sz="2000" i="1" dirty="0">
                <a:ea typeface="新細明體" charset="-120"/>
              </a:rPr>
              <a:t>, </a:t>
            </a:r>
            <a:r>
              <a:rPr lang="fr-CA" sz="2000" dirty="0">
                <a:ea typeface="新細明體" charset="-120"/>
              </a:rPr>
              <a:t>un </a:t>
            </a:r>
            <a:r>
              <a:rPr lang="fr-CA" sz="2000" b="1" dirty="0">
                <a:solidFill>
                  <a:schemeClr val="tx2"/>
                </a:solidFill>
                <a:ea typeface="新細明體" charset="-120"/>
              </a:rPr>
              <a:t>programme de rétablissement </a:t>
            </a:r>
            <a:r>
              <a:rPr lang="fr-CA" sz="2000" dirty="0">
                <a:ea typeface="新細明體" charset="-120"/>
              </a:rPr>
              <a:t>sera élaboré dans les délais prescrits :</a:t>
            </a:r>
          </a:p>
          <a:p>
            <a:pPr lvl="1">
              <a:spcBef>
                <a:spcPts val="0"/>
              </a:spcBef>
              <a:buClr>
                <a:schemeClr val="tx1"/>
              </a:buClr>
              <a:buFont typeface="Wingdings" panose="05000000000000000000" pitchFamily="2" charset="2"/>
              <a:buChar char="Ø"/>
              <a:defRPr/>
            </a:pPr>
            <a:r>
              <a:rPr lang="fr-CA" sz="1800" b="1" dirty="0">
                <a:solidFill>
                  <a:schemeClr val="accent1"/>
                </a:solidFill>
                <a:ea typeface="新細明體" charset="-120"/>
              </a:rPr>
              <a:t>1 an </a:t>
            </a:r>
            <a:r>
              <a:rPr lang="fr-CA" sz="1800" dirty="0">
                <a:solidFill>
                  <a:schemeClr val="accent1"/>
                </a:solidFill>
                <a:ea typeface="新細明體" charset="-120"/>
              </a:rPr>
              <a:t>pour les espèces en voie de disparition</a:t>
            </a:r>
            <a:r>
              <a:rPr lang="fr-CA" sz="1800" dirty="0">
                <a:ea typeface="新細明體" charset="-120"/>
              </a:rPr>
              <a:t> </a:t>
            </a:r>
          </a:p>
          <a:p>
            <a:pPr lvl="1">
              <a:spcBef>
                <a:spcPts val="0"/>
              </a:spcBef>
              <a:buClr>
                <a:schemeClr val="tx1"/>
              </a:buClr>
              <a:buFont typeface="Wingdings" panose="05000000000000000000" pitchFamily="2" charset="2"/>
              <a:buChar char="Ø"/>
              <a:defRPr/>
            </a:pPr>
            <a:r>
              <a:rPr lang="fr-CA" sz="1800" dirty="0">
                <a:ea typeface="新細明體" charset="-120"/>
              </a:rPr>
              <a:t>suivi d’un plan d’action</a:t>
            </a:r>
          </a:p>
          <a:p>
            <a:pPr lvl="1">
              <a:spcBef>
                <a:spcPts val="0"/>
              </a:spcBef>
              <a:buClr>
                <a:schemeClr val="tx1"/>
              </a:buClr>
              <a:buFont typeface="Wingdings" panose="05000000000000000000" pitchFamily="2" charset="2"/>
              <a:buChar char="Ø"/>
              <a:defRPr/>
            </a:pPr>
            <a:r>
              <a:rPr lang="fr-CA" sz="1800" dirty="0">
                <a:solidFill>
                  <a:schemeClr val="accent1"/>
                </a:solidFill>
                <a:ea typeface="新細明體" charset="-120"/>
              </a:rPr>
              <a:t>comprend la désignation de l’habitat essentiel </a:t>
            </a:r>
          </a:p>
          <a:p>
            <a:pPr marL="0" indent="0">
              <a:spcBef>
                <a:spcPts val="600"/>
              </a:spcBef>
              <a:buClr>
                <a:schemeClr val="tx1"/>
              </a:buClr>
              <a:buNone/>
              <a:defRPr/>
            </a:pPr>
            <a:r>
              <a:rPr lang="fr-CA" sz="2000" dirty="0">
                <a:ea typeface="新細明體" charset="-120"/>
              </a:rPr>
              <a:t>Le programme de rétablissement doit être élaboré en consultation et en collaboration avec les organisations autochtones susceptibles d’être touchées</a:t>
            </a:r>
          </a:p>
          <a:p>
            <a:pPr marL="61913" indent="0">
              <a:spcBef>
                <a:spcPts val="0"/>
              </a:spcBef>
              <a:buClr>
                <a:schemeClr val="tx1"/>
              </a:buClr>
              <a:buSzPct val="100000"/>
              <a:buNone/>
              <a:defRPr/>
            </a:pPr>
            <a:endParaRPr lang="fr-CA" sz="2000" dirty="0"/>
          </a:p>
          <a:p>
            <a:pPr marL="61913" indent="0">
              <a:spcBef>
                <a:spcPts val="0"/>
              </a:spcBef>
              <a:buClr>
                <a:schemeClr val="tx1"/>
              </a:buClr>
              <a:buSzPct val="100000"/>
              <a:buNone/>
              <a:defRPr/>
            </a:pPr>
            <a:r>
              <a:rPr lang="fr-CA" sz="2000" dirty="0"/>
              <a:t>Objectifs </a:t>
            </a:r>
          </a:p>
          <a:p>
            <a:pPr marL="804863" lvl="1">
              <a:spcBef>
                <a:spcPts val="0"/>
              </a:spcBef>
              <a:buClr>
                <a:schemeClr val="tx1"/>
              </a:buClr>
              <a:buSzPct val="100000"/>
              <a:buFont typeface="Wingdings" panose="05000000000000000000" pitchFamily="2" charset="2"/>
              <a:buChar char="Ø"/>
              <a:defRPr/>
            </a:pPr>
            <a:r>
              <a:rPr lang="fr-CA" sz="1800" dirty="0">
                <a:solidFill>
                  <a:schemeClr val="accent1"/>
                </a:solidFill>
              </a:rPr>
              <a:t>Recueillir des renseignements pour orienter les programmes de rétablissement et les plans d’action</a:t>
            </a:r>
          </a:p>
          <a:p>
            <a:pPr marL="862013" lvl="1" indent="-342900">
              <a:spcBef>
                <a:spcPts val="0"/>
              </a:spcBef>
              <a:buClr>
                <a:schemeClr val="tx1"/>
              </a:buClr>
              <a:buSzPct val="100000"/>
              <a:buFont typeface="Wingdings" panose="05000000000000000000" pitchFamily="2" charset="2"/>
              <a:buChar char="Ø"/>
              <a:defRPr/>
            </a:pPr>
            <a:r>
              <a:rPr lang="fr-CA" sz="1800" dirty="0">
                <a:solidFill>
                  <a:schemeClr val="accent1"/>
                </a:solidFill>
              </a:rPr>
              <a:t>Éviter ou réduire le plus possible les répercussions sur les droits des Autochtones </a:t>
            </a:r>
          </a:p>
          <a:p>
            <a:pPr marL="862013" lvl="1" indent="-342900">
              <a:spcBef>
                <a:spcPts val="0"/>
              </a:spcBef>
              <a:buClr>
                <a:schemeClr val="tx1"/>
              </a:buClr>
              <a:buSzPct val="100000"/>
              <a:buFont typeface="Wingdings" panose="05000000000000000000" pitchFamily="2" charset="2"/>
              <a:buChar char="Ø"/>
              <a:defRPr/>
            </a:pPr>
            <a:r>
              <a:rPr lang="fr-CA" sz="1800" dirty="0">
                <a:solidFill>
                  <a:schemeClr val="accent1"/>
                </a:solidFill>
              </a:rPr>
              <a:t>Mobiliser les peuples autochtones dans la mise en œuvre du rétablissement</a:t>
            </a:r>
            <a:endParaRPr lang="fr-CA" sz="1600" dirty="0">
              <a:solidFill>
                <a:schemeClr val="accent1"/>
              </a:solidFill>
            </a:endParaRPr>
          </a:p>
        </p:txBody>
      </p:sp>
      <p:pic>
        <p:nvPicPr>
          <p:cNvPr id="3" name="Picture 22">
            <a:extLst>
              <a:ext uri="{FF2B5EF4-FFF2-40B4-BE49-F238E27FC236}">
                <a16:creationId xmlns:a16="http://schemas.microsoft.com/office/drawing/2014/main" id="{55F230AB-7062-A5C7-A7E3-AEC2B7FF4A8C}"/>
              </a:ext>
            </a:extLst>
          </p:cNvPr>
          <p:cNvPicPr>
            <a:picLocks noChangeAspect="1"/>
          </p:cNvPicPr>
          <p:nvPr>
            <p:custDataLst>
              <p:tags r:id="rId3"/>
            </p:custDataLst>
          </p:nvPr>
        </p:nvPicPr>
        <p:blipFill rotWithShape="1">
          <a:blip r:embed="rId6" cstate="print">
            <a:extLst>
              <a:ext uri="{28A0092B-C50C-407E-A947-70E740481C1C}">
                <a14:useLocalDpi xmlns:a14="http://schemas.microsoft.com/office/drawing/2010/main" val="0"/>
              </a:ext>
            </a:extLst>
          </a:blip>
          <a:srcRect t="7281" r="34579" b="38988"/>
          <a:stretch/>
        </p:blipFill>
        <p:spPr bwMode="auto">
          <a:xfrm>
            <a:off x="6732240" y="2132856"/>
            <a:ext cx="1659102"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6515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795910" y="273801"/>
            <a:ext cx="7698727" cy="664013"/>
          </a:xfrm>
        </p:spPr>
        <p:txBody>
          <a:bodyPr/>
          <a:lstStyle/>
          <a:p>
            <a:r>
              <a:rPr lang="fr-CA">
                <a:solidFill>
                  <a:schemeClr val="bg2"/>
                </a:solidFill>
              </a:rPr>
              <a:t>Le processus de la </a:t>
            </a:r>
            <a:r>
              <a:rPr lang="fr-CA" i="1">
                <a:solidFill>
                  <a:schemeClr val="bg2"/>
                </a:solidFill>
              </a:rPr>
              <a:t>Loi sur les espèces en péril</a:t>
            </a:r>
          </a:p>
        </p:txBody>
      </p:sp>
      <p:grpSp>
        <p:nvGrpSpPr>
          <p:cNvPr id="33" name="Group 32"/>
          <p:cNvGrpSpPr/>
          <p:nvPr>
            <p:custDataLst>
              <p:tags r:id="rId2"/>
            </p:custDataLst>
          </p:nvPr>
        </p:nvGrpSpPr>
        <p:grpSpPr>
          <a:xfrm>
            <a:off x="375910" y="1567129"/>
            <a:ext cx="8471328" cy="4568216"/>
            <a:chOff x="497900" y="1536568"/>
            <a:chExt cx="8471328" cy="4141919"/>
          </a:xfrm>
        </p:grpSpPr>
        <p:sp>
          <p:nvSpPr>
            <p:cNvPr id="34" name="Rectangle 7"/>
            <p:cNvSpPr>
              <a:spLocks noChangeArrowheads="1"/>
            </p:cNvSpPr>
            <p:nvPr/>
          </p:nvSpPr>
          <p:spPr bwMode="auto">
            <a:xfrm>
              <a:off x="4932362" y="1999533"/>
              <a:ext cx="1904219" cy="586599"/>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ct val="0"/>
                </a:spcBef>
                <a:buClrTx/>
                <a:buSzTx/>
                <a:buFontTx/>
                <a:buNone/>
              </a:pPr>
              <a:r>
                <a:rPr lang="fr-CA" sz="1800" dirty="0">
                  <a:solidFill>
                    <a:srgbClr val="FFFFFF"/>
                  </a:solidFill>
                  <a:latin typeface="Century Gothic" panose="020B0502020202020204" pitchFamily="34" charset="0"/>
                </a:rPr>
                <a:t>Planification du rétablissement</a:t>
              </a:r>
            </a:p>
          </p:txBody>
        </p:sp>
        <p:sp>
          <p:nvSpPr>
            <p:cNvPr id="35" name="Rectangle 6"/>
            <p:cNvSpPr>
              <a:spLocks noChangeArrowheads="1"/>
            </p:cNvSpPr>
            <p:nvPr/>
          </p:nvSpPr>
          <p:spPr bwMode="auto">
            <a:xfrm>
              <a:off x="2862218" y="2001351"/>
              <a:ext cx="1893888" cy="369888"/>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ct val="0"/>
                </a:spcBef>
                <a:buClrTx/>
                <a:buSzTx/>
                <a:buFontTx/>
                <a:buNone/>
              </a:pPr>
              <a:r>
                <a:rPr lang="fr-CA" sz="1800">
                  <a:solidFill>
                    <a:srgbClr val="FFFFFF"/>
                  </a:solidFill>
                  <a:latin typeface="Century Gothic" panose="020B0502020202020204" pitchFamily="34" charset="0"/>
                </a:rPr>
                <a:t>Inscription</a:t>
              </a:r>
            </a:p>
          </p:txBody>
        </p:sp>
        <p:sp>
          <p:nvSpPr>
            <p:cNvPr id="36" name="Rectangle 5"/>
            <p:cNvSpPr>
              <a:spLocks noChangeArrowheads="1"/>
            </p:cNvSpPr>
            <p:nvPr/>
          </p:nvSpPr>
          <p:spPr bwMode="auto">
            <a:xfrm>
              <a:off x="533401" y="2002159"/>
              <a:ext cx="2235166" cy="335449"/>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ct val="0"/>
                </a:spcBef>
                <a:buClrTx/>
                <a:buSzTx/>
                <a:buFontTx/>
                <a:buNone/>
              </a:pPr>
              <a:r>
                <a:rPr lang="fr-CA" sz="1800">
                  <a:solidFill>
                    <a:srgbClr val="FFFFFF"/>
                  </a:solidFill>
                  <a:latin typeface="Century Gothic" panose="020B0502020202020204" pitchFamily="34" charset="0"/>
                </a:rPr>
                <a:t>Évaluation</a:t>
              </a:r>
            </a:p>
          </p:txBody>
        </p:sp>
        <p:sp>
          <p:nvSpPr>
            <p:cNvPr id="37" name="TextBox 36"/>
            <p:cNvSpPr txBox="1">
              <a:spLocks noChangeArrowheads="1"/>
            </p:cNvSpPr>
            <p:nvPr/>
          </p:nvSpPr>
          <p:spPr bwMode="auto">
            <a:xfrm>
              <a:off x="497900" y="2349150"/>
              <a:ext cx="2285489" cy="89297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indent="0" eaLnBrk="1" hangingPunct="1">
                <a:spcBef>
                  <a:spcPct val="0"/>
                </a:spcBef>
                <a:buClrTx/>
                <a:buSzTx/>
                <a:buNone/>
              </a:pPr>
              <a:r>
                <a:rPr lang="fr-CA" sz="1400" dirty="0">
                  <a:solidFill>
                    <a:srgbClr val="000000"/>
                  </a:solidFill>
                </a:rPr>
                <a:t>Le </a:t>
              </a:r>
              <a:r>
                <a:rPr lang="fr-CA" sz="1100" dirty="0">
                  <a:solidFill>
                    <a:srgbClr val="000000"/>
                  </a:solidFill>
                </a:rPr>
                <a:t>COSEPAC (organisme d’experts indépendant) envoie une évaluation de l’espèce et une recommandation d’inscription au ministre d’ECCC</a:t>
              </a:r>
              <a:endParaRPr lang="fr-CA" sz="1400" dirty="0">
                <a:solidFill>
                  <a:srgbClr val="000000"/>
                </a:solidFill>
              </a:endParaRPr>
            </a:p>
          </p:txBody>
        </p:sp>
        <p:sp>
          <p:nvSpPr>
            <p:cNvPr id="38" name="TextBox 37"/>
            <p:cNvSpPr txBox="1">
              <a:spLocks noChangeArrowheads="1"/>
            </p:cNvSpPr>
            <p:nvPr/>
          </p:nvSpPr>
          <p:spPr bwMode="auto">
            <a:xfrm>
              <a:off x="2859123" y="2371239"/>
              <a:ext cx="1893888" cy="265102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lr>
                  <a:srgbClr val="FF0000"/>
                </a:buClr>
                <a:buSzPct val="120000"/>
                <a:buChar char="•"/>
                <a:defRPr kumimoji="1" sz="24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3A601B"/>
                </a:buClr>
                <a:buFont typeface="Arial" pitchFamily="34" charset="0"/>
                <a:buChar char="–"/>
                <a:defRPr kumimoji="1" sz="20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pitchFamily="34" charset="0"/>
                <a:buChar char="▪"/>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spcAft>
                  <a:spcPts val="600"/>
                </a:spcAft>
                <a:buClrTx/>
                <a:buSzTx/>
                <a:defRPr/>
              </a:pPr>
              <a:r>
                <a:rPr lang="fr-CA" sz="1100" dirty="0">
                  <a:solidFill>
                    <a:srgbClr val="000000"/>
                  </a:solidFill>
                </a:rPr>
                <a:t>Recommandation du ministre au Cabinet</a:t>
              </a:r>
            </a:p>
            <a:p>
              <a:pPr eaLnBrk="1" hangingPunct="1">
                <a:spcBef>
                  <a:spcPct val="0"/>
                </a:spcBef>
                <a:buClrTx/>
                <a:buSzTx/>
                <a:defRPr/>
              </a:pPr>
              <a:r>
                <a:rPr lang="fr-CA" sz="1100" dirty="0">
                  <a:solidFill>
                    <a:srgbClr val="000000"/>
                  </a:solidFill>
                </a:rPr>
                <a:t>La décision d’inscription est prise par le Cabinet</a:t>
              </a:r>
            </a:p>
            <a:p>
              <a:pPr marL="0" indent="0" eaLnBrk="1" hangingPunct="1">
                <a:spcBef>
                  <a:spcPct val="0"/>
                </a:spcBef>
                <a:buClrTx/>
                <a:buSzTx/>
                <a:buNone/>
                <a:defRPr/>
              </a:pPr>
              <a:endParaRPr lang="en-CA" altLang="en-US" sz="1100" dirty="0">
                <a:solidFill>
                  <a:srgbClr val="000000"/>
                </a:solidFill>
              </a:endParaRPr>
            </a:p>
            <a:p>
              <a:pPr eaLnBrk="1" hangingPunct="1">
                <a:spcBef>
                  <a:spcPct val="0"/>
                </a:spcBef>
                <a:buClrTx/>
                <a:buSzTx/>
                <a:defRPr/>
              </a:pPr>
              <a:r>
                <a:rPr lang="fr-CA" sz="1100" b="1" dirty="0">
                  <a:solidFill>
                    <a:srgbClr val="000000"/>
                  </a:solidFill>
                </a:rPr>
                <a:t>Si l’espèce est inscrite</a:t>
              </a:r>
              <a:r>
                <a:rPr lang="fr-CA" sz="1100" dirty="0">
                  <a:solidFill>
                    <a:srgbClr val="000000"/>
                  </a:solidFill>
                </a:rPr>
                <a:t>, la LEP et les interdictions s’appliquent immédiatement</a:t>
              </a:r>
            </a:p>
            <a:p>
              <a:pPr marL="0" indent="0" eaLnBrk="1" hangingPunct="1">
                <a:spcBef>
                  <a:spcPct val="0"/>
                </a:spcBef>
                <a:buClrTx/>
                <a:buSzTx/>
                <a:buFontTx/>
                <a:buNone/>
                <a:defRPr/>
              </a:pPr>
              <a:endParaRPr lang="en-CA" altLang="en-US" sz="1100" dirty="0">
                <a:solidFill>
                  <a:srgbClr val="000000"/>
                </a:solidFill>
              </a:endParaRPr>
            </a:p>
            <a:p>
              <a:pPr eaLnBrk="1" hangingPunct="1">
                <a:spcBef>
                  <a:spcPct val="0"/>
                </a:spcBef>
                <a:buClrTx/>
                <a:buSzTx/>
                <a:buFont typeface="Wingdings" panose="05000000000000000000" pitchFamily="2" charset="2"/>
                <a:buChar char="Ø"/>
                <a:defRPr/>
              </a:pPr>
              <a:r>
                <a:rPr lang="fr-CA" sz="1100" dirty="0">
                  <a:solidFill>
                    <a:srgbClr val="000000"/>
                  </a:solidFill>
                </a:rPr>
                <a:t>Interdictions générales</a:t>
              </a:r>
            </a:p>
            <a:p>
              <a:pPr marL="0" indent="0" eaLnBrk="1" hangingPunct="1">
                <a:spcBef>
                  <a:spcPct val="0"/>
                </a:spcBef>
                <a:buClrTx/>
                <a:buSzTx/>
                <a:buNone/>
                <a:defRPr/>
              </a:pPr>
              <a:endParaRPr lang="en-CA" altLang="en-US" sz="1100" dirty="0">
                <a:solidFill>
                  <a:srgbClr val="000000"/>
                </a:solidFill>
              </a:endParaRPr>
            </a:p>
            <a:p>
              <a:pPr eaLnBrk="1" hangingPunct="1">
                <a:spcBef>
                  <a:spcPct val="0"/>
                </a:spcBef>
                <a:buClrTx/>
                <a:buSzTx/>
                <a:buFont typeface="Wingdings" panose="05000000000000000000" pitchFamily="2" charset="2"/>
                <a:buChar char="Ø"/>
                <a:defRPr/>
              </a:pPr>
              <a:r>
                <a:rPr lang="fr-CA" sz="1100" dirty="0">
                  <a:solidFill>
                    <a:srgbClr val="000000"/>
                  </a:solidFill>
                </a:rPr>
                <a:t>La planification du rétablissement commence</a:t>
              </a:r>
            </a:p>
            <a:p>
              <a:pPr eaLnBrk="1" hangingPunct="1">
                <a:spcBef>
                  <a:spcPct val="0"/>
                </a:spcBef>
                <a:buClrTx/>
                <a:buSzTx/>
                <a:buFont typeface="Wingdings" panose="05000000000000000000" pitchFamily="2" charset="2"/>
                <a:buChar char="Ø"/>
                <a:defRPr/>
              </a:pPr>
              <a:endParaRPr lang="en-CA" altLang="en-US" sz="1400" dirty="0">
                <a:solidFill>
                  <a:srgbClr val="000000"/>
                </a:solidFill>
              </a:endParaRPr>
            </a:p>
          </p:txBody>
        </p:sp>
        <p:sp>
          <p:nvSpPr>
            <p:cNvPr id="39" name="TextBox 38"/>
            <p:cNvSpPr txBox="1">
              <a:spLocks noChangeArrowheads="1"/>
            </p:cNvSpPr>
            <p:nvPr/>
          </p:nvSpPr>
          <p:spPr bwMode="auto">
            <a:xfrm>
              <a:off x="4932361" y="2586132"/>
              <a:ext cx="1904219" cy="237197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pPr>
              <a:r>
                <a:rPr lang="fr-CA" sz="1100" dirty="0">
                  <a:solidFill>
                    <a:srgbClr val="000000"/>
                  </a:solidFill>
                </a:rPr>
                <a:t>Aux termes de la LEP, des documents de rétablissement doivent être élaborés</a:t>
              </a:r>
            </a:p>
            <a:p>
              <a:pPr eaLnBrk="1" hangingPunct="1">
                <a:spcBef>
                  <a:spcPct val="0"/>
                </a:spcBef>
                <a:buClrTx/>
                <a:buSzTx/>
              </a:pPr>
              <a:endParaRPr lang="en-CA" altLang="en-US" sz="1100" dirty="0">
                <a:solidFill>
                  <a:srgbClr val="000000"/>
                </a:solidFill>
              </a:endParaRPr>
            </a:p>
            <a:p>
              <a:pPr eaLnBrk="1" hangingPunct="1">
                <a:spcBef>
                  <a:spcPct val="0"/>
                </a:spcBef>
                <a:spcAft>
                  <a:spcPts val="600"/>
                </a:spcAft>
                <a:buClrTx/>
                <a:buSzTx/>
                <a:buFont typeface="Wingdings" panose="05000000000000000000" pitchFamily="2" charset="2"/>
                <a:buChar char="Ø"/>
              </a:pPr>
              <a:r>
                <a:rPr lang="fr-CA" sz="1100" dirty="0">
                  <a:solidFill>
                    <a:srgbClr val="000000"/>
                  </a:solidFill>
                </a:rPr>
                <a:t>Version provisoire du programme de rétablissement ou du plan d’action</a:t>
              </a:r>
            </a:p>
            <a:p>
              <a:pPr eaLnBrk="1" hangingPunct="1">
                <a:spcBef>
                  <a:spcPct val="0"/>
                </a:spcBef>
                <a:spcAft>
                  <a:spcPts val="600"/>
                </a:spcAft>
                <a:buClrTx/>
                <a:buSzTx/>
                <a:buFont typeface="Wingdings" panose="05000000000000000000" pitchFamily="2" charset="2"/>
                <a:buChar char="Ø"/>
              </a:pPr>
              <a:r>
                <a:rPr kumimoji="1" lang="fr-CA" sz="1100" b="1" i="0" u="none" strike="noStrike" cap="none" normalizeH="0" baseline="0" noProof="0" dirty="0">
                  <a:ln>
                    <a:noFill/>
                  </a:ln>
                  <a:solidFill>
                    <a:srgbClr val="9933FF"/>
                  </a:solidFill>
                  <a:effectLst/>
                  <a:uLnTx/>
                  <a:uFillTx/>
                  <a:latin typeface="Arial" panose="020B0604020202020204" pitchFamily="34" charset="0"/>
                  <a:ea typeface="Arial Unicode MS" panose="020B0604020202020204" pitchFamily="34" charset="-128"/>
                  <a:cs typeface="Arial Unicode MS" panose="020B0604020202020204" pitchFamily="34" charset="-128"/>
                </a:rPr>
                <a:t>CONSULTATIONS sur le document de rétablissement</a:t>
              </a:r>
            </a:p>
            <a:p>
              <a:pPr eaLnBrk="1" hangingPunct="1">
                <a:spcBef>
                  <a:spcPct val="0"/>
                </a:spcBef>
                <a:buClrTx/>
                <a:buSzTx/>
                <a:buFont typeface="Wingdings" panose="05000000000000000000" pitchFamily="2" charset="2"/>
                <a:buChar char="Ø"/>
              </a:pPr>
              <a:r>
                <a:rPr lang="fr-CA" sz="1100" dirty="0">
                  <a:solidFill>
                    <a:srgbClr val="000000"/>
                  </a:solidFill>
                </a:rPr>
                <a:t>Désignation de l’habitat essentiel </a:t>
              </a:r>
            </a:p>
          </p:txBody>
        </p:sp>
        <p:sp>
          <p:nvSpPr>
            <p:cNvPr id="40" name="Rectangle 7"/>
            <p:cNvSpPr>
              <a:spLocks noChangeArrowheads="1"/>
            </p:cNvSpPr>
            <p:nvPr/>
          </p:nvSpPr>
          <p:spPr bwMode="auto">
            <a:xfrm>
              <a:off x="6953103" y="2275759"/>
              <a:ext cx="2016125" cy="369888"/>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ct val="0"/>
                </a:spcBef>
                <a:buClrTx/>
                <a:buSzTx/>
                <a:buFontTx/>
                <a:buNone/>
              </a:pPr>
              <a:r>
                <a:rPr lang="fr-CA" sz="1800">
                  <a:solidFill>
                    <a:srgbClr val="FFFFFF"/>
                  </a:solidFill>
                  <a:latin typeface="Century Gothic" panose="020B0502020202020204" pitchFamily="34" charset="0"/>
                </a:rPr>
                <a:t>Mise en œuvre</a:t>
              </a:r>
            </a:p>
          </p:txBody>
        </p:sp>
        <p:sp>
          <p:nvSpPr>
            <p:cNvPr id="41" name="TextBox 40"/>
            <p:cNvSpPr txBox="1">
              <a:spLocks noChangeArrowheads="1"/>
            </p:cNvSpPr>
            <p:nvPr/>
          </p:nvSpPr>
          <p:spPr bwMode="auto">
            <a:xfrm>
              <a:off x="6932648" y="2645647"/>
              <a:ext cx="2016125" cy="92088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171450" indent="-1714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628650" indent="-17145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spcAft>
                  <a:spcPts val="600"/>
                </a:spcAft>
                <a:buClrTx/>
                <a:buSzTx/>
              </a:pPr>
              <a:r>
                <a:rPr lang="fr-CA" sz="1100" dirty="0">
                  <a:solidFill>
                    <a:srgbClr val="000000"/>
                  </a:solidFill>
                </a:rPr>
                <a:t>Application des mesures de conservation décrites dans les plans</a:t>
              </a:r>
            </a:p>
            <a:p>
              <a:pPr eaLnBrk="1" hangingPunct="1">
                <a:spcBef>
                  <a:spcPct val="0"/>
                </a:spcBef>
                <a:buClrTx/>
                <a:buSzTx/>
              </a:pPr>
              <a:r>
                <a:rPr lang="fr-CA" sz="1100" dirty="0">
                  <a:solidFill>
                    <a:srgbClr val="000000"/>
                  </a:solidFill>
                </a:rPr>
                <a:t>Protection de l’habitat essentiel</a:t>
              </a:r>
            </a:p>
          </p:txBody>
        </p:sp>
        <p:sp>
          <p:nvSpPr>
            <p:cNvPr id="42" name="ZoneTexte 3"/>
            <p:cNvSpPr txBox="1">
              <a:spLocks noChangeArrowheads="1"/>
            </p:cNvSpPr>
            <p:nvPr/>
          </p:nvSpPr>
          <p:spPr bwMode="auto">
            <a:xfrm>
              <a:off x="498977" y="3222799"/>
              <a:ext cx="2283334" cy="2455688"/>
            </a:xfrm>
            <a:prstGeom prst="rect">
              <a:avLst/>
            </a:prstGeom>
            <a:solidFill>
              <a:srgbClr val="FFC000"/>
            </a:solidFill>
            <a:ln w="25400">
              <a:noFill/>
              <a:miter lim="800000"/>
              <a:headEnd/>
              <a:tailEnd/>
            </a:ln>
          </p:spPr>
          <p:txBody>
            <a:bodyPr wrap="square">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None/>
              </a:pPr>
              <a:r>
                <a:rPr lang="fr-CA" sz="1100" b="1" dirty="0">
                  <a:solidFill>
                    <a:schemeClr val="accent2">
                      <a:lumMod val="75000"/>
                    </a:schemeClr>
                  </a:solidFill>
                </a:rPr>
                <a:t>Consultations préalables à l’inscription</a:t>
              </a:r>
            </a:p>
            <a:p>
              <a:pPr marL="179388" indent="-179388" eaLnBrk="1" hangingPunct="1">
                <a:spcBef>
                  <a:spcPct val="0"/>
                </a:spcBef>
                <a:spcAft>
                  <a:spcPts val="600"/>
                </a:spcAft>
                <a:buClrTx/>
                <a:buSzTx/>
              </a:pPr>
              <a:r>
                <a:rPr lang="fr-CA" sz="1100" dirty="0">
                  <a:solidFill>
                    <a:srgbClr val="000000"/>
                  </a:solidFill>
                </a:rPr>
                <a:t>Appel de commentaires sur les </a:t>
              </a:r>
              <a:r>
                <a:rPr lang="fr-CA" sz="1100" b="1" i="1" dirty="0">
                  <a:solidFill>
                    <a:srgbClr val="000000"/>
                  </a:solidFill>
                </a:rPr>
                <a:t>répercussions et les avantages socioéconomiques </a:t>
              </a:r>
              <a:r>
                <a:rPr lang="fr-CA" sz="1100" dirty="0">
                  <a:solidFill>
                    <a:srgbClr val="000000"/>
                  </a:solidFill>
                </a:rPr>
                <a:t>possibles EN CAS d’inscription</a:t>
              </a:r>
            </a:p>
            <a:p>
              <a:pPr marL="179388" indent="-179388" eaLnBrk="1" hangingPunct="1">
                <a:spcBef>
                  <a:spcPct val="0"/>
                </a:spcBef>
                <a:buClrTx/>
                <a:buSzTx/>
              </a:pPr>
              <a:r>
                <a:rPr lang="fr-CA" sz="1100" dirty="0">
                  <a:solidFill>
                    <a:srgbClr val="000000"/>
                  </a:solidFill>
                </a:rPr>
                <a:t>Les commentaires font partie du RÉIR et éclairent la recommandation du ministre d’INSCRIRE, DE NE PAS INSCRIRE ou de renvoyer la question au COSEPAC pour des renseignements supplémentaires.</a:t>
              </a:r>
            </a:p>
          </p:txBody>
        </p:sp>
        <p:sp>
          <p:nvSpPr>
            <p:cNvPr id="43" name="TextBox 35"/>
            <p:cNvSpPr txBox="1">
              <a:spLocks noChangeArrowheads="1"/>
            </p:cNvSpPr>
            <p:nvPr/>
          </p:nvSpPr>
          <p:spPr bwMode="auto">
            <a:xfrm>
              <a:off x="3018632" y="1536568"/>
              <a:ext cx="38274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r>
                <a:rPr lang="fr-CA" sz="1600">
                  <a:solidFill>
                    <a:srgbClr val="000000"/>
                  </a:solidFill>
                </a:rPr>
                <a:t>Les espèces sont réévaluées tous les dix ans</a:t>
              </a:r>
            </a:p>
          </p:txBody>
        </p:sp>
        <p:cxnSp>
          <p:nvCxnSpPr>
            <p:cNvPr id="49" name="Straight Connector 11"/>
            <p:cNvCxnSpPr>
              <a:cxnSpLocks noChangeShapeType="1"/>
            </p:cNvCxnSpPr>
            <p:nvPr/>
          </p:nvCxnSpPr>
          <p:spPr bwMode="auto">
            <a:xfrm>
              <a:off x="1565311" y="1576541"/>
              <a:ext cx="6375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0" name="Straight Arrow Connector 8"/>
            <p:cNvCxnSpPr>
              <a:cxnSpLocks noChangeShapeType="1"/>
            </p:cNvCxnSpPr>
            <p:nvPr/>
          </p:nvCxnSpPr>
          <p:spPr bwMode="auto">
            <a:xfrm>
              <a:off x="1565311" y="1601904"/>
              <a:ext cx="0" cy="37941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1" name="Straight Connector 20"/>
            <p:cNvCxnSpPr>
              <a:cxnSpLocks noChangeShapeType="1"/>
            </p:cNvCxnSpPr>
            <p:nvPr/>
          </p:nvCxnSpPr>
          <p:spPr bwMode="auto">
            <a:xfrm>
              <a:off x="7940711" y="1576541"/>
              <a:ext cx="20454" cy="12909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sp>
        <p:nvSpPr>
          <p:cNvPr id="20" name="Rectangle 19"/>
          <p:cNvSpPr/>
          <p:nvPr>
            <p:custDataLst>
              <p:tags r:id="rId3"/>
            </p:custDataLst>
          </p:nvPr>
        </p:nvSpPr>
        <p:spPr>
          <a:xfrm>
            <a:off x="6816511" y="2348028"/>
            <a:ext cx="2010272" cy="14579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D2519DB-F9DC-8774-CF56-B43E3D547CC5}"/>
              </a:ext>
            </a:extLst>
          </p:cNvPr>
          <p:cNvSpPr txBox="1"/>
          <p:nvPr>
            <p:custDataLst>
              <p:tags r:id="rId4"/>
            </p:custDataLst>
          </p:nvPr>
        </p:nvSpPr>
        <p:spPr>
          <a:xfrm>
            <a:off x="7092280" y="1661764"/>
            <a:ext cx="1881115" cy="646331"/>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fr-CA" sz="1800" b="0" i="0" u="none" strike="noStrike" cap="none" normalizeH="0" baseline="0" noProof="0">
                <a:ln w="22225">
                  <a:solidFill>
                    <a:srgbClr val="333399"/>
                  </a:solidFill>
                  <a:prstDash val="solid"/>
                </a:ln>
                <a:solidFill>
                  <a:srgbClr val="9933FF"/>
                </a:solidFill>
                <a:effectLst/>
                <a:uLnTx/>
                <a:uFillTx/>
                <a:latin typeface="Century Gothic" panose="020B0502020202020204" pitchFamily="34" charset="0"/>
                <a:ea typeface="Arial Unicode MS" panose="020B0604020202020204" pitchFamily="34" charset="-128"/>
                <a:cs typeface="Arial Unicode MS" panose="020B0604020202020204" pitchFamily="34" charset="-128"/>
              </a:rPr>
              <a:t>Évaluation et réévaluation</a:t>
            </a:r>
          </a:p>
        </p:txBody>
      </p:sp>
    </p:spTree>
    <p:extLst>
      <p:ext uri="{BB962C8B-B14F-4D97-AF65-F5344CB8AC3E}">
        <p14:creationId xmlns:p14="http://schemas.microsoft.com/office/powerpoint/2010/main" val="2536595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5D690-1CA5-48F2-03CD-D61B731CED51}"/>
              </a:ext>
            </a:extLst>
          </p:cNvPr>
          <p:cNvSpPr>
            <a:spLocks noGrp="1"/>
          </p:cNvSpPr>
          <p:nvPr>
            <p:ph type="ctrTitle"/>
          </p:nvPr>
        </p:nvSpPr>
        <p:spPr>
          <a:xfrm>
            <a:off x="107504" y="116632"/>
            <a:ext cx="8712968" cy="648072"/>
          </a:xfrm>
        </p:spPr>
        <p:txBody>
          <a:bodyPr>
            <a:noAutofit/>
          </a:bodyPr>
          <a:lstStyle/>
          <a:p>
            <a:r>
              <a:rPr lang="fr-FR" sz="2800" dirty="0">
                <a:solidFill>
                  <a:srgbClr val="456B2B"/>
                </a:solidFill>
              </a:rPr>
              <a:t>l’activité de «nuage de mots» </a:t>
            </a:r>
            <a:r>
              <a:rPr lang="fr-FR" sz="2400" dirty="0">
                <a:solidFill>
                  <a:srgbClr val="456B2B"/>
                </a:solidFill>
              </a:rPr>
              <a:t>(</a:t>
            </a:r>
            <a:r>
              <a:rPr lang="fr-FR" sz="2400" dirty="0" err="1">
                <a:solidFill>
                  <a:srgbClr val="456B2B"/>
                </a:solidFill>
              </a:rPr>
              <a:t>word</a:t>
            </a:r>
            <a:r>
              <a:rPr lang="fr-FR" sz="2400" dirty="0">
                <a:solidFill>
                  <a:srgbClr val="456B2B"/>
                </a:solidFill>
              </a:rPr>
              <a:t> cloud) </a:t>
            </a:r>
            <a:endParaRPr lang="en-US" sz="2400" dirty="0">
              <a:solidFill>
                <a:srgbClr val="456B2B"/>
              </a:solidFill>
            </a:endParaRPr>
          </a:p>
        </p:txBody>
      </p:sp>
      <p:sp>
        <p:nvSpPr>
          <p:cNvPr id="3" name="Content Placeholder 2">
            <a:extLst>
              <a:ext uri="{FF2B5EF4-FFF2-40B4-BE49-F238E27FC236}">
                <a16:creationId xmlns:a16="http://schemas.microsoft.com/office/drawing/2014/main" id="{F8C44659-AD58-BF98-D783-05CAC8BB0BCB}"/>
              </a:ext>
            </a:extLst>
          </p:cNvPr>
          <p:cNvSpPr>
            <a:spLocks noGrp="1"/>
          </p:cNvSpPr>
          <p:nvPr>
            <p:ph idx="1"/>
          </p:nvPr>
        </p:nvSpPr>
        <p:spPr>
          <a:xfrm>
            <a:off x="349188" y="1268760"/>
            <a:ext cx="8229600" cy="5256584"/>
          </a:xfrm>
        </p:spPr>
        <p:txBody>
          <a:bodyPr>
            <a:normAutofit fontScale="77500" lnSpcReduction="20000"/>
          </a:bodyPr>
          <a:lstStyle/>
          <a:p>
            <a:pPr marL="0" indent="0">
              <a:buNone/>
            </a:pPr>
            <a:r>
              <a:rPr lang="fr-CA" sz="2600" dirty="0">
                <a:solidFill>
                  <a:schemeClr val="tx1">
                    <a:lumMod val="65000"/>
                    <a:lumOff val="35000"/>
                  </a:schemeClr>
                </a:solidFill>
                <a:effectLst/>
                <a:ea typeface="Calibri" panose="020F0502020204030204" pitchFamily="34" charset="0"/>
              </a:rPr>
              <a:t>Le </a:t>
            </a:r>
            <a:r>
              <a:rPr lang="fr-CA" sz="2600" i="1" dirty="0">
                <a:solidFill>
                  <a:schemeClr val="tx1">
                    <a:lumMod val="65000"/>
                    <a:lumOff val="35000"/>
                  </a:schemeClr>
                </a:solidFill>
                <a:effectLst/>
                <a:ea typeface="Calibri" panose="020F0502020204030204" pitchFamily="34" charset="0"/>
              </a:rPr>
              <a:t>CIER</a:t>
            </a:r>
            <a:r>
              <a:rPr lang="fr-CA" sz="2600" dirty="0">
                <a:solidFill>
                  <a:schemeClr val="tx1">
                    <a:lumMod val="65000"/>
                    <a:lumOff val="35000"/>
                  </a:schemeClr>
                </a:solidFill>
                <a:effectLst/>
                <a:ea typeface="Calibri" panose="020F0502020204030204" pitchFamily="34" charset="0"/>
              </a:rPr>
              <a:t> n’est pas en mesure de présenter l’activité de «nuage de mots» (</a:t>
            </a:r>
            <a:r>
              <a:rPr lang="fr-CA" sz="2600" dirty="0" err="1">
                <a:solidFill>
                  <a:schemeClr val="tx1">
                    <a:lumMod val="65000"/>
                    <a:lumOff val="35000"/>
                  </a:schemeClr>
                </a:solidFill>
                <a:effectLst/>
                <a:ea typeface="Calibri" panose="020F0502020204030204" pitchFamily="34" charset="0"/>
              </a:rPr>
              <a:t>word</a:t>
            </a:r>
            <a:r>
              <a:rPr lang="fr-CA" sz="2600" dirty="0">
                <a:solidFill>
                  <a:schemeClr val="tx1">
                    <a:lumMod val="65000"/>
                    <a:lumOff val="35000"/>
                  </a:schemeClr>
                </a:solidFill>
                <a:effectLst/>
                <a:ea typeface="Calibri" panose="020F0502020204030204" pitchFamily="34" charset="0"/>
              </a:rPr>
              <a:t> cloud) en français pour l’instant, mais nous espérons le faire éventuellement.</a:t>
            </a:r>
            <a:endParaRPr lang="en-US" sz="2600" dirty="0">
              <a:solidFill>
                <a:schemeClr val="tx1">
                  <a:lumMod val="65000"/>
                  <a:lumOff val="35000"/>
                </a:schemeClr>
              </a:solidFill>
              <a:effectLst/>
              <a:ea typeface="Calibri" panose="020F0502020204030204" pitchFamily="34" charset="0"/>
            </a:endParaRPr>
          </a:p>
          <a:p>
            <a:endParaRPr lang="en-US" sz="2600" dirty="0">
              <a:solidFill>
                <a:schemeClr val="tx1">
                  <a:lumMod val="65000"/>
                  <a:lumOff val="35000"/>
                </a:schemeClr>
              </a:solidFill>
              <a:effectLst/>
              <a:ea typeface="Calibri" panose="020F0502020204030204" pitchFamily="34" charset="0"/>
            </a:endParaRPr>
          </a:p>
          <a:p>
            <a:pPr marL="0" indent="0">
              <a:buNone/>
            </a:pPr>
            <a:r>
              <a:rPr lang="fr-CA" sz="2600" b="0" dirty="0">
                <a:solidFill>
                  <a:schemeClr val="tx1">
                    <a:lumMod val="65000"/>
                    <a:lumOff val="35000"/>
                  </a:schemeClr>
                </a:solidFill>
                <a:effectLst/>
                <a:ea typeface="Calibri" panose="020F0502020204030204" pitchFamily="34" charset="0"/>
              </a:rPr>
              <a:t>Nous vous invitons à répondre aux questions suivantes : </a:t>
            </a:r>
            <a:endParaRPr lang="en-US" sz="2600" b="0" dirty="0">
              <a:solidFill>
                <a:schemeClr val="tx1">
                  <a:lumMod val="65000"/>
                  <a:lumOff val="35000"/>
                </a:schemeClr>
              </a:solidFill>
              <a:effectLst/>
              <a:ea typeface="Calibri" panose="020F0502020204030204" pitchFamily="34" charset="0"/>
            </a:endParaRPr>
          </a:p>
          <a:p>
            <a:pPr marL="0" indent="0">
              <a:buNone/>
            </a:pPr>
            <a:r>
              <a:rPr lang="fr-CA" sz="2600" b="0" dirty="0">
                <a:solidFill>
                  <a:schemeClr val="tx1">
                    <a:lumMod val="65000"/>
                    <a:lumOff val="35000"/>
                  </a:schemeClr>
                </a:solidFill>
                <a:effectLst/>
                <a:ea typeface="Calibri" panose="020F0502020204030204" pitchFamily="34" charset="0"/>
              </a:rPr>
              <a:t> </a:t>
            </a:r>
            <a:endParaRPr lang="en-US" sz="2600" b="0" dirty="0">
              <a:solidFill>
                <a:schemeClr val="tx1">
                  <a:lumMod val="65000"/>
                  <a:lumOff val="35000"/>
                </a:schemeClr>
              </a:solidFill>
              <a:effectLst/>
              <a:ea typeface="Calibri" panose="020F0502020204030204" pitchFamily="34" charset="0"/>
            </a:endParaRPr>
          </a:p>
          <a:p>
            <a:pPr marL="514350" indent="-514350">
              <a:spcBef>
                <a:spcPts val="600"/>
              </a:spcBef>
              <a:buAutoNum type="arabicPeriod"/>
            </a:pPr>
            <a:r>
              <a:rPr lang="fr-CA" sz="2600" b="0" dirty="0">
                <a:solidFill>
                  <a:schemeClr val="tx2"/>
                </a:solidFill>
                <a:effectLst/>
                <a:ea typeface="Calibri" panose="020F0502020204030204" pitchFamily="34" charset="0"/>
              </a:rPr>
              <a:t>Quel mot vous vient à l’esprit lorsque vous pensez aux</a:t>
            </a:r>
          </a:p>
          <a:p>
            <a:pPr marL="0" indent="0">
              <a:spcBef>
                <a:spcPts val="600"/>
              </a:spcBef>
              <a:buNone/>
            </a:pPr>
            <a:r>
              <a:rPr lang="fr-CA" sz="2600" b="0" dirty="0">
                <a:solidFill>
                  <a:schemeClr val="tx2"/>
                </a:solidFill>
                <a:effectLst/>
                <a:ea typeface="Calibri" panose="020F0502020204030204" pitchFamily="34" charset="0"/>
              </a:rPr>
              <a:t>       chauves-souris?   </a:t>
            </a:r>
            <a:endParaRPr lang="en-US" sz="2600" b="0" dirty="0">
              <a:solidFill>
                <a:schemeClr val="tx2"/>
              </a:solidFill>
              <a:effectLst/>
              <a:ea typeface="Calibri" panose="020F0502020204030204" pitchFamily="34" charset="0"/>
            </a:endParaRPr>
          </a:p>
          <a:p>
            <a:pPr marL="0" indent="0">
              <a:spcBef>
                <a:spcPts val="1200"/>
              </a:spcBef>
              <a:buNone/>
            </a:pPr>
            <a:endParaRPr lang="en-US" sz="2600" b="0" dirty="0">
              <a:solidFill>
                <a:schemeClr val="tx1">
                  <a:lumMod val="65000"/>
                  <a:lumOff val="35000"/>
                </a:schemeClr>
              </a:solidFill>
              <a:effectLst/>
              <a:ea typeface="Calibri" panose="020F0502020204030204" pitchFamily="34" charset="0"/>
            </a:endParaRPr>
          </a:p>
          <a:p>
            <a:pPr marL="0" indent="0">
              <a:spcBef>
                <a:spcPts val="600"/>
              </a:spcBef>
              <a:buNone/>
            </a:pPr>
            <a:r>
              <a:rPr lang="fr-CA" sz="2600" b="0" dirty="0">
                <a:solidFill>
                  <a:schemeClr val="tx2"/>
                </a:solidFill>
                <a:effectLst/>
                <a:ea typeface="Calibri" panose="020F0502020204030204" pitchFamily="34" charset="0"/>
              </a:rPr>
              <a:t>2.     Quel est le nom de « chauve-souris » dans votre langue</a:t>
            </a:r>
          </a:p>
          <a:p>
            <a:pPr marL="0" indent="0">
              <a:spcBef>
                <a:spcPts val="600"/>
              </a:spcBef>
              <a:buNone/>
            </a:pPr>
            <a:r>
              <a:rPr lang="fr-CA" sz="2600" b="0" dirty="0">
                <a:solidFill>
                  <a:schemeClr val="tx2"/>
                </a:solidFill>
                <a:ea typeface="Calibri" panose="020F0502020204030204" pitchFamily="34" charset="0"/>
              </a:rPr>
              <a:t>  </a:t>
            </a:r>
            <a:r>
              <a:rPr lang="fr-CA" sz="2600" b="0" dirty="0">
                <a:solidFill>
                  <a:schemeClr val="tx2"/>
                </a:solidFill>
                <a:effectLst/>
                <a:ea typeface="Calibri" panose="020F0502020204030204" pitchFamily="34" charset="0"/>
              </a:rPr>
              <a:t>      autochtone? </a:t>
            </a:r>
          </a:p>
          <a:p>
            <a:pPr marL="0" indent="0">
              <a:spcBef>
                <a:spcPts val="1200"/>
              </a:spcBef>
              <a:buNone/>
            </a:pPr>
            <a:r>
              <a:rPr lang="fr-CA" sz="2300" b="0" dirty="0">
                <a:solidFill>
                  <a:schemeClr val="tx1">
                    <a:lumMod val="65000"/>
                    <a:lumOff val="35000"/>
                  </a:schemeClr>
                </a:solidFill>
                <a:effectLst/>
                <a:ea typeface="Calibri" panose="020F0502020204030204" pitchFamily="34" charset="0"/>
              </a:rPr>
              <a:t>     (Veuillez également nommer le nom de la langue dans votre réponse.</a:t>
            </a:r>
            <a:r>
              <a:rPr lang="fr-CA" sz="2600" b="0" dirty="0">
                <a:solidFill>
                  <a:schemeClr val="tx1">
                    <a:lumMod val="65000"/>
                    <a:lumOff val="35000"/>
                  </a:schemeClr>
                </a:solidFill>
                <a:effectLst/>
                <a:ea typeface="Calibri" panose="020F0502020204030204" pitchFamily="34" charset="0"/>
              </a:rPr>
              <a:t>)</a:t>
            </a:r>
            <a:endParaRPr lang="en-US" sz="2600" b="0" dirty="0">
              <a:solidFill>
                <a:schemeClr val="tx1">
                  <a:lumMod val="65000"/>
                  <a:lumOff val="35000"/>
                </a:schemeClr>
              </a:solidFill>
              <a:effectLst/>
              <a:ea typeface="Calibri" panose="020F0502020204030204" pitchFamily="34" charset="0"/>
            </a:endParaRPr>
          </a:p>
          <a:p>
            <a:pPr marL="0" indent="0">
              <a:buNone/>
            </a:pPr>
            <a:r>
              <a:rPr lang="fr-CA" sz="2600" b="0" dirty="0">
                <a:solidFill>
                  <a:schemeClr val="tx1">
                    <a:lumMod val="65000"/>
                    <a:lumOff val="35000"/>
                  </a:schemeClr>
                </a:solidFill>
                <a:effectLst/>
                <a:ea typeface="Calibri" panose="020F0502020204030204" pitchFamily="34" charset="0"/>
              </a:rPr>
              <a:t> </a:t>
            </a:r>
            <a:endParaRPr lang="en-US" sz="2600" b="0" dirty="0">
              <a:solidFill>
                <a:schemeClr val="tx1">
                  <a:lumMod val="65000"/>
                  <a:lumOff val="35000"/>
                </a:schemeClr>
              </a:solidFill>
              <a:effectLst/>
              <a:ea typeface="Calibri" panose="020F0502020204030204" pitchFamily="34" charset="0"/>
            </a:endParaRPr>
          </a:p>
          <a:p>
            <a:pPr marL="0" indent="0" algn="ctr">
              <a:buNone/>
            </a:pPr>
            <a:r>
              <a:rPr lang="fr-CA" sz="2800" dirty="0">
                <a:solidFill>
                  <a:schemeClr val="tx1">
                    <a:lumMod val="65000"/>
                    <a:lumOff val="35000"/>
                  </a:schemeClr>
                </a:solidFill>
                <a:effectLst/>
                <a:ea typeface="Calibri" panose="020F0502020204030204" pitchFamily="34" charset="0"/>
              </a:rPr>
              <a:t>Veuillez saisir votre réponse dans le clavardage.</a:t>
            </a:r>
            <a:endParaRPr lang="en-US" sz="2800" dirty="0">
              <a:solidFill>
                <a:schemeClr val="tx1">
                  <a:lumMod val="65000"/>
                  <a:lumOff val="35000"/>
                </a:schemeClr>
              </a:solidFill>
              <a:effectLst/>
              <a:ea typeface="Calibri" panose="020F0502020204030204" pitchFamily="34" charset="0"/>
            </a:endParaRPr>
          </a:p>
          <a:p>
            <a:pPr marL="0" indent="0">
              <a:buNone/>
            </a:pPr>
            <a:r>
              <a:rPr lang="fr-CA" sz="2800" dirty="0">
                <a:effectLst/>
                <a:ea typeface="Calibri" panose="020F0502020204030204" pitchFamily="34" charset="0"/>
              </a:rPr>
              <a:t> </a:t>
            </a:r>
            <a:endParaRPr lang="en-US" sz="2800" dirty="0">
              <a:effectLst/>
              <a:ea typeface="Calibri" panose="020F0502020204030204" pitchFamily="34" charset="0"/>
            </a:endParaRPr>
          </a:p>
          <a:p>
            <a:endParaRPr lang="en-US" sz="1800" dirty="0">
              <a:effectLst/>
              <a:latin typeface="Calibri" panose="020F0502020204030204" pitchFamily="34" charset="0"/>
              <a:ea typeface="Calibri" panose="020F0502020204030204" pitchFamily="34" charset="0"/>
            </a:endParaRPr>
          </a:p>
          <a:p>
            <a:endParaRPr lang="en-US" sz="18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2544187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1610798" y="315208"/>
            <a:ext cx="5922404" cy="714068"/>
          </a:xfrm>
        </p:spPr>
        <p:txBody>
          <a:bodyPr/>
          <a:lstStyle/>
          <a:p>
            <a:r>
              <a:rPr lang="fr-CA" dirty="0"/>
              <a:t>Inscription : Priorités</a:t>
            </a:r>
          </a:p>
        </p:txBody>
      </p:sp>
      <p:sp>
        <p:nvSpPr>
          <p:cNvPr id="3" name="Subtitle 2"/>
          <p:cNvSpPr>
            <a:spLocks noGrp="1"/>
          </p:cNvSpPr>
          <p:nvPr>
            <p:ph type="subTitle" idx="1"/>
            <p:custDataLst>
              <p:tags r:id="rId2"/>
            </p:custDataLst>
          </p:nvPr>
        </p:nvSpPr>
        <p:spPr>
          <a:xfrm>
            <a:off x="313916" y="1484784"/>
            <a:ext cx="8604448" cy="432048"/>
          </a:xfrm>
        </p:spPr>
        <p:txBody>
          <a:bodyPr/>
          <a:lstStyle/>
          <a:p>
            <a:r>
              <a:rPr lang="fr-CA" sz="2000" dirty="0">
                <a:solidFill>
                  <a:schemeClr val="tx2"/>
                </a:solidFill>
              </a:rPr>
              <a:t>Appuyer une participation significative à la décision d’inscription au titre de la LEP</a:t>
            </a:r>
          </a:p>
        </p:txBody>
      </p:sp>
      <p:sp>
        <p:nvSpPr>
          <p:cNvPr id="4" name="Content Placeholder 3"/>
          <p:cNvSpPr>
            <a:spLocks noGrp="1"/>
          </p:cNvSpPr>
          <p:nvPr>
            <p:ph idx="10"/>
            <p:custDataLst>
              <p:tags r:id="rId3"/>
            </p:custDataLst>
          </p:nvPr>
        </p:nvSpPr>
        <p:spPr>
          <a:xfrm>
            <a:off x="313916" y="2146144"/>
            <a:ext cx="8730716" cy="4711856"/>
          </a:xfrm>
          <a:solidFill>
            <a:schemeClr val="bg1"/>
          </a:solidFill>
        </p:spPr>
        <p:txBody>
          <a:bodyPr>
            <a:noAutofit/>
          </a:bodyPr>
          <a:lstStyle/>
          <a:p>
            <a:pPr marL="0" indent="0">
              <a:lnSpc>
                <a:spcPct val="100000"/>
              </a:lnSpc>
              <a:spcBef>
                <a:spcPts val="200"/>
              </a:spcBef>
              <a:spcAft>
                <a:spcPts val="1200"/>
              </a:spcAft>
              <a:buNone/>
            </a:pPr>
            <a:r>
              <a:rPr lang="fr-CA" sz="1800" dirty="0"/>
              <a:t>Au moment de décider d’inscrire ou non les chauves-souris, le ministre tient compte de ce qui suit :</a:t>
            </a:r>
            <a:r>
              <a:rPr lang="fr-CA" sz="1800" b="1" dirty="0"/>
              <a:t> </a:t>
            </a:r>
          </a:p>
          <a:p>
            <a:pPr marL="342900" lvl="1" indent="-342900">
              <a:lnSpc>
                <a:spcPct val="100000"/>
              </a:lnSpc>
              <a:spcBef>
                <a:spcPts val="0"/>
              </a:spcBef>
              <a:spcAft>
                <a:spcPts val="1200"/>
              </a:spcAft>
              <a:buFont typeface="Wingdings" panose="05000000000000000000" pitchFamily="2" charset="2"/>
              <a:buChar char="Ø"/>
            </a:pPr>
            <a:r>
              <a:rPr lang="fr-CA" sz="1800" b="1" dirty="0">
                <a:solidFill>
                  <a:schemeClr val="accent1"/>
                </a:solidFill>
              </a:rPr>
              <a:t>Recommandations</a:t>
            </a:r>
            <a:r>
              <a:rPr lang="fr-CA" sz="1800" dirty="0"/>
              <a:t> </a:t>
            </a:r>
            <a:r>
              <a:rPr lang="fr-CA" sz="1800" b="1" dirty="0">
                <a:solidFill>
                  <a:schemeClr val="accent1"/>
                </a:solidFill>
              </a:rPr>
              <a:t>du COSEPAC</a:t>
            </a:r>
            <a:r>
              <a:rPr lang="fr-CA" sz="1800" dirty="0"/>
              <a:t> et du Sous-comité des connaissances traditionnelles autochtones</a:t>
            </a:r>
          </a:p>
          <a:p>
            <a:pPr marL="342900" lvl="1" indent="-342900">
              <a:lnSpc>
                <a:spcPct val="100000"/>
              </a:lnSpc>
              <a:spcBef>
                <a:spcPts val="0"/>
              </a:spcBef>
              <a:spcAft>
                <a:spcPts val="1200"/>
              </a:spcAft>
              <a:buFont typeface="Wingdings" panose="05000000000000000000" pitchFamily="2" charset="2"/>
              <a:buChar char="Ø"/>
            </a:pPr>
            <a:r>
              <a:rPr lang="fr-CA" sz="1800" b="1" dirty="0">
                <a:solidFill>
                  <a:schemeClr val="accent1"/>
                </a:solidFill>
              </a:rPr>
              <a:t>Les chauves-souris soutiennent-elles des modes de vie</a:t>
            </a:r>
            <a:r>
              <a:rPr lang="fr-CA" sz="1800" b="1" dirty="0"/>
              <a:t>?</a:t>
            </a:r>
            <a:r>
              <a:rPr lang="fr-CA" sz="1800" dirty="0"/>
              <a:t> (p. ex. récolte, subsistance ou médecine)</a:t>
            </a:r>
          </a:p>
          <a:p>
            <a:pPr marL="342900" lvl="1" indent="-342900">
              <a:lnSpc>
                <a:spcPct val="100000"/>
              </a:lnSpc>
              <a:spcBef>
                <a:spcPts val="0"/>
              </a:spcBef>
              <a:spcAft>
                <a:spcPts val="1200"/>
              </a:spcAft>
              <a:buFont typeface="Wingdings" panose="05000000000000000000" pitchFamily="2" charset="2"/>
              <a:buChar char="Ø"/>
            </a:pPr>
            <a:r>
              <a:rPr lang="fr-CA" sz="1800" dirty="0"/>
              <a:t>L’inscription </a:t>
            </a:r>
            <a:r>
              <a:rPr lang="fr-CA" sz="1800" i="1" dirty="0"/>
              <a:t>éventuelle </a:t>
            </a:r>
            <a:r>
              <a:rPr lang="fr-CA" sz="1800" dirty="0"/>
              <a:t>des chauves-souris entraînerait-elle des </a:t>
            </a:r>
            <a:r>
              <a:rPr lang="fr-CA" sz="1800" b="1" dirty="0">
                <a:solidFill>
                  <a:schemeClr val="accent1"/>
                </a:solidFill>
              </a:rPr>
              <a:t>coûts/effets culturels, sociaux ou économiques </a:t>
            </a:r>
            <a:r>
              <a:rPr lang="fr-CA" sz="1800" dirty="0"/>
              <a:t>pour les activités individuelles, communautaires ou organisationnelles?</a:t>
            </a:r>
          </a:p>
          <a:p>
            <a:pPr marL="342900" lvl="1" indent="-342900">
              <a:lnSpc>
                <a:spcPct val="100000"/>
              </a:lnSpc>
              <a:spcBef>
                <a:spcPts val="0"/>
              </a:spcBef>
              <a:spcAft>
                <a:spcPts val="1200"/>
              </a:spcAft>
              <a:buFont typeface="Wingdings" panose="05000000000000000000" pitchFamily="2" charset="2"/>
              <a:buChar char="Ø"/>
            </a:pPr>
            <a:r>
              <a:rPr lang="fr-CA" sz="1800" dirty="0"/>
              <a:t>Y a-t-il </a:t>
            </a:r>
            <a:r>
              <a:rPr lang="fr-CA" sz="1800" b="1" dirty="0">
                <a:solidFill>
                  <a:schemeClr val="accent1"/>
                </a:solidFill>
              </a:rPr>
              <a:t>des activités actuelles ou prévues</a:t>
            </a:r>
            <a:r>
              <a:rPr lang="fr-CA" sz="1800" dirty="0"/>
              <a:t> qui chevauchent l’aire de répartition des chauves-souris et </a:t>
            </a:r>
            <a:r>
              <a:rPr lang="fr-CA" sz="1800" b="1" dirty="0"/>
              <a:t>qui</a:t>
            </a:r>
            <a:r>
              <a:rPr lang="fr-CA" sz="1800" dirty="0"/>
              <a:t> </a:t>
            </a:r>
            <a:r>
              <a:rPr lang="fr-CA" sz="1800" b="1" dirty="0"/>
              <a:t>pourraient leur nuire</a:t>
            </a:r>
            <a:r>
              <a:rPr lang="fr-CA" sz="1800" dirty="0"/>
              <a:t> ou détruire leur habitat?</a:t>
            </a:r>
          </a:p>
          <a:p>
            <a:pPr marL="342900" lvl="1" indent="-342900">
              <a:lnSpc>
                <a:spcPct val="100000"/>
              </a:lnSpc>
              <a:spcBef>
                <a:spcPts val="0"/>
              </a:spcBef>
              <a:spcAft>
                <a:spcPts val="1200"/>
              </a:spcAft>
              <a:buFont typeface="Wingdings" panose="05000000000000000000" pitchFamily="2" charset="2"/>
              <a:buChar char="Ø"/>
            </a:pPr>
            <a:r>
              <a:rPr lang="fr-CA" sz="1800" dirty="0"/>
              <a:t>Toute </a:t>
            </a:r>
            <a:r>
              <a:rPr lang="fr-CA" sz="1800" b="1" dirty="0">
                <a:solidFill>
                  <a:schemeClr val="accent1"/>
                </a:solidFill>
              </a:rPr>
              <a:t>autre information</a:t>
            </a:r>
            <a:r>
              <a:rPr lang="fr-CA" sz="1800" dirty="0"/>
              <a:t> que les gens choisissent de communiquer pendant la consultation</a:t>
            </a:r>
          </a:p>
        </p:txBody>
      </p:sp>
    </p:spTree>
    <p:extLst>
      <p:ext uri="{BB962C8B-B14F-4D97-AF65-F5344CB8AC3E}">
        <p14:creationId xmlns:p14="http://schemas.microsoft.com/office/powerpoint/2010/main" val="1711185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D6AE4-698F-23A2-3274-26D523D7C19F}"/>
              </a:ext>
            </a:extLst>
          </p:cNvPr>
          <p:cNvSpPr>
            <a:spLocks noGrp="1"/>
          </p:cNvSpPr>
          <p:nvPr>
            <p:ph type="ctrTitle"/>
            <p:custDataLst>
              <p:tags r:id="rId1"/>
            </p:custDataLst>
          </p:nvPr>
        </p:nvSpPr>
        <p:spPr/>
        <p:txBody>
          <a:bodyPr/>
          <a:lstStyle/>
          <a:p>
            <a:pPr algn="ctr"/>
            <a:r>
              <a:rPr lang="fr-CA" sz="4400"/>
              <a:t>Chauves-souris</a:t>
            </a:r>
          </a:p>
        </p:txBody>
      </p:sp>
      <p:sp>
        <p:nvSpPr>
          <p:cNvPr id="4" name="Content Placeholder 3">
            <a:extLst>
              <a:ext uri="{FF2B5EF4-FFF2-40B4-BE49-F238E27FC236}">
                <a16:creationId xmlns:a16="http://schemas.microsoft.com/office/drawing/2014/main" id="{D8BB406B-7ECB-C230-B75A-0D1846455C88}"/>
              </a:ext>
            </a:extLst>
          </p:cNvPr>
          <p:cNvSpPr>
            <a:spLocks noGrp="1"/>
          </p:cNvSpPr>
          <p:nvPr>
            <p:ph idx="10"/>
            <p:custDataLst>
              <p:tags r:id="rId2"/>
            </p:custDataLst>
          </p:nvPr>
        </p:nvSpPr>
        <p:spPr>
          <a:xfrm>
            <a:off x="556464" y="1556792"/>
            <a:ext cx="8408023" cy="3564396"/>
          </a:xfrm>
        </p:spPr>
        <p:txBody>
          <a:bodyPr>
            <a:noAutofit/>
          </a:bodyPr>
          <a:lstStyle/>
          <a:p>
            <a:pPr marL="0" indent="0">
              <a:spcBef>
                <a:spcPts val="0"/>
              </a:spcBef>
              <a:buNone/>
            </a:pPr>
            <a:r>
              <a:rPr lang="fr-CA" sz="2000" dirty="0"/>
              <a:t>Mike </a:t>
            </a:r>
            <a:r>
              <a:rPr lang="fr-CA" sz="2000" dirty="0" err="1"/>
              <a:t>Anissimoff</a:t>
            </a:r>
            <a:r>
              <a:rPr lang="fr-CA" sz="2000" dirty="0"/>
              <a:t> et Bethany Thurber – </a:t>
            </a:r>
            <a:r>
              <a:rPr lang="fr-CA" sz="2000" dirty="0">
                <a:solidFill>
                  <a:schemeClr val="accent1"/>
                </a:solidFill>
              </a:rPr>
              <a:t>Programme des chauves-souris du SCF </a:t>
            </a:r>
          </a:p>
          <a:p>
            <a:pPr marL="0" indent="0">
              <a:spcBef>
                <a:spcPts val="0"/>
              </a:spcBef>
              <a:buNone/>
            </a:pPr>
            <a:endParaRPr lang="en-US" sz="2000" dirty="0"/>
          </a:p>
          <a:p>
            <a:pPr marL="0" indent="0">
              <a:spcBef>
                <a:spcPts val="0"/>
              </a:spcBef>
              <a:buNone/>
            </a:pPr>
            <a:r>
              <a:rPr lang="fr-CA" sz="2000" dirty="0"/>
              <a:t>Steven Kell – </a:t>
            </a:r>
            <a:r>
              <a:rPr lang="fr-CA" sz="2000" dirty="0">
                <a:solidFill>
                  <a:schemeClr val="accent1"/>
                </a:solidFill>
              </a:rPr>
              <a:t>Enseignement autochtone sur les chauves-souris</a:t>
            </a:r>
          </a:p>
          <a:p>
            <a:pPr marL="0" indent="0">
              <a:spcBef>
                <a:spcPts val="0"/>
              </a:spcBef>
              <a:buNone/>
            </a:pPr>
            <a:endParaRPr lang="en-US" sz="2000" dirty="0"/>
          </a:p>
          <a:p>
            <a:pPr marL="0" indent="0">
              <a:spcBef>
                <a:spcPts val="0"/>
              </a:spcBef>
              <a:buNone/>
            </a:pPr>
            <a:r>
              <a:rPr lang="fr-CA" sz="2000" dirty="0">
                <a:solidFill>
                  <a:schemeClr val="tx2"/>
                </a:solidFill>
              </a:rPr>
              <a:t>Discussion et échange :</a:t>
            </a:r>
          </a:p>
          <a:p>
            <a:pPr lvl="2">
              <a:spcBef>
                <a:spcPts val="0"/>
              </a:spcBef>
            </a:pPr>
            <a:r>
              <a:rPr lang="fr-CA" sz="2000" dirty="0"/>
              <a:t>Répercussions potentielles de l’inscription : commentaires</a:t>
            </a:r>
          </a:p>
          <a:p>
            <a:pPr lvl="2">
              <a:spcBef>
                <a:spcPts val="0"/>
              </a:spcBef>
            </a:pPr>
            <a:r>
              <a:rPr lang="fr-CA" sz="2000" dirty="0"/>
              <a:t>Intérêt de la planification du rétablissement des chauves-souris </a:t>
            </a:r>
          </a:p>
          <a:p>
            <a:pPr lvl="2">
              <a:spcBef>
                <a:spcPts val="0"/>
              </a:spcBef>
            </a:pPr>
            <a:r>
              <a:rPr lang="fr-CA" sz="2000" dirty="0"/>
              <a:t>Questions et réponses</a:t>
            </a:r>
            <a:endParaRPr lang="fr-CA" dirty="0"/>
          </a:p>
        </p:txBody>
      </p:sp>
    </p:spTree>
    <p:extLst>
      <p:ext uri="{BB962C8B-B14F-4D97-AF65-F5344CB8AC3E}">
        <p14:creationId xmlns:p14="http://schemas.microsoft.com/office/powerpoint/2010/main" val="1900942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486337" y="287878"/>
            <a:ext cx="8375798" cy="1152128"/>
          </a:xfrm>
        </p:spPr>
        <p:txBody>
          <a:bodyPr/>
          <a:lstStyle/>
          <a:p>
            <a:pPr algn="ctr"/>
            <a:r>
              <a:rPr lang="fr-CA" sz="2800"/>
              <a:t>Discussion et questions pour orienter vos commentaires sur une </a:t>
            </a:r>
            <a:r>
              <a:rPr lang="fr-CA" sz="2800">
                <a:solidFill>
                  <a:schemeClr val="tx2"/>
                </a:solidFill>
              </a:rPr>
              <a:t>éventuelle inscription </a:t>
            </a:r>
          </a:p>
        </p:txBody>
      </p:sp>
      <p:sp>
        <p:nvSpPr>
          <p:cNvPr id="9" name="Subtitle 2">
            <a:extLst>
              <a:ext uri="{FF2B5EF4-FFF2-40B4-BE49-F238E27FC236}">
                <a16:creationId xmlns:a16="http://schemas.microsoft.com/office/drawing/2014/main" id="{D866386C-37DF-EC83-CE1D-54166FCF8A06}"/>
              </a:ext>
            </a:extLst>
          </p:cNvPr>
          <p:cNvSpPr>
            <a:spLocks noGrp="1"/>
          </p:cNvSpPr>
          <p:nvPr>
            <p:ph type="subTitle" idx="1"/>
            <p:custDataLst>
              <p:tags r:id="rId2"/>
            </p:custDataLst>
          </p:nvPr>
        </p:nvSpPr>
        <p:spPr>
          <a:xfrm>
            <a:off x="107504" y="1628800"/>
            <a:ext cx="8810880" cy="4104456"/>
          </a:xfrm>
        </p:spPr>
        <p:txBody>
          <a:bodyPr/>
          <a:lstStyle/>
          <a:p>
            <a:pPr marL="457200" indent="-457200">
              <a:spcBef>
                <a:spcPts val="0"/>
              </a:spcBef>
              <a:spcAft>
                <a:spcPts val="1200"/>
              </a:spcAft>
              <a:buFont typeface="+mj-lt"/>
              <a:buAutoNum type="arabicParenR"/>
            </a:pPr>
            <a:r>
              <a:rPr lang="fr-CA" sz="2000" b="0" dirty="0">
                <a:solidFill>
                  <a:schemeClr val="accent1"/>
                </a:solidFill>
              </a:rPr>
              <a:t>Les chauves-souris procurent</a:t>
            </a:r>
            <a:r>
              <a:rPr lang="fr-CA" sz="2000" b="0" dirty="0">
                <a:solidFill>
                  <a:schemeClr val="tx2"/>
                </a:solidFill>
              </a:rPr>
              <a:t>-elles des avantages culturels, spirituels et sociaux</a:t>
            </a:r>
            <a:r>
              <a:rPr lang="fr-CA" sz="2000" b="0" dirty="0">
                <a:solidFill>
                  <a:schemeClr val="accent1"/>
                </a:solidFill>
              </a:rPr>
              <a:t>, et ces avantages seraient-ils touchés si les 3 chauves-souris migratrices étaient inscrites ou n’étaient pas inscrites? </a:t>
            </a:r>
          </a:p>
          <a:p>
            <a:pPr marL="457200" indent="-457200">
              <a:spcBef>
                <a:spcPts val="0"/>
              </a:spcBef>
              <a:spcAft>
                <a:spcPts val="1200"/>
              </a:spcAft>
              <a:buFont typeface="+mj-lt"/>
              <a:buAutoNum type="arabicParenR"/>
            </a:pPr>
            <a:r>
              <a:rPr lang="fr-CA" sz="2000" b="0" dirty="0">
                <a:solidFill>
                  <a:schemeClr val="accent1"/>
                </a:solidFill>
              </a:rPr>
              <a:t>Les chauves-souris procurent-elles des</a:t>
            </a:r>
            <a:r>
              <a:rPr lang="fr-CA" sz="2000" b="0" dirty="0"/>
              <a:t> </a:t>
            </a:r>
            <a:r>
              <a:rPr lang="fr-CA" sz="2000" b="0" dirty="0">
                <a:solidFill>
                  <a:schemeClr val="tx2"/>
                </a:solidFill>
              </a:rPr>
              <a:t>bienfaits environnementaux</a:t>
            </a:r>
            <a:r>
              <a:rPr lang="fr-CA" sz="2000" b="0" dirty="0">
                <a:solidFill>
                  <a:schemeClr val="accent1"/>
                </a:solidFill>
              </a:rPr>
              <a:t>, et ces bienfaits seraient-ils touchés si les 3 chauves-souris migratrices étaient inscrites ou n’étaient pas inscrites?</a:t>
            </a:r>
          </a:p>
          <a:p>
            <a:pPr marL="457200" indent="-457200">
              <a:spcBef>
                <a:spcPts val="0"/>
              </a:spcBef>
              <a:spcAft>
                <a:spcPts val="1200"/>
              </a:spcAft>
              <a:buFont typeface="+mj-lt"/>
              <a:buAutoNum type="arabicParenR"/>
            </a:pPr>
            <a:r>
              <a:rPr lang="fr-CA" sz="2000" b="0" dirty="0">
                <a:solidFill>
                  <a:schemeClr val="accent1"/>
                </a:solidFill>
              </a:rPr>
              <a:t>Y aurait-il des</a:t>
            </a:r>
            <a:r>
              <a:rPr lang="fr-CA" sz="2000" b="0" dirty="0"/>
              <a:t> répercussions économiques pour les individus ou </a:t>
            </a:r>
            <a:r>
              <a:rPr lang="fr-CA" sz="2000" b="0" dirty="0">
                <a:solidFill>
                  <a:schemeClr val="accent1"/>
                </a:solidFill>
              </a:rPr>
              <a:t>les communautés si les 3 chauves-souris migratrices étaient inscrites ou n’étaient pas inscrites?</a:t>
            </a:r>
          </a:p>
          <a:p>
            <a:pPr marL="457200" indent="-457200">
              <a:spcBef>
                <a:spcPts val="0"/>
              </a:spcBef>
              <a:spcAft>
                <a:spcPts val="1200"/>
              </a:spcAft>
              <a:buFont typeface="+mj-lt"/>
              <a:buAutoNum type="arabicParenR"/>
            </a:pPr>
            <a:r>
              <a:rPr lang="fr-CA" sz="2000" b="0" dirty="0">
                <a:solidFill>
                  <a:schemeClr val="accent1"/>
                </a:solidFill>
              </a:rPr>
              <a:t>Y</a:t>
            </a:r>
            <a:r>
              <a:rPr lang="fr-CA" sz="2000" b="0" dirty="0"/>
              <a:t> a-</a:t>
            </a:r>
            <a:r>
              <a:rPr lang="fr-CA" sz="2000" b="0" dirty="0">
                <a:solidFill>
                  <a:schemeClr val="tx2"/>
                </a:solidFill>
              </a:rPr>
              <a:t>t-il d’autres répercussions (ou avantages) potentielles,</a:t>
            </a:r>
            <a:r>
              <a:rPr lang="fr-CA" sz="2000" b="0" dirty="0"/>
              <a:t> </a:t>
            </a:r>
            <a:r>
              <a:rPr lang="fr-CA" sz="2000" b="0" dirty="0">
                <a:solidFill>
                  <a:schemeClr val="accent1"/>
                </a:solidFill>
              </a:rPr>
              <a:t>si les 3 espèces de chauves-souris migratrices sont inscrites ou ne sont pas inscrites?</a:t>
            </a:r>
          </a:p>
          <a:p>
            <a:endParaRPr lang="en-CA" dirty="0"/>
          </a:p>
        </p:txBody>
      </p:sp>
    </p:spTree>
    <p:extLst>
      <p:ext uri="{BB962C8B-B14F-4D97-AF65-F5344CB8AC3E}">
        <p14:creationId xmlns:p14="http://schemas.microsoft.com/office/powerpoint/2010/main" val="620671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1403648" y="144262"/>
            <a:ext cx="7056784" cy="733772"/>
          </a:xfrm>
        </p:spPr>
        <p:txBody>
          <a:bodyPr/>
          <a:lstStyle/>
          <a:p>
            <a:r>
              <a:rPr lang="fr-CA" dirty="0"/>
              <a:t>Discussion et questions </a:t>
            </a:r>
          </a:p>
        </p:txBody>
      </p:sp>
      <p:sp>
        <p:nvSpPr>
          <p:cNvPr id="3" name="Subtitle 2"/>
          <p:cNvSpPr>
            <a:spLocks noGrp="1"/>
          </p:cNvSpPr>
          <p:nvPr>
            <p:ph type="subTitle" idx="1"/>
            <p:custDataLst>
              <p:tags r:id="rId2"/>
            </p:custDataLst>
          </p:nvPr>
        </p:nvSpPr>
        <p:spPr>
          <a:xfrm>
            <a:off x="1115616" y="865944"/>
            <a:ext cx="7704856" cy="529417"/>
          </a:xfrm>
        </p:spPr>
        <p:txBody>
          <a:bodyPr/>
          <a:lstStyle/>
          <a:p>
            <a:r>
              <a:rPr lang="fr-CA" dirty="0">
                <a:solidFill>
                  <a:schemeClr val="tx2"/>
                </a:solidFill>
              </a:rPr>
              <a:t>PLANIFICATION DU RÉTABLISSEMENT </a:t>
            </a:r>
          </a:p>
        </p:txBody>
      </p:sp>
      <p:sp>
        <p:nvSpPr>
          <p:cNvPr id="9" name="TextBox 8">
            <a:extLst>
              <a:ext uri="{FF2B5EF4-FFF2-40B4-BE49-F238E27FC236}">
                <a16:creationId xmlns:a16="http://schemas.microsoft.com/office/drawing/2014/main" id="{59EE059E-DCDC-56B3-7545-F0171998865E}"/>
              </a:ext>
            </a:extLst>
          </p:cNvPr>
          <p:cNvSpPr txBox="1"/>
          <p:nvPr>
            <p:custDataLst>
              <p:tags r:id="rId3"/>
            </p:custDataLst>
          </p:nvPr>
        </p:nvSpPr>
        <p:spPr>
          <a:xfrm>
            <a:off x="697290" y="1967061"/>
            <a:ext cx="7704856" cy="332398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Tx/>
              <a:buSzTx/>
              <a:buFont typeface="+mj-lt"/>
              <a:buAutoNum type="arabicParenR"/>
              <a:tabLst/>
              <a:defRPr/>
            </a:pPr>
            <a:r>
              <a:rPr kumimoji="0" lang="fr-CA" sz="2000" b="0" i="0" u="none" strike="noStrike" cap="none"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Des menaces précises non décrites pèsent-elles sur les 3 espèces de chauves-souris migratrices dans votre communauté/territoire?</a:t>
            </a:r>
          </a:p>
          <a:p>
            <a:pPr marL="457200" marR="0" lvl="0" indent="-457200" algn="l" defTabSz="914400" rtl="0" eaLnBrk="1" fontAlgn="auto" latinLnBrk="0" hangingPunct="1">
              <a:lnSpc>
                <a:spcPct val="100000"/>
              </a:lnSpc>
              <a:spcBef>
                <a:spcPts val="0"/>
              </a:spcBef>
              <a:spcAft>
                <a:spcPts val="1800"/>
              </a:spcAft>
              <a:buClrTx/>
              <a:buSzTx/>
              <a:buFont typeface="+mj-lt"/>
              <a:buAutoNum type="arabicParenR"/>
              <a:tabLst/>
              <a:defRPr/>
            </a:pPr>
            <a:r>
              <a:rPr kumimoji="0" lang="fr-CA" sz="2000" b="0" i="0" u="none" strike="noStrike" cap="none"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Selon vous, quelles </a:t>
            </a:r>
            <a:r>
              <a:rPr kumimoji="0" lang="fr-CA" sz="2000" b="0" i="0" u="none" strike="noStrike" cap="none"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rPr>
              <a:t>mesures de conservation</a:t>
            </a:r>
            <a:r>
              <a:rPr kumimoji="0" lang="fr-CA" sz="2000" b="0" i="0" u="none" strike="noStrike" cap="none"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sont nécessaires pour rétablir ces 3 espèces de chauves-souris migratrices?</a:t>
            </a:r>
          </a:p>
          <a:p>
            <a:pPr marL="457200" marR="0" lvl="0" indent="-457200" algn="l" defTabSz="914400" rtl="0" eaLnBrk="1" fontAlgn="auto" latinLnBrk="0" hangingPunct="1">
              <a:lnSpc>
                <a:spcPct val="100000"/>
              </a:lnSpc>
              <a:spcBef>
                <a:spcPts val="0"/>
              </a:spcBef>
              <a:spcAft>
                <a:spcPts val="1800"/>
              </a:spcAft>
              <a:buClrTx/>
              <a:buSzTx/>
              <a:buFont typeface="+mj-lt"/>
              <a:buAutoNum type="arabicParenR"/>
              <a:tabLst/>
              <a:defRPr/>
            </a:pPr>
            <a:r>
              <a:rPr kumimoji="0" lang="fr-CA" sz="2000" b="0" i="0" u="none" strike="noStrike" cap="none"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Si les 3 espèces de chauves-souris migratrices étaient inscrites,</a:t>
            </a:r>
            <a:r>
              <a:rPr kumimoji="0" lang="fr-CA" sz="2000" b="0" i="0" u="none" strike="noStrike" cap="none" normalizeH="0" baseline="0" noProof="0" dirty="0">
                <a:ln>
                  <a:noFill/>
                </a:ln>
                <a:effectLst/>
                <a:uLnTx/>
                <a:uFillTx/>
                <a:latin typeface="Arial" panose="020B0604020202020204" pitchFamily="34" charset="0"/>
                <a:ea typeface="+mn-ea"/>
                <a:cs typeface="Arial" panose="020B0604020202020204" pitchFamily="34" charset="0"/>
              </a:rPr>
              <a:t> </a:t>
            </a:r>
            <a:r>
              <a:rPr kumimoji="0" lang="fr-CA" sz="2000" b="0" i="0" u="none" strike="noStrike" cap="none"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rPr>
              <a:t>comment aimeriez-vous participer à l’élaboration d’un futur programme de rétablissement</a:t>
            </a:r>
            <a:r>
              <a:rPr kumimoji="0" lang="fr-CA" sz="2000" b="0" i="0" u="none" strike="noStrike" cap="none" normalizeH="0" baseline="0" noProof="0" dirty="0">
                <a:ln>
                  <a:noFill/>
                </a:ln>
                <a:effectLst/>
                <a:uLnTx/>
                <a:uFillTx/>
                <a:latin typeface="Arial" panose="020B0604020202020204" pitchFamily="34" charset="0"/>
                <a:ea typeface="+mn-ea"/>
                <a:cs typeface="Arial" panose="020B0604020202020204" pitchFamily="34" charset="0"/>
              </a:rPr>
              <a:t> les visant?</a:t>
            </a:r>
          </a:p>
        </p:txBody>
      </p:sp>
    </p:spTree>
    <p:extLst>
      <p:ext uri="{BB962C8B-B14F-4D97-AF65-F5344CB8AC3E}">
        <p14:creationId xmlns:p14="http://schemas.microsoft.com/office/powerpoint/2010/main" val="3891477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EB53E-BAE2-C026-8007-5E88C2CEF5FB}"/>
              </a:ext>
            </a:extLst>
          </p:cNvPr>
          <p:cNvSpPr>
            <a:spLocks noGrp="1"/>
          </p:cNvSpPr>
          <p:nvPr>
            <p:ph type="ctrTitle"/>
            <p:custDataLst>
              <p:tags r:id="rId1"/>
            </p:custDataLst>
          </p:nvPr>
        </p:nvSpPr>
        <p:spPr/>
        <p:txBody>
          <a:bodyPr/>
          <a:lstStyle/>
          <a:p>
            <a:r>
              <a:rPr lang="fr-CA">
                <a:solidFill>
                  <a:srgbClr val="456B2B"/>
                </a:solidFill>
              </a:rPr>
              <a:t>ECCC – personnel régional du SCF</a:t>
            </a:r>
          </a:p>
        </p:txBody>
      </p:sp>
      <p:sp>
        <p:nvSpPr>
          <p:cNvPr id="3" name="Content Placeholder 2">
            <a:extLst>
              <a:ext uri="{FF2B5EF4-FFF2-40B4-BE49-F238E27FC236}">
                <a16:creationId xmlns:a16="http://schemas.microsoft.com/office/drawing/2014/main" id="{DB4CED7D-FA11-EADD-AD64-155F645FCD28}"/>
              </a:ext>
            </a:extLst>
          </p:cNvPr>
          <p:cNvSpPr>
            <a:spLocks noGrp="1"/>
          </p:cNvSpPr>
          <p:nvPr>
            <p:ph idx="1"/>
            <p:custDataLst>
              <p:tags r:id="rId2"/>
            </p:custDataLst>
          </p:nvPr>
        </p:nvSpPr>
        <p:spPr>
          <a:xfrm>
            <a:off x="358824" y="1156446"/>
            <a:ext cx="3997152" cy="1655183"/>
          </a:xfrm>
        </p:spPr>
        <p:txBody>
          <a:bodyPr>
            <a:noAutofit/>
          </a:bodyPr>
          <a:lstStyle/>
          <a:p>
            <a:pPr marL="0" indent="0">
              <a:buNone/>
            </a:pPr>
            <a:r>
              <a:rPr lang="fr-CA" sz="1200">
                <a:solidFill>
                  <a:schemeClr val="accent1"/>
                </a:solidFill>
              </a:rPr>
              <a:t>RÉGION DU PACIFIQUE</a:t>
            </a:r>
          </a:p>
          <a:p>
            <a:pPr marL="0" indent="0">
              <a:buNone/>
            </a:pPr>
            <a:r>
              <a:rPr lang="fr-CA" sz="1200" b="0">
                <a:solidFill>
                  <a:schemeClr val="tx1">
                    <a:lumMod val="65000"/>
                    <a:lumOff val="35000"/>
                  </a:schemeClr>
                </a:solidFill>
              </a:rPr>
              <a:t>Undine Thompson, biologiste principale de consultation et d’intégration du rétablissement </a:t>
            </a:r>
          </a:p>
          <a:p>
            <a:pPr marL="0" indent="0">
              <a:buNone/>
            </a:pPr>
            <a:r>
              <a:rPr lang="fr-CA" sz="1200" b="0">
                <a:solidFill>
                  <a:schemeClr val="tx1">
                    <a:lumMod val="65000"/>
                    <a:lumOff val="35000"/>
                  </a:schemeClr>
                </a:solidFill>
                <a:hlinkClick r:id="rId12"/>
              </a:rPr>
              <a:t>Undine.Thompson@ec.gc.ca</a:t>
            </a:r>
          </a:p>
          <a:p>
            <a:pPr marL="0" indent="0">
              <a:buNone/>
            </a:pPr>
            <a:endParaRPr lang="en-US" sz="1200" b="0" dirty="0">
              <a:solidFill>
                <a:schemeClr val="tx1">
                  <a:lumMod val="65000"/>
                  <a:lumOff val="35000"/>
                </a:schemeClr>
              </a:solidFill>
            </a:endParaRPr>
          </a:p>
          <a:p>
            <a:pPr marL="0" indent="0">
              <a:buNone/>
            </a:pPr>
            <a:r>
              <a:rPr lang="fr-CA" sz="1200" b="0">
                <a:solidFill>
                  <a:schemeClr val="tx1">
                    <a:lumMod val="65000"/>
                    <a:lumOff val="35000"/>
                  </a:schemeClr>
                </a:solidFill>
              </a:rPr>
              <a:t>Arran Gregory, agent principal de prestation des programmes</a:t>
            </a:r>
          </a:p>
          <a:p>
            <a:pPr marL="0" indent="0">
              <a:buNone/>
            </a:pPr>
            <a:r>
              <a:rPr lang="fr-CA" sz="1200" b="0">
                <a:solidFill>
                  <a:schemeClr val="tx1">
                    <a:lumMod val="65000"/>
                    <a:lumOff val="35000"/>
                  </a:schemeClr>
                </a:solidFill>
                <a:hlinkClick r:id="rId13"/>
              </a:rPr>
              <a:t>Arran.Gregory@ec.gc.ca</a:t>
            </a:r>
            <a:r>
              <a:rPr lang="fr-CA" sz="1200" b="0">
                <a:solidFill>
                  <a:schemeClr val="tx1">
                    <a:lumMod val="65000"/>
                    <a:lumOff val="35000"/>
                  </a:schemeClr>
                </a:solidFill>
              </a:rPr>
              <a:t> </a:t>
            </a:r>
          </a:p>
        </p:txBody>
      </p:sp>
      <p:sp>
        <p:nvSpPr>
          <p:cNvPr id="4" name="Content Placeholder 2">
            <a:extLst>
              <a:ext uri="{FF2B5EF4-FFF2-40B4-BE49-F238E27FC236}">
                <a16:creationId xmlns:a16="http://schemas.microsoft.com/office/drawing/2014/main" id="{8667867D-E7E2-9891-B050-8705E3546883}"/>
              </a:ext>
            </a:extLst>
          </p:cNvPr>
          <p:cNvSpPr txBox="1">
            <a:spLocks/>
          </p:cNvSpPr>
          <p:nvPr>
            <p:custDataLst>
              <p:tags r:id="rId3"/>
            </p:custDataLst>
          </p:nvPr>
        </p:nvSpPr>
        <p:spPr>
          <a:xfrm>
            <a:off x="323528" y="2911453"/>
            <a:ext cx="3728142" cy="820685"/>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b="1" kern="1200">
                <a:solidFill>
                  <a:srgbClr val="456B2B"/>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accen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CA" sz="1200" dirty="0">
                <a:solidFill>
                  <a:schemeClr val="accent1"/>
                </a:solidFill>
              </a:rPr>
              <a:t>RÉGION DU NORD – </a:t>
            </a:r>
            <a:r>
              <a:rPr lang="fr-CA" sz="1200" dirty="0" err="1">
                <a:solidFill>
                  <a:schemeClr val="accent1"/>
                </a:solidFill>
              </a:rPr>
              <a:t>Yn</a:t>
            </a:r>
            <a:r>
              <a:rPr lang="fr-CA" sz="1200" dirty="0">
                <a:solidFill>
                  <a:schemeClr val="accent1"/>
                </a:solidFill>
              </a:rPr>
              <a:t>, T.N.-O., Nt</a:t>
            </a:r>
          </a:p>
          <a:p>
            <a:pPr marL="0" indent="0">
              <a:buNone/>
            </a:pPr>
            <a:r>
              <a:rPr lang="fr-CA" sz="1200" b="0" dirty="0" err="1">
                <a:solidFill>
                  <a:schemeClr val="tx1">
                    <a:lumMod val="65000"/>
                    <a:lumOff val="35000"/>
                  </a:schemeClr>
                </a:solidFill>
              </a:rPr>
              <a:t>Rhiannon</a:t>
            </a:r>
            <a:r>
              <a:rPr lang="fr-CA" sz="1200" b="0" dirty="0">
                <a:solidFill>
                  <a:schemeClr val="tx1">
                    <a:lumMod val="65000"/>
                    <a:lumOff val="35000"/>
                  </a:schemeClr>
                </a:solidFill>
              </a:rPr>
              <a:t> </a:t>
            </a:r>
            <a:r>
              <a:rPr lang="fr-CA" sz="1200" b="0" dirty="0" err="1">
                <a:solidFill>
                  <a:schemeClr val="tx1">
                    <a:lumMod val="65000"/>
                    <a:lumOff val="35000"/>
                  </a:schemeClr>
                </a:solidFill>
              </a:rPr>
              <a:t>Pankratz</a:t>
            </a:r>
            <a:r>
              <a:rPr lang="fr-CA" sz="1200" b="0" dirty="0">
                <a:solidFill>
                  <a:schemeClr val="tx1">
                    <a:lumMod val="65000"/>
                    <a:lumOff val="35000"/>
                  </a:schemeClr>
                </a:solidFill>
              </a:rPr>
              <a:t>, biologiste de liaison avec le Nord</a:t>
            </a:r>
          </a:p>
          <a:p>
            <a:pPr marL="0" indent="0">
              <a:buNone/>
            </a:pPr>
            <a:r>
              <a:rPr lang="fr-CA" sz="1200" b="0" dirty="0">
                <a:solidFill>
                  <a:schemeClr val="tx1">
                    <a:lumMod val="65000"/>
                    <a:lumOff val="35000"/>
                  </a:schemeClr>
                </a:solidFill>
                <a:hlinkClick r:id="rId14"/>
              </a:rPr>
              <a:t>Rhiannon.Pankratz@ec.gc.ca</a:t>
            </a:r>
            <a:r>
              <a:rPr lang="fr-CA" sz="1200" b="0" dirty="0">
                <a:solidFill>
                  <a:schemeClr val="tx1">
                    <a:lumMod val="65000"/>
                    <a:lumOff val="35000"/>
                  </a:schemeClr>
                </a:solidFill>
              </a:rPr>
              <a:t> </a:t>
            </a:r>
          </a:p>
        </p:txBody>
      </p:sp>
      <p:sp>
        <p:nvSpPr>
          <p:cNvPr id="5" name="Content Placeholder 2">
            <a:extLst>
              <a:ext uri="{FF2B5EF4-FFF2-40B4-BE49-F238E27FC236}">
                <a16:creationId xmlns:a16="http://schemas.microsoft.com/office/drawing/2014/main" id="{F242BB51-41F3-5037-88D8-FC0F99AEC817}"/>
              </a:ext>
            </a:extLst>
          </p:cNvPr>
          <p:cNvSpPr txBox="1">
            <a:spLocks/>
          </p:cNvSpPr>
          <p:nvPr>
            <p:custDataLst>
              <p:tags r:id="rId4"/>
            </p:custDataLst>
          </p:nvPr>
        </p:nvSpPr>
        <p:spPr>
          <a:xfrm>
            <a:off x="323528" y="4674885"/>
            <a:ext cx="4176464" cy="165518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b="1" kern="1200">
                <a:solidFill>
                  <a:srgbClr val="456B2B"/>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accen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CA" sz="1200">
                <a:solidFill>
                  <a:schemeClr val="accent1"/>
                </a:solidFill>
              </a:rPr>
              <a:t>RÉGION DES PRAIRIES – Alb., Sask. et Man.</a:t>
            </a:r>
          </a:p>
          <a:p>
            <a:pPr marL="0" indent="0">
              <a:buNone/>
            </a:pPr>
            <a:r>
              <a:rPr lang="fr-CA" sz="1200" b="0">
                <a:solidFill>
                  <a:schemeClr val="accent1">
                    <a:lumMod val="75000"/>
                  </a:schemeClr>
                </a:solidFill>
              </a:rPr>
              <a:t>     CCA-LEP</a:t>
            </a:r>
            <a:r>
              <a:rPr lang="fr-CA" sz="1200" b="0">
                <a:solidFill>
                  <a:schemeClr val="tx1">
                    <a:lumMod val="65000"/>
                    <a:lumOff val="35000"/>
                  </a:schemeClr>
                </a:solidFill>
              </a:rPr>
              <a:t> </a:t>
            </a:r>
          </a:p>
          <a:p>
            <a:pPr marL="0" indent="0">
              <a:buNone/>
            </a:pPr>
            <a:r>
              <a:rPr lang="fr-CA" sz="1200" b="0">
                <a:solidFill>
                  <a:schemeClr val="tx1">
                    <a:lumMod val="65000"/>
                    <a:lumOff val="35000"/>
                  </a:schemeClr>
                </a:solidFill>
              </a:rPr>
              <a:t>Rebecca McKay, conseillère stratégique des relations avec les Autochtones</a:t>
            </a:r>
          </a:p>
          <a:p>
            <a:pPr marL="0" indent="0">
              <a:buNone/>
            </a:pPr>
            <a:r>
              <a:rPr lang="fr-CA" sz="1200" b="0">
                <a:solidFill>
                  <a:schemeClr val="tx1">
                    <a:lumMod val="65000"/>
                    <a:lumOff val="35000"/>
                  </a:schemeClr>
                </a:solidFill>
                <a:hlinkClick r:id="rId15"/>
              </a:rPr>
              <a:t>Rebecca.McKay@ec.gc.ca</a:t>
            </a:r>
          </a:p>
          <a:p>
            <a:pPr marL="0" indent="0">
              <a:buNone/>
            </a:pPr>
            <a:endParaRPr lang="en-US" sz="1200" b="0" dirty="0">
              <a:solidFill>
                <a:schemeClr val="tx1">
                  <a:lumMod val="65000"/>
                  <a:lumOff val="35000"/>
                </a:schemeClr>
              </a:solidFill>
            </a:endParaRPr>
          </a:p>
          <a:p>
            <a:pPr marL="0" indent="0">
              <a:buNone/>
            </a:pPr>
            <a:r>
              <a:rPr lang="fr-CA" sz="1200" b="0">
                <a:solidFill>
                  <a:schemeClr val="tx1">
                    <a:lumMod val="65000"/>
                    <a:lumOff val="35000"/>
                  </a:schemeClr>
                </a:solidFill>
              </a:rPr>
              <a:t>Natalie Fondren-Gasc, agente de programmes</a:t>
            </a:r>
          </a:p>
          <a:p>
            <a:pPr marL="0" indent="0">
              <a:buNone/>
            </a:pPr>
            <a:r>
              <a:rPr lang="fr-CA" sz="1200" b="0">
                <a:solidFill>
                  <a:schemeClr val="tx1">
                    <a:lumMod val="65000"/>
                    <a:lumOff val="35000"/>
                  </a:schemeClr>
                </a:solidFill>
                <a:hlinkClick r:id="rId16"/>
              </a:rPr>
              <a:t>Natalie.Fondren-Gasc@ec.gc.ca</a:t>
            </a:r>
            <a:r>
              <a:rPr lang="fr-CA" sz="1200" b="0">
                <a:solidFill>
                  <a:schemeClr val="tx1">
                    <a:lumMod val="65000"/>
                    <a:lumOff val="35000"/>
                  </a:schemeClr>
                </a:solidFill>
              </a:rPr>
              <a:t> </a:t>
            </a:r>
          </a:p>
          <a:p>
            <a:pPr marL="0" indent="0">
              <a:spcBef>
                <a:spcPts val="800"/>
              </a:spcBef>
              <a:buNone/>
            </a:pPr>
            <a:r>
              <a:rPr lang="fr-CA" sz="1200" b="0">
                <a:solidFill>
                  <a:schemeClr val="accent1">
                    <a:lumMod val="75000"/>
                  </a:schemeClr>
                </a:solidFill>
              </a:rPr>
              <a:t>     </a:t>
            </a:r>
          </a:p>
        </p:txBody>
      </p:sp>
      <p:sp>
        <p:nvSpPr>
          <p:cNvPr id="6" name="Content Placeholder 2">
            <a:extLst>
              <a:ext uri="{FF2B5EF4-FFF2-40B4-BE49-F238E27FC236}">
                <a16:creationId xmlns:a16="http://schemas.microsoft.com/office/drawing/2014/main" id="{A774FCC5-8031-F42E-1135-A68ED3C82881}"/>
              </a:ext>
            </a:extLst>
          </p:cNvPr>
          <p:cNvSpPr txBox="1">
            <a:spLocks/>
          </p:cNvSpPr>
          <p:nvPr>
            <p:custDataLst>
              <p:tags r:id="rId5"/>
            </p:custDataLst>
          </p:nvPr>
        </p:nvSpPr>
        <p:spPr>
          <a:xfrm>
            <a:off x="5563716" y="1156446"/>
            <a:ext cx="3214779" cy="145864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b="1" kern="1200">
                <a:solidFill>
                  <a:srgbClr val="456B2B"/>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accen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CA" sz="1200">
                <a:solidFill>
                  <a:schemeClr val="accent1"/>
                </a:solidFill>
              </a:rPr>
              <a:t>RÉGION DE L’ONTARIO</a:t>
            </a:r>
          </a:p>
          <a:p>
            <a:pPr marL="0" indent="0">
              <a:buFont typeface="Arial" pitchFamily="34" charset="0"/>
              <a:buNone/>
            </a:pPr>
            <a:r>
              <a:rPr lang="fr-CA" sz="1200" b="0">
                <a:solidFill>
                  <a:schemeClr val="tx1">
                    <a:lumMod val="65000"/>
                    <a:lumOff val="35000"/>
                  </a:schemeClr>
                </a:solidFill>
              </a:rPr>
              <a:t>Christina Rohe, biologiste de la consultation</a:t>
            </a:r>
          </a:p>
          <a:p>
            <a:pPr marL="0" indent="0">
              <a:buFont typeface="Arial" pitchFamily="34" charset="0"/>
              <a:buNone/>
            </a:pPr>
            <a:r>
              <a:rPr lang="fr-CA" sz="1200" b="0">
                <a:solidFill>
                  <a:schemeClr val="tx1">
                    <a:lumMod val="65000"/>
                    <a:lumOff val="35000"/>
                  </a:schemeClr>
                </a:solidFill>
                <a:hlinkClick r:id="rId17"/>
              </a:rPr>
              <a:t>Christina.Rohe@ec.gc.ca</a:t>
            </a:r>
          </a:p>
          <a:p>
            <a:pPr marL="0" indent="0">
              <a:buFont typeface="Arial" pitchFamily="34" charset="0"/>
              <a:buNone/>
            </a:pPr>
            <a:endParaRPr lang="en-US" sz="1200" b="0" dirty="0">
              <a:solidFill>
                <a:schemeClr val="tx1">
                  <a:lumMod val="65000"/>
                  <a:lumOff val="35000"/>
                </a:schemeClr>
              </a:solidFill>
            </a:endParaRPr>
          </a:p>
          <a:p>
            <a:pPr marL="0" indent="0">
              <a:buNone/>
            </a:pPr>
            <a:r>
              <a:rPr lang="fr-CA" sz="1200" b="0">
                <a:solidFill>
                  <a:schemeClr val="tx1">
                    <a:lumMod val="65000"/>
                    <a:lumOff val="35000"/>
                  </a:schemeClr>
                </a:solidFill>
              </a:rPr>
              <a:t>Jessica Harriott, biologiste des espèces sauvages</a:t>
            </a:r>
          </a:p>
          <a:p>
            <a:pPr marL="0" indent="0">
              <a:buNone/>
            </a:pPr>
            <a:r>
              <a:rPr lang="fr-CA" sz="1200" b="0">
                <a:solidFill>
                  <a:schemeClr val="tx1">
                    <a:lumMod val="65000"/>
                    <a:lumOff val="35000"/>
                  </a:schemeClr>
                </a:solidFill>
                <a:hlinkClick r:id="rId18"/>
              </a:rPr>
              <a:t>Jessica.Harriott@ec.gc.ca</a:t>
            </a:r>
            <a:r>
              <a:rPr lang="fr-CA" sz="1200" b="0">
                <a:solidFill>
                  <a:schemeClr val="tx1">
                    <a:lumMod val="65000"/>
                    <a:lumOff val="35000"/>
                  </a:schemeClr>
                </a:solidFill>
              </a:rPr>
              <a:t>  </a:t>
            </a:r>
          </a:p>
        </p:txBody>
      </p:sp>
      <p:sp>
        <p:nvSpPr>
          <p:cNvPr id="7" name="Content Placeholder 2">
            <a:extLst>
              <a:ext uri="{FF2B5EF4-FFF2-40B4-BE49-F238E27FC236}">
                <a16:creationId xmlns:a16="http://schemas.microsoft.com/office/drawing/2014/main" id="{0CCF41E3-5D45-B514-4D04-B350CA84FF11}"/>
              </a:ext>
            </a:extLst>
          </p:cNvPr>
          <p:cNvSpPr txBox="1">
            <a:spLocks/>
          </p:cNvSpPr>
          <p:nvPr>
            <p:custDataLst>
              <p:tags r:id="rId6"/>
            </p:custDataLst>
          </p:nvPr>
        </p:nvSpPr>
        <p:spPr>
          <a:xfrm>
            <a:off x="5570397" y="2911453"/>
            <a:ext cx="3214779" cy="1469737"/>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b="1" kern="1200">
                <a:solidFill>
                  <a:srgbClr val="456B2B"/>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accen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CA" sz="1200" dirty="0">
                <a:solidFill>
                  <a:schemeClr val="accent1"/>
                </a:solidFill>
              </a:rPr>
              <a:t>RÉGION DU QUÉBEC</a:t>
            </a:r>
          </a:p>
          <a:p>
            <a:pPr marL="0" indent="0">
              <a:buNone/>
            </a:pPr>
            <a:r>
              <a:rPr lang="fr-CA" sz="1200" b="0" dirty="0" err="1">
                <a:solidFill>
                  <a:schemeClr val="tx1">
                    <a:lumMod val="65000"/>
                    <a:lumOff val="35000"/>
                  </a:schemeClr>
                </a:solidFill>
              </a:rPr>
              <a:t>Andree-Anne</a:t>
            </a:r>
            <a:r>
              <a:rPr lang="fr-CA" sz="1200" b="0" dirty="0">
                <a:solidFill>
                  <a:schemeClr val="tx1">
                    <a:lumMod val="65000"/>
                    <a:lumOff val="35000"/>
                  </a:schemeClr>
                </a:solidFill>
              </a:rPr>
              <a:t> Vezina, Liaisons autochtones</a:t>
            </a:r>
          </a:p>
          <a:p>
            <a:pPr marL="0" indent="0">
              <a:buNone/>
            </a:pPr>
            <a:r>
              <a:rPr lang="fr-CA" sz="1200" b="0" dirty="0">
                <a:solidFill>
                  <a:schemeClr val="tx1">
                    <a:lumMod val="65000"/>
                    <a:lumOff val="35000"/>
                  </a:schemeClr>
                </a:solidFill>
                <a:hlinkClick r:id="rId19"/>
              </a:rPr>
              <a:t>AndreeAnne.Vezina@ec.gc.ca</a:t>
            </a:r>
            <a:r>
              <a:rPr lang="fr-CA" sz="1200" b="0" dirty="0">
                <a:solidFill>
                  <a:schemeClr val="tx1">
                    <a:lumMod val="65000"/>
                    <a:lumOff val="35000"/>
                  </a:schemeClr>
                </a:solidFill>
              </a:rPr>
              <a:t>  </a:t>
            </a:r>
          </a:p>
          <a:p>
            <a:pPr marL="0" indent="0">
              <a:buNone/>
            </a:pPr>
            <a:endParaRPr lang="en-US" sz="1200" b="0" dirty="0">
              <a:solidFill>
                <a:schemeClr val="tx1">
                  <a:lumMod val="65000"/>
                  <a:lumOff val="35000"/>
                </a:schemeClr>
              </a:solidFill>
            </a:endParaRPr>
          </a:p>
          <a:p>
            <a:pPr marL="0" indent="0">
              <a:buFont typeface="Arial" pitchFamily="34" charset="0"/>
              <a:buNone/>
            </a:pPr>
            <a:r>
              <a:rPr lang="fr-CA" sz="1200" b="0" dirty="0">
                <a:solidFill>
                  <a:schemeClr val="tx1">
                    <a:lumMod val="65000"/>
                    <a:lumOff val="35000"/>
                  </a:schemeClr>
                </a:solidFill>
              </a:rPr>
              <a:t>Marie-Hélène Dickey, agente de coordination et de consultation autochtones</a:t>
            </a:r>
          </a:p>
          <a:p>
            <a:pPr marL="0" indent="0">
              <a:buFont typeface="Arial" pitchFamily="34" charset="0"/>
              <a:buNone/>
            </a:pPr>
            <a:r>
              <a:rPr lang="fr-CA" sz="1200" b="0" dirty="0">
                <a:solidFill>
                  <a:schemeClr val="tx1">
                    <a:lumMod val="65000"/>
                    <a:lumOff val="35000"/>
                  </a:schemeClr>
                </a:solidFill>
                <a:hlinkClick r:id="rId20"/>
              </a:rPr>
              <a:t>Marie-Helene.Dickey@ec.gc.ca</a:t>
            </a:r>
          </a:p>
          <a:p>
            <a:pPr marL="0" indent="0">
              <a:buFont typeface="Arial" pitchFamily="34" charset="0"/>
              <a:buNone/>
            </a:pPr>
            <a:endParaRPr lang="fr-FR" sz="1200" b="0" dirty="0">
              <a:solidFill>
                <a:schemeClr val="tx1">
                  <a:lumMod val="65000"/>
                  <a:lumOff val="35000"/>
                </a:schemeClr>
              </a:solidFill>
            </a:endParaRPr>
          </a:p>
        </p:txBody>
      </p:sp>
      <p:sp>
        <p:nvSpPr>
          <p:cNvPr id="8" name="Content Placeholder 2">
            <a:extLst>
              <a:ext uri="{FF2B5EF4-FFF2-40B4-BE49-F238E27FC236}">
                <a16:creationId xmlns:a16="http://schemas.microsoft.com/office/drawing/2014/main" id="{8C6EE209-4E45-FBF8-4EBC-A5A10D4D6663}"/>
              </a:ext>
            </a:extLst>
          </p:cNvPr>
          <p:cNvSpPr txBox="1">
            <a:spLocks/>
          </p:cNvSpPr>
          <p:nvPr>
            <p:custDataLst>
              <p:tags r:id="rId7"/>
            </p:custDataLst>
          </p:nvPr>
        </p:nvSpPr>
        <p:spPr>
          <a:xfrm>
            <a:off x="358824" y="3793169"/>
            <a:ext cx="3156365" cy="82068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b="1" kern="1200">
                <a:solidFill>
                  <a:srgbClr val="456B2B"/>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accen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CA" sz="1200">
                <a:solidFill>
                  <a:schemeClr val="accent1"/>
                </a:solidFill>
              </a:rPr>
              <a:t>RÉGION DE L’ATLANTIQUE</a:t>
            </a:r>
          </a:p>
          <a:p>
            <a:pPr marL="0" indent="0">
              <a:buNone/>
            </a:pPr>
            <a:r>
              <a:rPr lang="fr-CA" sz="1200" b="0">
                <a:solidFill>
                  <a:schemeClr val="tx1">
                    <a:lumMod val="65000"/>
                    <a:lumOff val="35000"/>
                  </a:schemeClr>
                </a:solidFill>
              </a:rPr>
              <a:t>Lauren Pitre, biologiste de consultation</a:t>
            </a:r>
          </a:p>
          <a:p>
            <a:pPr marL="0" indent="0">
              <a:buNone/>
            </a:pPr>
            <a:r>
              <a:rPr lang="fr-CA" sz="1200" b="0">
                <a:solidFill>
                  <a:schemeClr val="tx1">
                    <a:lumMod val="65000"/>
                    <a:lumOff val="35000"/>
                  </a:schemeClr>
                </a:solidFill>
                <a:hlinkClick r:id="rId21"/>
              </a:rPr>
              <a:t>Lauren.Pitre@ec.gc.ca</a:t>
            </a:r>
            <a:r>
              <a:rPr lang="fr-CA" sz="1200" b="0">
                <a:solidFill>
                  <a:schemeClr val="tx1">
                    <a:lumMod val="65000"/>
                    <a:lumOff val="35000"/>
                  </a:schemeClr>
                </a:solidFill>
              </a:rPr>
              <a:t> </a:t>
            </a:r>
          </a:p>
        </p:txBody>
      </p:sp>
      <p:sp>
        <p:nvSpPr>
          <p:cNvPr id="10" name="TextBox 9">
            <a:extLst>
              <a:ext uri="{FF2B5EF4-FFF2-40B4-BE49-F238E27FC236}">
                <a16:creationId xmlns:a16="http://schemas.microsoft.com/office/drawing/2014/main" id="{3A26AD94-6287-B424-C6C0-A0F5CB3FF2E6}"/>
              </a:ext>
            </a:extLst>
          </p:cNvPr>
          <p:cNvSpPr txBox="1"/>
          <p:nvPr>
            <p:custDataLst>
              <p:tags r:id="rId8"/>
            </p:custDataLst>
          </p:nvPr>
        </p:nvSpPr>
        <p:spPr>
          <a:xfrm>
            <a:off x="5563716" y="4717646"/>
            <a:ext cx="3483181" cy="1569660"/>
          </a:xfrm>
          <a:prstGeom prst="rect">
            <a:avLst/>
          </a:prstGeom>
          <a:noFill/>
        </p:spPr>
        <p:txBody>
          <a:bodyPr wrap="square" rtlCol="0">
            <a:spAutoFit/>
          </a:bodyPr>
          <a:lstStyle/>
          <a:p>
            <a:r>
              <a:rPr lang="fr-CA" sz="1200" b="1" dirty="0">
                <a:solidFill>
                  <a:schemeClr val="accent1"/>
                </a:solidFill>
              </a:rPr>
              <a:t>RÉGION DES PRAIRIES</a:t>
            </a:r>
          </a:p>
          <a:p>
            <a:r>
              <a:rPr lang="fr-CA" sz="1200" dirty="0">
                <a:solidFill>
                  <a:schemeClr val="tx2"/>
                </a:solidFill>
              </a:rPr>
              <a:t>     UNITÉ DE RÉTABLISSEMENT DES ESPÈCES EN PÉRIL</a:t>
            </a:r>
          </a:p>
          <a:p>
            <a:r>
              <a:rPr lang="fr-CA" sz="1200" dirty="0">
                <a:solidFill>
                  <a:schemeClr val="tx1">
                    <a:lumMod val="65000"/>
                    <a:lumOff val="35000"/>
                  </a:schemeClr>
                </a:solidFill>
              </a:rPr>
              <a:t>Paulson Des </a:t>
            </a:r>
            <a:r>
              <a:rPr lang="fr-CA" sz="1200" dirty="0" err="1">
                <a:solidFill>
                  <a:schemeClr val="tx1">
                    <a:lumMod val="65000"/>
                    <a:lumOff val="35000"/>
                  </a:schemeClr>
                </a:solidFill>
              </a:rPr>
              <a:t>Brisay</a:t>
            </a:r>
            <a:r>
              <a:rPr lang="fr-CA" sz="1200" dirty="0">
                <a:solidFill>
                  <a:schemeClr val="tx1">
                    <a:lumMod val="65000"/>
                    <a:lumOff val="35000"/>
                  </a:schemeClr>
                </a:solidFill>
              </a:rPr>
              <a:t>, biologiste principal des espèces sauvages  </a:t>
            </a:r>
          </a:p>
          <a:p>
            <a:r>
              <a:rPr lang="fr-CA" sz="1200" dirty="0">
                <a:solidFill>
                  <a:schemeClr val="tx1">
                    <a:lumMod val="65000"/>
                    <a:lumOff val="35000"/>
                  </a:schemeClr>
                </a:solidFill>
                <a:hlinkClick r:id="rId22"/>
              </a:rPr>
              <a:t>Paulson.DesBrisay@ec.gc.ca</a:t>
            </a:r>
            <a:r>
              <a:rPr lang="fr-CA" sz="1200" dirty="0">
                <a:solidFill>
                  <a:schemeClr val="tx1">
                    <a:lumMod val="65000"/>
                    <a:lumOff val="35000"/>
                  </a:schemeClr>
                </a:solidFill>
              </a:rPr>
              <a:t>  </a:t>
            </a:r>
          </a:p>
          <a:p>
            <a:endParaRPr lang="en-US" sz="1200" dirty="0">
              <a:solidFill>
                <a:schemeClr val="tx1">
                  <a:lumMod val="65000"/>
                  <a:lumOff val="35000"/>
                </a:schemeClr>
              </a:solidFill>
            </a:endParaRPr>
          </a:p>
          <a:p>
            <a:r>
              <a:rPr lang="fr-CA" sz="1200" dirty="0" err="1">
                <a:solidFill>
                  <a:schemeClr val="tx1">
                    <a:lumMod val="65000"/>
                    <a:lumOff val="35000"/>
                  </a:schemeClr>
                </a:solidFill>
              </a:rPr>
              <a:t>Kaytlyn</a:t>
            </a:r>
            <a:r>
              <a:rPr lang="fr-CA" sz="1200" dirty="0">
                <a:solidFill>
                  <a:schemeClr val="tx1">
                    <a:lumMod val="65000"/>
                    <a:lumOff val="35000"/>
                  </a:schemeClr>
                </a:solidFill>
              </a:rPr>
              <a:t> Burrows </a:t>
            </a:r>
            <a:r>
              <a:rPr lang="fr-CA" sz="1200" dirty="0" err="1">
                <a:solidFill>
                  <a:schemeClr val="tx1">
                    <a:lumMod val="65000"/>
                    <a:lumOff val="35000"/>
                  </a:schemeClr>
                </a:solidFill>
              </a:rPr>
              <a:t>Kalenchuk</a:t>
            </a:r>
            <a:r>
              <a:rPr lang="fr-CA" sz="1200" dirty="0">
                <a:solidFill>
                  <a:schemeClr val="tx1">
                    <a:lumMod val="65000"/>
                    <a:lumOff val="35000"/>
                  </a:schemeClr>
                </a:solidFill>
              </a:rPr>
              <a:t> </a:t>
            </a:r>
          </a:p>
          <a:p>
            <a:r>
              <a:rPr lang="fr-CA" sz="1200" dirty="0">
                <a:solidFill>
                  <a:schemeClr val="tx1">
                    <a:lumMod val="65000"/>
                    <a:lumOff val="35000"/>
                  </a:schemeClr>
                </a:solidFill>
              </a:rPr>
              <a:t>Biologiste de consultation</a:t>
            </a:r>
          </a:p>
          <a:p>
            <a:r>
              <a:rPr lang="fr-CA" sz="1200" dirty="0">
                <a:solidFill>
                  <a:schemeClr val="tx1">
                    <a:lumMod val="65000"/>
                    <a:lumOff val="35000"/>
                  </a:schemeClr>
                </a:solidFill>
                <a:hlinkClick r:id="rId23"/>
              </a:rPr>
              <a:t>Kaytlyn.BurrowsKalenchuk@ec.gc.ca</a:t>
            </a:r>
            <a:r>
              <a:rPr lang="fr-CA" sz="1200" dirty="0">
                <a:solidFill>
                  <a:schemeClr val="tx1">
                    <a:lumMod val="65000"/>
                    <a:lumOff val="35000"/>
                  </a:schemeClr>
                </a:solidFill>
              </a:rPr>
              <a:t> </a:t>
            </a:r>
          </a:p>
        </p:txBody>
      </p:sp>
      <p:sp>
        <p:nvSpPr>
          <p:cNvPr id="11" name="TextBox 10">
            <a:extLst>
              <a:ext uri="{FF2B5EF4-FFF2-40B4-BE49-F238E27FC236}">
                <a16:creationId xmlns:a16="http://schemas.microsoft.com/office/drawing/2014/main" id="{76340D2C-B615-E62A-4367-3E2CB0EF2459}"/>
              </a:ext>
            </a:extLst>
          </p:cNvPr>
          <p:cNvSpPr txBox="1"/>
          <p:nvPr>
            <p:custDataLst>
              <p:tags r:id="rId9"/>
            </p:custDataLst>
          </p:nvPr>
        </p:nvSpPr>
        <p:spPr>
          <a:xfrm>
            <a:off x="2821418" y="6179796"/>
            <a:ext cx="2742298" cy="584775"/>
          </a:xfrm>
          <a:prstGeom prst="rect">
            <a:avLst/>
          </a:prstGeom>
          <a:noFill/>
        </p:spPr>
        <p:txBody>
          <a:bodyPr wrap="square" rtlCol="0">
            <a:spAutoFit/>
          </a:bodyPr>
          <a:lstStyle/>
          <a:p>
            <a:r>
              <a:rPr lang="fr-CA" sz="3200" b="1">
                <a:solidFill>
                  <a:schemeClr val="tx2"/>
                </a:solidFill>
              </a:rPr>
              <a:t>MERCI!</a:t>
            </a:r>
          </a:p>
        </p:txBody>
      </p:sp>
    </p:spTree>
    <p:extLst>
      <p:ext uri="{BB962C8B-B14F-4D97-AF65-F5344CB8AC3E}">
        <p14:creationId xmlns:p14="http://schemas.microsoft.com/office/powerpoint/2010/main" val="3823544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0CCFDED-25F7-4850-C129-1745C6896787}"/>
              </a:ext>
            </a:extLst>
          </p:cNvPr>
          <p:cNvSpPr>
            <a:spLocks noGrp="1"/>
          </p:cNvSpPr>
          <p:nvPr>
            <p:ph type="ctrTitle"/>
            <p:custDataLst>
              <p:tags r:id="rId1"/>
            </p:custDataLst>
          </p:nvPr>
        </p:nvSpPr>
        <p:spPr>
          <a:xfrm>
            <a:off x="251520" y="764704"/>
            <a:ext cx="8784976" cy="3168352"/>
          </a:xfrm>
        </p:spPr>
        <p:txBody>
          <a:bodyPr>
            <a:noAutofit/>
          </a:bodyPr>
          <a:lstStyle/>
          <a:p>
            <a:pPr algn="ctr">
              <a:spcBef>
                <a:spcPts val="600"/>
              </a:spcBef>
            </a:pPr>
            <a:r>
              <a:rPr lang="fr-CA" sz="2400" dirty="0">
                <a:solidFill>
                  <a:schemeClr val="bg2"/>
                </a:solidFill>
              </a:rPr>
              <a:t>Atelier national du Service canadien de la faune d’Environnement et Changement climatique Canada </a:t>
            </a:r>
            <a:r>
              <a:rPr lang="fr-CA" sz="2800" dirty="0">
                <a:solidFill>
                  <a:schemeClr val="bg2"/>
                </a:solidFill>
              </a:rPr>
              <a:t>  </a:t>
            </a:r>
            <a:br>
              <a:rPr lang="fr-CA" sz="2800" dirty="0">
                <a:solidFill>
                  <a:schemeClr val="bg2"/>
                </a:solidFill>
              </a:rPr>
            </a:br>
            <a:br>
              <a:rPr lang="fr-CA" sz="2800" dirty="0">
                <a:solidFill>
                  <a:schemeClr val="bg2"/>
                </a:solidFill>
              </a:rPr>
            </a:br>
            <a:r>
              <a:rPr lang="fr-CA" sz="2800" dirty="0">
                <a:solidFill>
                  <a:schemeClr val="tx2"/>
                </a:solidFill>
              </a:rPr>
              <a:t>Inscription envisagée de 3 ESPÈCES DE chauves-souris migratrices à la </a:t>
            </a:r>
            <a:r>
              <a:rPr lang="fr-CA" sz="2800" i="1" dirty="0">
                <a:solidFill>
                  <a:schemeClr val="tx2"/>
                </a:solidFill>
              </a:rPr>
              <a:t>Loi sur les espèces en péril</a:t>
            </a:r>
          </a:p>
        </p:txBody>
      </p:sp>
      <p:sp>
        <p:nvSpPr>
          <p:cNvPr id="3" name="Subtitle 2"/>
          <p:cNvSpPr>
            <a:spLocks noGrp="1"/>
          </p:cNvSpPr>
          <p:nvPr>
            <p:ph type="subTitle" idx="1"/>
            <p:custDataLst>
              <p:tags r:id="rId2"/>
            </p:custDataLst>
          </p:nvPr>
        </p:nvSpPr>
        <p:spPr>
          <a:xfrm>
            <a:off x="539552" y="4221088"/>
            <a:ext cx="8208912" cy="1584176"/>
          </a:xfrm>
        </p:spPr>
        <p:txBody>
          <a:bodyPr>
            <a:normAutofit/>
          </a:bodyPr>
          <a:lstStyle/>
          <a:p>
            <a:r>
              <a:rPr lang="fr-CA" sz="2000" dirty="0">
                <a:solidFill>
                  <a:schemeClr val="bg2"/>
                </a:solidFill>
              </a:rPr>
              <a:t>Wendy </a:t>
            </a:r>
            <a:r>
              <a:rPr lang="fr-CA" sz="2000" dirty="0" err="1">
                <a:solidFill>
                  <a:schemeClr val="bg2"/>
                </a:solidFill>
              </a:rPr>
              <a:t>Eskowich</a:t>
            </a:r>
            <a:r>
              <a:rPr lang="fr-CA" sz="2000" dirty="0">
                <a:solidFill>
                  <a:schemeClr val="bg2"/>
                </a:solidFill>
              </a:rPr>
              <a:t> 	Michael </a:t>
            </a:r>
            <a:r>
              <a:rPr lang="fr-CA" sz="2000" dirty="0" err="1">
                <a:solidFill>
                  <a:schemeClr val="bg2"/>
                </a:solidFill>
              </a:rPr>
              <a:t>Anissimoff</a:t>
            </a:r>
            <a:r>
              <a:rPr lang="fr-CA" sz="2000" dirty="0">
                <a:solidFill>
                  <a:schemeClr val="bg2"/>
                </a:solidFill>
              </a:rPr>
              <a:t>       Bethany Thurber</a:t>
            </a:r>
          </a:p>
          <a:p>
            <a:pPr algn="ctr"/>
            <a:r>
              <a:rPr lang="fr-CA" sz="2000" dirty="0">
                <a:solidFill>
                  <a:schemeClr val="bg2"/>
                </a:solidFill>
              </a:rPr>
              <a:t>ECCC – Service canadien de la faune</a:t>
            </a:r>
          </a:p>
          <a:p>
            <a:pPr algn="ctr"/>
            <a:r>
              <a:rPr lang="fr-CA" sz="2000" dirty="0">
                <a:solidFill>
                  <a:schemeClr val="bg2"/>
                </a:solidFill>
              </a:rPr>
              <a:t>Les 20 et 28 février 2024</a:t>
            </a:r>
          </a:p>
          <a:p>
            <a:pPr algn="ctr"/>
            <a:r>
              <a:rPr lang="fr-CA" sz="2000" dirty="0">
                <a:solidFill>
                  <a:schemeClr val="bg2"/>
                </a:solidFill>
              </a:rPr>
              <a:t>Conférencier invité : Steven Kell</a:t>
            </a:r>
          </a:p>
        </p:txBody>
      </p:sp>
    </p:spTree>
    <p:extLst>
      <p:ext uri="{BB962C8B-B14F-4D97-AF65-F5344CB8AC3E}">
        <p14:creationId xmlns:p14="http://schemas.microsoft.com/office/powerpoint/2010/main" val="1560835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52187" y="274638"/>
            <a:ext cx="8758811" cy="634082"/>
          </a:xfrm>
        </p:spPr>
        <p:txBody>
          <a:bodyPr>
            <a:noAutofit/>
          </a:bodyPr>
          <a:lstStyle/>
          <a:p>
            <a:r>
              <a:rPr lang="fr-CA" sz="2800" dirty="0">
                <a:solidFill>
                  <a:srgbClr val="456B2B"/>
                </a:solidFill>
              </a:rPr>
              <a:t>Pourquoi sommes-nous ici aujourd’hui?</a:t>
            </a:r>
          </a:p>
        </p:txBody>
      </p:sp>
      <p:sp>
        <p:nvSpPr>
          <p:cNvPr id="4" name="Content Placeholder 3"/>
          <p:cNvSpPr>
            <a:spLocks noGrp="1"/>
          </p:cNvSpPr>
          <p:nvPr>
            <p:ph idx="1"/>
            <p:custDataLst>
              <p:tags r:id="rId2"/>
            </p:custDataLst>
          </p:nvPr>
        </p:nvSpPr>
        <p:spPr>
          <a:xfrm>
            <a:off x="107504" y="908720"/>
            <a:ext cx="8963901" cy="5949280"/>
          </a:xfrm>
          <a:solidFill>
            <a:schemeClr val="bg1"/>
          </a:solidFill>
        </p:spPr>
        <p:txBody>
          <a:bodyPr>
            <a:noAutofit/>
          </a:bodyPr>
          <a:lstStyle/>
          <a:p>
            <a:pPr marL="0" indent="0">
              <a:spcBef>
                <a:spcPts val="0"/>
              </a:spcBef>
              <a:buNone/>
            </a:pPr>
            <a:r>
              <a:rPr lang="fr-CA" sz="2000" dirty="0">
                <a:solidFill>
                  <a:schemeClr val="tx2"/>
                </a:solidFill>
              </a:rPr>
              <a:t>Processus d’inscription</a:t>
            </a:r>
            <a:r>
              <a:rPr lang="fr-CA" sz="2000" dirty="0"/>
              <a:t> – </a:t>
            </a:r>
            <a:r>
              <a:rPr lang="fr-CA" sz="1800" dirty="0">
                <a:solidFill>
                  <a:schemeClr val="tx1">
                    <a:lumMod val="65000"/>
                    <a:lumOff val="35000"/>
                  </a:schemeClr>
                </a:solidFill>
              </a:rPr>
              <a:t>Contexte de la </a:t>
            </a:r>
            <a:r>
              <a:rPr lang="fr-CA" sz="1800" i="1" dirty="0">
                <a:solidFill>
                  <a:schemeClr val="tx1">
                    <a:lumMod val="65000"/>
                    <a:lumOff val="35000"/>
                  </a:schemeClr>
                </a:solidFill>
              </a:rPr>
              <a:t>Loi sur les espèces en péril</a:t>
            </a:r>
            <a:r>
              <a:rPr lang="fr-CA" sz="1800" dirty="0">
                <a:solidFill>
                  <a:schemeClr val="tx1">
                    <a:lumMod val="65000"/>
                    <a:lumOff val="35000"/>
                  </a:schemeClr>
                </a:solidFill>
              </a:rPr>
              <a:t> (LEP)    </a:t>
            </a:r>
          </a:p>
          <a:p>
            <a:pPr>
              <a:spcBef>
                <a:spcPts val="0"/>
              </a:spcBef>
            </a:pPr>
            <a:r>
              <a:rPr lang="fr-CA" sz="1800" dirty="0">
                <a:solidFill>
                  <a:schemeClr val="tx1">
                    <a:lumMod val="65000"/>
                    <a:lumOff val="35000"/>
                  </a:schemeClr>
                </a:solidFill>
              </a:rPr>
              <a:t>Communiquer </a:t>
            </a:r>
            <a:r>
              <a:rPr lang="fr-CA" sz="1800" dirty="0">
                <a:solidFill>
                  <a:schemeClr val="tx1">
                    <a:lumMod val="65000"/>
                    <a:lumOff val="35000"/>
                  </a:schemeClr>
                </a:solidFill>
                <a:latin typeface="+mn-lt"/>
              </a:rPr>
              <a:t>de l’information sur l’ajout ou l’« inscription » potentielle de</a:t>
            </a:r>
            <a:r>
              <a:rPr lang="fr-CA" sz="1800" dirty="0">
                <a:solidFill>
                  <a:schemeClr val="tx1">
                    <a:lumMod val="65000"/>
                    <a:lumOff val="35000"/>
                  </a:schemeClr>
                </a:solidFill>
              </a:rPr>
              <a:t> trois </a:t>
            </a:r>
            <a:r>
              <a:rPr lang="fr-CA" sz="1800" dirty="0">
                <a:solidFill>
                  <a:schemeClr val="tx1">
                    <a:lumMod val="65000"/>
                    <a:lumOff val="35000"/>
                  </a:schemeClr>
                </a:solidFill>
                <a:latin typeface="+mn-lt"/>
              </a:rPr>
              <a:t>chauves-souris migratrices à l’annexe 1 de la LEP et sur les incidences possibles pour vous</a:t>
            </a:r>
          </a:p>
          <a:p>
            <a:pPr marL="0" indent="0">
              <a:spcBef>
                <a:spcPts val="0"/>
              </a:spcBef>
              <a:buNone/>
            </a:pPr>
            <a:endParaRPr lang="fr-CA" sz="2000" dirty="0">
              <a:solidFill>
                <a:schemeClr val="tx1">
                  <a:lumMod val="65000"/>
                  <a:lumOff val="35000"/>
                </a:schemeClr>
              </a:solidFill>
              <a:latin typeface="+mn-lt"/>
            </a:endParaRPr>
          </a:p>
          <a:p>
            <a:pPr marL="0" indent="0">
              <a:spcBef>
                <a:spcPts val="0"/>
              </a:spcBef>
              <a:buNone/>
            </a:pPr>
            <a:endParaRPr lang="en-CA" sz="2200" dirty="0">
              <a:latin typeface="+mn-lt"/>
            </a:endParaRPr>
          </a:p>
          <a:p>
            <a:pPr marL="0" indent="0">
              <a:spcBef>
                <a:spcPts val="0"/>
              </a:spcBef>
              <a:buNone/>
            </a:pPr>
            <a:endParaRPr lang="en-CA" sz="2200" dirty="0">
              <a:latin typeface="+mn-lt"/>
            </a:endParaRPr>
          </a:p>
          <a:p>
            <a:pPr marL="0" indent="0">
              <a:spcBef>
                <a:spcPts val="0"/>
              </a:spcBef>
              <a:buNone/>
            </a:pPr>
            <a:endParaRPr lang="en-CA" sz="2200" dirty="0">
              <a:latin typeface="+mn-lt"/>
            </a:endParaRPr>
          </a:p>
          <a:p>
            <a:pPr>
              <a:spcBef>
                <a:spcPts val="0"/>
              </a:spcBef>
            </a:pPr>
            <a:r>
              <a:rPr lang="fr-CA" sz="1800" dirty="0">
                <a:solidFill>
                  <a:schemeClr val="tx1">
                    <a:lumMod val="65000"/>
                    <a:lumOff val="35000"/>
                  </a:schemeClr>
                </a:solidFill>
                <a:latin typeface="+mn-lt"/>
              </a:rPr>
              <a:t>Donner l’occasion </a:t>
            </a:r>
            <a:r>
              <a:rPr lang="fr-CA" sz="1800" i="1" dirty="0">
                <a:solidFill>
                  <a:schemeClr val="tx1">
                    <a:lumMod val="65000"/>
                    <a:lumOff val="35000"/>
                  </a:schemeClr>
                </a:solidFill>
                <a:latin typeface="+mn-lt"/>
              </a:rPr>
              <a:t>de soumettre des commentaires</a:t>
            </a:r>
            <a:r>
              <a:rPr lang="fr-CA" sz="1800" dirty="0">
                <a:solidFill>
                  <a:schemeClr val="tx1">
                    <a:lumMod val="65000"/>
                    <a:lumOff val="35000"/>
                  </a:schemeClr>
                </a:solidFill>
                <a:latin typeface="+mn-lt"/>
              </a:rPr>
              <a:t> sur les répercussions sociales ou économiques potentielles (</a:t>
            </a:r>
            <a:r>
              <a:rPr lang="fr-CA" sz="1800" i="1" dirty="0">
                <a:solidFill>
                  <a:schemeClr val="tx1">
                    <a:lumMod val="65000"/>
                    <a:lumOff val="35000"/>
                  </a:schemeClr>
                </a:solidFill>
                <a:latin typeface="+mn-lt"/>
              </a:rPr>
              <a:t>si les chauves-souris devaient être inscrites</a:t>
            </a:r>
            <a:r>
              <a:rPr lang="fr-CA" sz="1800" dirty="0">
                <a:solidFill>
                  <a:schemeClr val="tx1">
                    <a:lumMod val="65000"/>
                    <a:lumOff val="35000"/>
                  </a:schemeClr>
                </a:solidFill>
                <a:latin typeface="+mn-lt"/>
              </a:rPr>
              <a:t>) afin d’aider à éclairer la recommandation du ministre sur l’inscription ou la non-inscription des chauves-souris</a:t>
            </a:r>
          </a:p>
          <a:p>
            <a:pPr marL="0" indent="0">
              <a:spcBef>
                <a:spcPts val="600"/>
              </a:spcBef>
              <a:buNone/>
            </a:pPr>
            <a:r>
              <a:rPr lang="fr-CA" sz="2000" dirty="0">
                <a:solidFill>
                  <a:schemeClr val="tx2"/>
                </a:solidFill>
                <a:ea typeface="Verdana" panose="020B0604030504040204" pitchFamily="34" charset="0"/>
              </a:rPr>
              <a:t>Conservation des chauves-souris et planification de leur rétablissement</a:t>
            </a:r>
          </a:p>
          <a:p>
            <a:pPr>
              <a:spcBef>
                <a:spcPts val="0"/>
              </a:spcBef>
            </a:pPr>
            <a:r>
              <a:rPr lang="fr-CA" sz="1800" dirty="0">
                <a:solidFill>
                  <a:schemeClr val="tx1">
                    <a:lumMod val="65000"/>
                    <a:lumOff val="35000"/>
                  </a:schemeClr>
                </a:solidFill>
              </a:rPr>
              <a:t>Communiquer de l’information sur le programme des chauves-souris du SCF et expliquer pourquoi les chauves-souris sont en péril</a:t>
            </a:r>
          </a:p>
          <a:p>
            <a:pPr marL="0" indent="0">
              <a:spcBef>
                <a:spcPts val="600"/>
              </a:spcBef>
              <a:buNone/>
            </a:pPr>
            <a:r>
              <a:rPr lang="fr-CA" sz="2000" dirty="0">
                <a:solidFill>
                  <a:schemeClr val="tx2"/>
                </a:solidFill>
                <a:ea typeface="Verdana" panose="020B0604030504040204" pitchFamily="34" charset="0"/>
              </a:rPr>
              <a:t>Enseignement autochtone sur les chauves-souris</a:t>
            </a:r>
          </a:p>
          <a:p>
            <a:pPr marL="0" indent="0" algn="ctr">
              <a:spcBef>
                <a:spcPts val="600"/>
              </a:spcBef>
              <a:buNone/>
            </a:pPr>
            <a:r>
              <a:rPr lang="fr-CA" sz="2200" b="1" dirty="0">
                <a:solidFill>
                  <a:srgbClr val="456B2B"/>
                </a:solidFill>
              </a:rPr>
              <a:t>Discuter des façons de travailler ensemble pour aider ces chauves-souris en péril</a:t>
            </a:r>
          </a:p>
          <a:p>
            <a:pPr marL="0" indent="0">
              <a:spcBef>
                <a:spcPts val="0"/>
              </a:spcBef>
              <a:buNone/>
            </a:pPr>
            <a:endParaRPr lang="en-US" sz="2000" dirty="0">
              <a:solidFill>
                <a:schemeClr val="tx2"/>
              </a:solidFill>
              <a:latin typeface="Verdana" panose="020B0604030504040204" pitchFamily="34" charset="0"/>
              <a:ea typeface="Verdana" panose="020B0604030504040204" pitchFamily="34" charset="0"/>
            </a:endParaRPr>
          </a:p>
        </p:txBody>
      </p:sp>
      <p:pic>
        <p:nvPicPr>
          <p:cNvPr id="3" name="Picture 2">
            <a:extLst>
              <a:ext uri="{FF2B5EF4-FFF2-40B4-BE49-F238E27FC236}">
                <a16:creationId xmlns:a16="http://schemas.microsoft.com/office/drawing/2014/main" id="{B7E1EFEA-FA04-25F6-1867-3ABB48DEB804}"/>
              </a:ext>
            </a:extLst>
          </p:cNvPr>
          <p:cNvPicPr>
            <a:picLocks noChangeAspect="1"/>
          </p:cNvPicPr>
          <p:nvPr>
            <p:custDataLst>
              <p:tags r:id="rId3"/>
            </p:custDataLst>
          </p:nvPr>
        </p:nvPicPr>
        <p:blipFill rotWithShape="1">
          <a:blip r:embed="rId12"/>
          <a:srcRect l="8687" t="16349" r="7539" b="10434"/>
          <a:stretch/>
        </p:blipFill>
        <p:spPr>
          <a:xfrm>
            <a:off x="557439" y="2293443"/>
            <a:ext cx="1782313" cy="919533"/>
          </a:xfrm>
          <a:prstGeom prst="rect">
            <a:avLst/>
          </a:prstGeom>
        </p:spPr>
      </p:pic>
      <p:sp>
        <p:nvSpPr>
          <p:cNvPr id="5" name="TextBox 4">
            <a:extLst>
              <a:ext uri="{FF2B5EF4-FFF2-40B4-BE49-F238E27FC236}">
                <a16:creationId xmlns:a16="http://schemas.microsoft.com/office/drawing/2014/main" id="{07C1CB32-FA61-7C24-B06E-5F0F89FA4E1D}"/>
              </a:ext>
            </a:extLst>
          </p:cNvPr>
          <p:cNvSpPr txBox="1"/>
          <p:nvPr>
            <p:custDataLst>
              <p:tags r:id="rId4"/>
            </p:custDataLst>
          </p:nvPr>
        </p:nvSpPr>
        <p:spPr>
          <a:xfrm>
            <a:off x="493128" y="2303294"/>
            <a:ext cx="1315032" cy="261610"/>
          </a:xfrm>
          <a:prstGeom prst="rect">
            <a:avLst/>
          </a:prstGeom>
          <a:noFill/>
          <a:ln w="6350">
            <a:noFill/>
          </a:ln>
        </p:spPr>
        <p:txBody>
          <a:bodyPr wrap="square" rtlCol="0">
            <a:spAutoFit/>
          </a:bodyPr>
          <a:lstStyle/>
          <a:p>
            <a:r>
              <a:rPr lang="fr-CA" sz="1100" dirty="0">
                <a:solidFill>
                  <a:schemeClr val="bg1"/>
                </a:solidFill>
              </a:rPr>
              <a:t>Chauve-souris argentée </a:t>
            </a:r>
          </a:p>
        </p:txBody>
      </p:sp>
      <p:pic>
        <p:nvPicPr>
          <p:cNvPr id="6" name="Picture 5">
            <a:extLst>
              <a:ext uri="{FF2B5EF4-FFF2-40B4-BE49-F238E27FC236}">
                <a16:creationId xmlns:a16="http://schemas.microsoft.com/office/drawing/2014/main" id="{FE0345F7-8D13-A985-5E32-24B3ECC26242}"/>
              </a:ext>
            </a:extLst>
          </p:cNvPr>
          <p:cNvPicPr>
            <a:picLocks noChangeAspect="1"/>
          </p:cNvPicPr>
          <p:nvPr>
            <p:custDataLst>
              <p:tags r:id="rId5"/>
            </p:custDataLst>
          </p:nvPr>
        </p:nvPicPr>
        <p:blipFill>
          <a:blip r:embed="rId13"/>
          <a:stretch>
            <a:fillRect/>
          </a:stretch>
        </p:blipFill>
        <p:spPr>
          <a:xfrm>
            <a:off x="5724128" y="1986728"/>
            <a:ext cx="1351483" cy="1298256"/>
          </a:xfrm>
          <a:prstGeom prst="rect">
            <a:avLst/>
          </a:prstGeom>
        </p:spPr>
      </p:pic>
      <p:sp>
        <p:nvSpPr>
          <p:cNvPr id="7" name="TextBox 6">
            <a:extLst>
              <a:ext uri="{FF2B5EF4-FFF2-40B4-BE49-F238E27FC236}">
                <a16:creationId xmlns:a16="http://schemas.microsoft.com/office/drawing/2014/main" id="{EC74ADAE-0D82-0281-9DDE-62B6749DEC4D}"/>
              </a:ext>
            </a:extLst>
          </p:cNvPr>
          <p:cNvSpPr txBox="1"/>
          <p:nvPr>
            <p:custDataLst>
              <p:tags r:id="rId6"/>
            </p:custDataLst>
          </p:nvPr>
        </p:nvSpPr>
        <p:spPr>
          <a:xfrm>
            <a:off x="5724128" y="1988840"/>
            <a:ext cx="817810" cy="261610"/>
          </a:xfrm>
          <a:prstGeom prst="rect">
            <a:avLst/>
          </a:prstGeom>
          <a:noFill/>
          <a:ln w="6350">
            <a:noFill/>
          </a:ln>
        </p:spPr>
        <p:txBody>
          <a:bodyPr wrap="square" rtlCol="0">
            <a:spAutoFit/>
          </a:bodyPr>
          <a:lstStyle/>
          <a:p>
            <a:r>
              <a:rPr lang="fr-CA" sz="1100" dirty="0">
                <a:solidFill>
                  <a:schemeClr val="bg1"/>
                </a:solidFill>
              </a:rPr>
              <a:t>Chauve-souris cendrée </a:t>
            </a:r>
          </a:p>
        </p:txBody>
      </p:sp>
      <p:pic>
        <p:nvPicPr>
          <p:cNvPr id="8" name="Picture 7">
            <a:extLst>
              <a:ext uri="{FF2B5EF4-FFF2-40B4-BE49-F238E27FC236}">
                <a16:creationId xmlns:a16="http://schemas.microsoft.com/office/drawing/2014/main" id="{7E3E43AA-BECF-2027-8636-A7AD888AEF0B}"/>
              </a:ext>
            </a:extLst>
          </p:cNvPr>
          <p:cNvPicPr>
            <a:picLocks noChangeAspect="1"/>
          </p:cNvPicPr>
          <p:nvPr>
            <p:custDataLst>
              <p:tags r:id="rId7"/>
            </p:custDataLst>
          </p:nvPr>
        </p:nvPicPr>
        <p:blipFill rotWithShape="1">
          <a:blip r:embed="rId14"/>
          <a:srcRect b="7471"/>
          <a:stretch/>
        </p:blipFill>
        <p:spPr>
          <a:xfrm>
            <a:off x="2999062" y="2324871"/>
            <a:ext cx="1860970" cy="960113"/>
          </a:xfrm>
          <a:prstGeom prst="rect">
            <a:avLst/>
          </a:prstGeom>
        </p:spPr>
      </p:pic>
      <p:sp>
        <p:nvSpPr>
          <p:cNvPr id="9" name="TextBox 8">
            <a:extLst>
              <a:ext uri="{FF2B5EF4-FFF2-40B4-BE49-F238E27FC236}">
                <a16:creationId xmlns:a16="http://schemas.microsoft.com/office/drawing/2014/main" id="{E565C977-A057-78B9-826E-C87CF2CD251F}"/>
              </a:ext>
            </a:extLst>
          </p:cNvPr>
          <p:cNvSpPr txBox="1"/>
          <p:nvPr>
            <p:custDataLst>
              <p:tags r:id="rId8"/>
            </p:custDataLst>
          </p:nvPr>
        </p:nvSpPr>
        <p:spPr>
          <a:xfrm>
            <a:off x="3019624" y="2303294"/>
            <a:ext cx="1275703" cy="261610"/>
          </a:xfrm>
          <a:prstGeom prst="rect">
            <a:avLst/>
          </a:prstGeom>
          <a:noFill/>
          <a:ln>
            <a:noFill/>
          </a:ln>
        </p:spPr>
        <p:txBody>
          <a:bodyPr wrap="square" rtlCol="0">
            <a:spAutoFit/>
          </a:bodyPr>
          <a:lstStyle/>
          <a:p>
            <a:r>
              <a:rPr lang="fr-CA" sz="1100" dirty="0">
                <a:solidFill>
                  <a:schemeClr val="bg1"/>
                </a:solidFill>
              </a:rPr>
              <a:t>Chauve-souris rousse de l’Est </a:t>
            </a:r>
          </a:p>
        </p:txBody>
      </p:sp>
      <p:sp>
        <p:nvSpPr>
          <p:cNvPr id="10" name="TextBox 9">
            <a:extLst>
              <a:ext uri="{FF2B5EF4-FFF2-40B4-BE49-F238E27FC236}">
                <a16:creationId xmlns:a16="http://schemas.microsoft.com/office/drawing/2014/main" id="{609F3611-80E8-E0C7-A983-54911ABB2D16}"/>
              </a:ext>
            </a:extLst>
          </p:cNvPr>
          <p:cNvSpPr txBox="1"/>
          <p:nvPr>
            <p:custDataLst>
              <p:tags r:id="rId9"/>
            </p:custDataLst>
          </p:nvPr>
        </p:nvSpPr>
        <p:spPr>
          <a:xfrm>
            <a:off x="7458362" y="2550991"/>
            <a:ext cx="1452636" cy="461665"/>
          </a:xfrm>
          <a:prstGeom prst="rect">
            <a:avLst/>
          </a:prstGeom>
          <a:noFill/>
          <a:ln>
            <a:solidFill>
              <a:schemeClr val="tx2"/>
            </a:solidFill>
          </a:ln>
        </p:spPr>
        <p:txBody>
          <a:bodyPr wrap="square" rtlCol="0">
            <a:spAutoFit/>
          </a:bodyPr>
          <a:lstStyle/>
          <a:p>
            <a:r>
              <a:rPr lang="fr-CA" sz="1200">
                <a:solidFill>
                  <a:schemeClr val="tx2"/>
                </a:solidFill>
              </a:rPr>
              <a:t>Photos : © Brock et Sherri Fenton</a:t>
            </a:r>
          </a:p>
        </p:txBody>
      </p:sp>
    </p:spTree>
    <p:extLst>
      <p:ext uri="{BB962C8B-B14F-4D97-AF65-F5344CB8AC3E}">
        <p14:creationId xmlns:p14="http://schemas.microsoft.com/office/powerpoint/2010/main" val="1938702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3264E41-0D6D-0F34-0821-0002FC73DB7C}"/>
              </a:ext>
            </a:extLst>
          </p:cNvPr>
          <p:cNvSpPr txBox="1">
            <a:spLocks noGrp="1"/>
          </p:cNvSpPr>
          <p:nvPr>
            <p:ph type="ctrTitle"/>
            <p:custDataLst>
              <p:tags r:id="rId1"/>
            </p:custDataLst>
          </p:nvPr>
        </p:nvSpPr>
        <p:spPr>
          <a:xfrm>
            <a:off x="539750" y="188913"/>
            <a:ext cx="8064500" cy="981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mj-ea"/>
                <a:cs typeface="Arial" panose="020B0604020202020204" pitchFamily="34" charset="0"/>
              </a:defRPr>
            </a:lvl1pPr>
          </a:lstStyle>
          <a:p>
            <a:pPr algn="ctr"/>
            <a:r>
              <a:rPr lang="fr-CA" b="1">
                <a:solidFill>
                  <a:schemeClr val="bg2"/>
                </a:solidFill>
              </a:rPr>
              <a:t>Qu’est-ce qu’une « espèce en péril »?</a:t>
            </a:r>
          </a:p>
        </p:txBody>
      </p:sp>
      <p:sp>
        <p:nvSpPr>
          <p:cNvPr id="6" name="Content Placeholder 2">
            <a:extLst>
              <a:ext uri="{FF2B5EF4-FFF2-40B4-BE49-F238E27FC236}">
                <a16:creationId xmlns:a16="http://schemas.microsoft.com/office/drawing/2014/main" id="{4E4941AA-CD3D-4EC2-C805-366A866A28A6}"/>
              </a:ext>
            </a:extLst>
          </p:cNvPr>
          <p:cNvSpPr txBox="1">
            <a:spLocks noGrp="1" noChangeArrowheads="1"/>
          </p:cNvSpPr>
          <p:nvPr>
            <p:ph idx="10"/>
            <p:custDataLst>
              <p:tags r:id="rId2"/>
            </p:custDataLst>
          </p:nvPr>
        </p:nvSpPr>
        <p:spPr>
          <a:xfrm>
            <a:off x="278541" y="1969715"/>
            <a:ext cx="3880510" cy="2750080"/>
          </a:xfrm>
          <a:prstGeom prst="rect">
            <a:avLst/>
          </a:prstGeom>
        </p:spPr>
        <p:txBody>
          <a:bodyPr>
            <a:noAutofit/>
          </a:bodyPr>
          <a:lstStyle>
            <a:lvl1pPr marL="287338" indent="-287338" algn="l" rtl="0" eaLnBrk="0" fontAlgn="base" hangingPunct="0">
              <a:spcBef>
                <a:spcPct val="20000"/>
              </a:spcBef>
              <a:spcAft>
                <a:spcPct val="0"/>
              </a:spcAft>
              <a:buClr>
                <a:srgbClr val="FF0000"/>
              </a:buClr>
              <a:buSzPct val="120000"/>
              <a:buChar char="•"/>
              <a:defRPr kumimoji="1" sz="2400">
                <a:solidFill>
                  <a:schemeClr val="tx1"/>
                </a:solidFill>
                <a:latin typeface="+mn-lt"/>
                <a:ea typeface="+mn-ea"/>
                <a:cs typeface="+mn-cs"/>
              </a:defRPr>
            </a:lvl1pPr>
            <a:lvl2pPr marL="765175" indent="-287338" algn="l" rtl="0" eaLnBrk="0" fontAlgn="base" hangingPunct="0">
              <a:spcBef>
                <a:spcPct val="20000"/>
              </a:spcBef>
              <a:spcAft>
                <a:spcPct val="0"/>
              </a:spcAft>
              <a:buClr>
                <a:srgbClr val="3A601B"/>
              </a:buClr>
              <a:buFont typeface="Arial" panose="020B0604020202020204" pitchFamily="34" charset="0"/>
              <a:buChar char="–"/>
              <a:defRPr kumimoji="1" sz="2000">
                <a:solidFill>
                  <a:schemeClr val="tx1"/>
                </a:solidFill>
                <a:latin typeface="+mn-lt"/>
                <a:ea typeface="+mn-ea"/>
                <a:cs typeface="+mn-cs"/>
              </a:defRPr>
            </a:lvl2pPr>
            <a:lvl3pPr marL="1139825" indent="-182563" algn="l" rtl="0" eaLnBrk="0" fontAlgn="base" hangingPunct="0">
              <a:spcBef>
                <a:spcPct val="20000"/>
              </a:spcBef>
              <a:spcAft>
                <a:spcPct val="0"/>
              </a:spcAft>
              <a:buClr>
                <a:srgbClr val="C8A200"/>
              </a:buClr>
              <a:buFont typeface="Arial" panose="020B0604020202020204" pitchFamily="34" charset="0"/>
              <a:buChar char="▪"/>
              <a:defRPr kumimoji="1">
                <a:solidFill>
                  <a:schemeClr val="tx1"/>
                </a:solidFill>
                <a:latin typeface="+mn-lt"/>
                <a:ea typeface="+mn-ea"/>
                <a:cs typeface="+mn-cs"/>
              </a:defRPr>
            </a:lvl3pPr>
            <a:lvl4pPr marL="1617663" indent="-287338" algn="l" rtl="0" eaLnBrk="0" fontAlgn="base" hangingPunct="0">
              <a:spcBef>
                <a:spcPct val="20000"/>
              </a:spcBef>
              <a:spcAft>
                <a:spcPct val="0"/>
              </a:spcAft>
              <a:buChar char="–"/>
              <a:defRPr kumimoji="1" sz="1600">
                <a:solidFill>
                  <a:schemeClr val="tx1"/>
                </a:solidFill>
                <a:latin typeface="+mn-lt"/>
                <a:ea typeface="+mn-ea"/>
                <a:cs typeface="+mn-cs"/>
              </a:defRPr>
            </a:lvl4pPr>
            <a:lvl5pPr marL="2000250" indent="-190500" algn="l" rtl="0" eaLnBrk="0" fontAlgn="base" hangingPunct="0">
              <a:spcBef>
                <a:spcPct val="20000"/>
              </a:spcBef>
              <a:spcAft>
                <a:spcPct val="0"/>
              </a:spcAft>
              <a:buChar char="»"/>
              <a:defRPr kumimoji="1" sz="1400">
                <a:solidFill>
                  <a:schemeClr val="tx1"/>
                </a:solidFill>
                <a:latin typeface="+mn-lt"/>
                <a:ea typeface="+mn-ea"/>
                <a:cs typeface="+mn-cs"/>
              </a:defRPr>
            </a:lvl5pPr>
            <a:lvl6pPr marL="2457450" indent="-190500" algn="l" rtl="0" fontAlgn="base">
              <a:spcBef>
                <a:spcPct val="20000"/>
              </a:spcBef>
              <a:spcAft>
                <a:spcPct val="0"/>
              </a:spcAft>
              <a:buChar char="»"/>
              <a:defRPr kumimoji="1" sz="1400">
                <a:solidFill>
                  <a:schemeClr val="tx1"/>
                </a:solidFill>
                <a:latin typeface="+mn-lt"/>
                <a:ea typeface="+mn-ea"/>
                <a:cs typeface="+mn-cs"/>
              </a:defRPr>
            </a:lvl6pPr>
            <a:lvl7pPr marL="2914650" indent="-190500" algn="l" rtl="0" fontAlgn="base">
              <a:spcBef>
                <a:spcPct val="20000"/>
              </a:spcBef>
              <a:spcAft>
                <a:spcPct val="0"/>
              </a:spcAft>
              <a:buChar char="»"/>
              <a:defRPr kumimoji="1" sz="1400">
                <a:solidFill>
                  <a:schemeClr val="tx1"/>
                </a:solidFill>
                <a:latin typeface="+mn-lt"/>
                <a:ea typeface="+mn-ea"/>
                <a:cs typeface="+mn-cs"/>
              </a:defRPr>
            </a:lvl7pPr>
            <a:lvl8pPr marL="3371850" indent="-190500" algn="l" rtl="0" fontAlgn="base">
              <a:spcBef>
                <a:spcPct val="20000"/>
              </a:spcBef>
              <a:spcAft>
                <a:spcPct val="0"/>
              </a:spcAft>
              <a:buChar char="»"/>
              <a:defRPr kumimoji="1" sz="1400">
                <a:solidFill>
                  <a:schemeClr val="tx1"/>
                </a:solidFill>
                <a:latin typeface="+mn-lt"/>
                <a:ea typeface="+mn-ea"/>
                <a:cs typeface="+mn-cs"/>
              </a:defRPr>
            </a:lvl8pPr>
            <a:lvl9pPr marL="3829050" indent="-190500" algn="l" rtl="0" fontAlgn="base">
              <a:spcBef>
                <a:spcPct val="20000"/>
              </a:spcBef>
              <a:spcAft>
                <a:spcPct val="0"/>
              </a:spcAft>
              <a:buChar char="»"/>
              <a:defRPr kumimoji="1" sz="1400">
                <a:solidFill>
                  <a:schemeClr val="tx1"/>
                </a:solidFill>
                <a:latin typeface="+mn-lt"/>
                <a:ea typeface="+mn-ea"/>
                <a:cs typeface="+mn-cs"/>
              </a:defRPr>
            </a:lvl9pPr>
          </a:lstStyle>
          <a:p>
            <a:pPr>
              <a:buClr>
                <a:srgbClr val="993300"/>
              </a:buClr>
              <a:buFont typeface="Arial" panose="020B0604020202020204" pitchFamily="34" charset="0"/>
              <a:buChar char="•"/>
              <a:defRPr/>
            </a:pPr>
            <a:r>
              <a:rPr lang="fr-CA" sz="2200" dirty="0">
                <a:solidFill>
                  <a:srgbClr val="993300"/>
                </a:solidFill>
                <a:ea typeface="Verdana" panose="020B0604030504040204" pitchFamily="34" charset="0"/>
                <a:cs typeface="Arial" panose="020B0604020202020204" pitchFamily="34" charset="0"/>
              </a:rPr>
              <a:t>Espèce</a:t>
            </a:r>
            <a:r>
              <a:rPr lang="fr-CA" sz="2200" dirty="0">
                <a:ea typeface="Verdana" panose="020B0604030504040204" pitchFamily="34" charset="0"/>
                <a:cs typeface="Arial" panose="020B0604020202020204" pitchFamily="34" charset="0"/>
              </a:rPr>
              <a:t> – </a:t>
            </a:r>
            <a:r>
              <a:rPr lang="fr-CA" sz="2200" dirty="0">
                <a:solidFill>
                  <a:schemeClr val="tx1">
                    <a:lumMod val="65000"/>
                    <a:lumOff val="35000"/>
                  </a:schemeClr>
                </a:solidFill>
                <a:latin typeface="+mj-lt"/>
                <a:ea typeface="Verdana" panose="020B0604030504040204" pitchFamily="34" charset="0"/>
              </a:rPr>
              <a:t>Végétal</a:t>
            </a:r>
            <a:r>
              <a:rPr lang="fr-CA" sz="2200" dirty="0">
                <a:ea typeface="Verdana" panose="020B0604030504040204" pitchFamily="34" charset="0"/>
                <a:cs typeface="Arial" panose="020B0604020202020204" pitchFamily="34" charset="0"/>
              </a:rPr>
              <a:t> </a:t>
            </a:r>
            <a:r>
              <a:rPr lang="fr-CA" sz="2200" dirty="0">
                <a:solidFill>
                  <a:schemeClr val="tx1">
                    <a:lumMod val="65000"/>
                    <a:lumOff val="35000"/>
                  </a:schemeClr>
                </a:solidFill>
                <a:ea typeface="Verdana" panose="020B0604030504040204" pitchFamily="34" charset="0"/>
                <a:cs typeface="Arial" panose="020B0604020202020204" pitchFamily="34" charset="0"/>
              </a:rPr>
              <a:t>ou animal (terrestre) </a:t>
            </a:r>
          </a:p>
          <a:p>
            <a:pPr marL="0" indent="0">
              <a:buFontTx/>
              <a:buNone/>
              <a:defRPr/>
            </a:pPr>
            <a:endParaRPr lang="en-US" altLang="en-US" sz="2200" kern="0" dirty="0">
              <a:ea typeface="Verdana" panose="020B0604030504040204" pitchFamily="34" charset="0"/>
              <a:cs typeface="Arial" panose="020B0604020202020204" pitchFamily="34" charset="0"/>
            </a:endParaRPr>
          </a:p>
          <a:p>
            <a:pPr>
              <a:buClr>
                <a:srgbClr val="993300"/>
              </a:buClr>
              <a:buFont typeface="Arial" panose="020B0604020202020204" pitchFamily="34" charset="0"/>
              <a:buChar char="•"/>
              <a:defRPr/>
            </a:pPr>
            <a:r>
              <a:rPr lang="fr-CA" sz="2200" dirty="0">
                <a:solidFill>
                  <a:srgbClr val="993300"/>
                </a:solidFill>
                <a:ea typeface="Verdana" panose="020B0604030504040204" pitchFamily="34" charset="0"/>
                <a:cs typeface="Arial" panose="020B0604020202020204" pitchFamily="34" charset="0"/>
              </a:rPr>
              <a:t>En péril</a:t>
            </a:r>
            <a:r>
              <a:rPr lang="fr-CA" sz="2200" dirty="0">
                <a:ea typeface="Verdana" panose="020B0604030504040204" pitchFamily="34" charset="0"/>
                <a:cs typeface="Arial" panose="020B0604020202020204" pitchFamily="34" charset="0"/>
              </a:rPr>
              <a:t> – </a:t>
            </a:r>
            <a:r>
              <a:rPr lang="fr-CA" sz="2200" dirty="0">
                <a:solidFill>
                  <a:schemeClr val="tx1">
                    <a:lumMod val="65000"/>
                    <a:lumOff val="35000"/>
                  </a:schemeClr>
                </a:solidFill>
                <a:latin typeface="+mj-lt"/>
                <a:ea typeface="Verdana" panose="020B0604030504040204" pitchFamily="34" charset="0"/>
              </a:rPr>
              <a:t>Possibilité ou « certain risque » que l’espèce disparaisse </a:t>
            </a:r>
            <a:r>
              <a:rPr lang="fr-CA" sz="2200" i="1" dirty="0">
                <a:solidFill>
                  <a:schemeClr val="tx1">
                    <a:lumMod val="65000"/>
                    <a:lumOff val="35000"/>
                  </a:schemeClr>
                </a:solidFill>
                <a:latin typeface="+mj-lt"/>
                <a:ea typeface="Verdana" panose="020B0604030504040204" pitchFamily="34" charset="0"/>
              </a:rPr>
              <a:t>à l’état sauvage au Canada</a:t>
            </a:r>
            <a:r>
              <a:rPr lang="fr-CA" sz="2200" dirty="0">
                <a:solidFill>
                  <a:schemeClr val="tx1">
                    <a:lumMod val="65000"/>
                    <a:lumOff val="35000"/>
                  </a:schemeClr>
                </a:solidFill>
                <a:latin typeface="+mj-lt"/>
                <a:ea typeface="Verdana" panose="020B0604030504040204" pitchFamily="34" charset="0"/>
              </a:rPr>
              <a:t>, </a:t>
            </a:r>
          </a:p>
          <a:p>
            <a:pPr marL="0" indent="0">
              <a:buFontTx/>
              <a:buNone/>
              <a:defRPr/>
            </a:pPr>
            <a:endParaRPr lang="en-US" altLang="en-US" kern="0" dirty="0">
              <a:solidFill>
                <a:schemeClr val="tx1">
                  <a:lumMod val="65000"/>
                  <a:lumOff val="35000"/>
                </a:schemeClr>
              </a:solidFill>
            </a:endParaRPr>
          </a:p>
          <a:p>
            <a:pPr marL="0" indent="0">
              <a:buFontTx/>
              <a:buNone/>
              <a:defRPr/>
            </a:pPr>
            <a:r>
              <a:rPr lang="fr-CA" dirty="0">
                <a:solidFill>
                  <a:schemeClr val="tx1">
                    <a:lumMod val="65000"/>
                    <a:lumOff val="35000"/>
                  </a:schemeClr>
                </a:solidFill>
              </a:rPr>
              <a:t>				</a:t>
            </a:r>
          </a:p>
        </p:txBody>
      </p:sp>
      <p:sp>
        <p:nvSpPr>
          <p:cNvPr id="7" name="TextBox 2">
            <a:extLst>
              <a:ext uri="{FF2B5EF4-FFF2-40B4-BE49-F238E27FC236}">
                <a16:creationId xmlns:a16="http://schemas.microsoft.com/office/drawing/2014/main" id="{FE20FC0C-856A-56E0-BDC5-4DF3E30FCCFF}"/>
              </a:ext>
            </a:extLst>
          </p:cNvPr>
          <p:cNvSpPr txBox="1">
            <a:spLocks noChangeArrowheads="1"/>
          </p:cNvSpPr>
          <p:nvPr>
            <p:custDataLst>
              <p:tags r:id="rId3"/>
            </p:custDataLst>
          </p:nvPr>
        </p:nvSpPr>
        <p:spPr bwMode="auto">
          <a:xfrm>
            <a:off x="584492" y="4719795"/>
            <a:ext cx="80645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r>
              <a:rPr lang="fr-CA" sz="2200" dirty="0">
                <a:solidFill>
                  <a:schemeClr val="tx1">
                    <a:lumMod val="65000"/>
                    <a:lumOff val="35000"/>
                  </a:schemeClr>
                </a:solidFill>
                <a:latin typeface="+mj-lt"/>
                <a:ea typeface="Verdana" panose="020B0604030504040204" pitchFamily="34" charset="0"/>
              </a:rPr>
              <a:t>à moins que les menaces (d’origine humaine) à l’origine du déclin des effectifs ne soient éliminées ou inversées </a:t>
            </a:r>
          </a:p>
        </p:txBody>
      </p:sp>
      <p:grpSp>
        <p:nvGrpSpPr>
          <p:cNvPr id="8" name="Group 1">
            <a:extLst>
              <a:ext uri="{FF2B5EF4-FFF2-40B4-BE49-F238E27FC236}">
                <a16:creationId xmlns:a16="http://schemas.microsoft.com/office/drawing/2014/main" id="{C70545A9-8B48-60F5-793C-B1F6390337E2}"/>
              </a:ext>
            </a:extLst>
          </p:cNvPr>
          <p:cNvGrpSpPr>
            <a:grpSpLocks/>
          </p:cNvGrpSpPr>
          <p:nvPr>
            <p:custDataLst>
              <p:tags r:id="rId4"/>
            </p:custDataLst>
          </p:nvPr>
        </p:nvGrpSpPr>
        <p:grpSpPr bwMode="auto">
          <a:xfrm>
            <a:off x="4604100" y="1839506"/>
            <a:ext cx="3914115" cy="2760786"/>
            <a:chOff x="5904309" y="1733302"/>
            <a:chExt cx="3059985" cy="2334370"/>
          </a:xfrm>
        </p:grpSpPr>
        <p:pic>
          <p:nvPicPr>
            <p:cNvPr id="9" name="Picture 2">
              <a:extLst>
                <a:ext uri="{FF2B5EF4-FFF2-40B4-BE49-F238E27FC236}">
                  <a16:creationId xmlns:a16="http://schemas.microsoft.com/office/drawing/2014/main" id="{E533EC18-45B0-5A62-C182-DC7CD4F25C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9302"/>
            <a:stretch>
              <a:fillRect/>
            </a:stretch>
          </p:blipFill>
          <p:spPr bwMode="auto">
            <a:xfrm>
              <a:off x="5904309" y="1733302"/>
              <a:ext cx="3033713" cy="2325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6">
              <a:extLst>
                <a:ext uri="{FF2B5EF4-FFF2-40B4-BE49-F238E27FC236}">
                  <a16:creationId xmlns:a16="http://schemas.microsoft.com/office/drawing/2014/main" id="{5FCF9F76-C7AB-D784-49FD-08C1A68E0B66}"/>
                </a:ext>
              </a:extLst>
            </p:cNvPr>
            <p:cNvSpPr txBox="1">
              <a:spLocks noChangeArrowheads="1"/>
            </p:cNvSpPr>
            <p:nvPr/>
          </p:nvSpPr>
          <p:spPr bwMode="auto">
            <a:xfrm>
              <a:off x="6007765" y="3625266"/>
              <a:ext cx="963612" cy="44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r>
                <a:rPr lang="fr-CA" sz="1400" dirty="0">
                  <a:solidFill>
                    <a:schemeClr val="bg1"/>
                  </a:solidFill>
                </a:rPr>
                <a:t>Bécasseaux maubèches</a:t>
              </a:r>
            </a:p>
          </p:txBody>
        </p:sp>
        <p:sp>
          <p:nvSpPr>
            <p:cNvPr id="11" name="TextBox 10">
              <a:extLst>
                <a:ext uri="{FF2B5EF4-FFF2-40B4-BE49-F238E27FC236}">
                  <a16:creationId xmlns:a16="http://schemas.microsoft.com/office/drawing/2014/main" id="{8F60B9D9-05C8-5FC4-C2F6-B56D27FEEC20}"/>
                </a:ext>
              </a:extLst>
            </p:cNvPr>
            <p:cNvSpPr txBox="1"/>
            <p:nvPr/>
          </p:nvSpPr>
          <p:spPr bwMode="auto">
            <a:xfrm>
              <a:off x="7667240" y="3789172"/>
              <a:ext cx="1297054" cy="253695"/>
            </a:xfrm>
            <a:prstGeom prst="rect">
              <a:avLst/>
            </a:prstGeom>
            <a:noFill/>
          </p:spPr>
          <p:txBody>
            <a:bodyPr wrap="none">
              <a:spAutoFit/>
            </a:bodyPr>
            <a:lstStyle/>
            <a:p>
              <a:pPr eaLnBrk="1" hangingPunct="1">
                <a:defRPr/>
              </a:pPr>
              <a:r>
                <a:rPr lang="fr-CA" sz="1050" i="1" dirty="0">
                  <a:solidFill>
                    <a:schemeClr val="bg1"/>
                  </a:solidFill>
                </a:rPr>
                <a:t>© </a:t>
              </a:r>
              <a:r>
                <a:rPr lang="fr-CA" sz="1050" i="1" dirty="0">
                  <a:solidFill>
                    <a:schemeClr val="bg1"/>
                  </a:solidFill>
                  <a:latin typeface="Arial" charset="0"/>
                </a:rPr>
                <a:t>Jan van de Kam</a:t>
              </a:r>
            </a:p>
          </p:txBody>
        </p:sp>
      </p:grpSp>
    </p:spTree>
    <p:extLst>
      <p:ext uri="{BB962C8B-B14F-4D97-AF65-F5344CB8AC3E}">
        <p14:creationId xmlns:p14="http://schemas.microsoft.com/office/powerpoint/2010/main" val="2678722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custDataLst>
              <p:tags r:id="rId1"/>
            </p:custDataLst>
          </p:nvPr>
        </p:nvCxnSpPr>
        <p:spPr>
          <a:xfrm flipV="1">
            <a:off x="555436" y="1124744"/>
            <a:ext cx="8299024" cy="0"/>
          </a:xfrm>
          <a:prstGeom prst="line">
            <a:avLst/>
          </a:prstGeom>
          <a:ln w="57150">
            <a:solidFill>
              <a:schemeClr val="accent3">
                <a:lumMod val="75000"/>
              </a:schemeClr>
            </a:solidFill>
          </a:ln>
        </p:spPr>
        <p:style>
          <a:lnRef idx="1">
            <a:schemeClr val="accent6"/>
          </a:lnRef>
          <a:fillRef idx="0">
            <a:schemeClr val="accent6"/>
          </a:fillRef>
          <a:effectRef idx="0">
            <a:schemeClr val="accent6"/>
          </a:effectRef>
          <a:fontRef idx="minor">
            <a:schemeClr val="tx1"/>
          </a:fontRef>
        </p:style>
      </p:cxnSp>
      <p:sp>
        <p:nvSpPr>
          <p:cNvPr id="3" name="object 3"/>
          <p:cNvSpPr txBox="1">
            <a:spLocks noGrp="1"/>
          </p:cNvSpPr>
          <p:nvPr>
            <p:ph type="title"/>
            <p:custDataLst>
              <p:tags r:id="rId2"/>
            </p:custDataLst>
          </p:nvPr>
        </p:nvSpPr>
        <p:spPr>
          <a:xfrm>
            <a:off x="377572" y="591711"/>
            <a:ext cx="8082860" cy="569701"/>
          </a:xfrm>
          <a:prstGeom prst="rect">
            <a:avLst/>
          </a:prstGeom>
        </p:spPr>
        <p:txBody>
          <a:bodyPr vert="horz" wrap="square" lIns="0" tIns="15551" rIns="0" bIns="0" rtlCol="0" anchor="ctr">
            <a:spAutoFit/>
          </a:bodyPr>
          <a:lstStyle/>
          <a:p>
            <a:pPr marL="15551">
              <a:spcBef>
                <a:spcPts val="122"/>
              </a:spcBef>
            </a:pPr>
            <a:r>
              <a:rPr lang="fr-CA">
                <a:latin typeface="Verdana"/>
                <a:cs typeface="Verdana"/>
              </a:rPr>
              <a:t> </a:t>
            </a:r>
          </a:p>
        </p:txBody>
      </p:sp>
      <p:sp>
        <p:nvSpPr>
          <p:cNvPr id="6" name="TextBox 5"/>
          <p:cNvSpPr txBox="1"/>
          <p:nvPr>
            <p:custDataLst>
              <p:tags r:id="rId3"/>
            </p:custDataLst>
          </p:nvPr>
        </p:nvSpPr>
        <p:spPr>
          <a:xfrm>
            <a:off x="2915816" y="1360175"/>
            <a:ext cx="6513874" cy="677108"/>
          </a:xfrm>
          <a:prstGeom prst="rect">
            <a:avLst/>
          </a:prstGeom>
          <a:noFill/>
        </p:spPr>
        <p:txBody>
          <a:bodyPr wrap="square">
            <a:spAutoFit/>
          </a:bodyPr>
          <a:lstStyle/>
          <a:p>
            <a:pPr>
              <a:defRPr/>
            </a:pPr>
            <a:r>
              <a:rPr lang="fr-CA" sz="2200" b="1" i="1" dirty="0">
                <a:solidFill>
                  <a:srgbClr val="C00000"/>
                </a:solidFill>
              </a:rPr>
              <a:t>Disparue</a:t>
            </a:r>
            <a:r>
              <a:rPr lang="fr-CA" dirty="0"/>
              <a:t>   </a:t>
            </a:r>
            <a:r>
              <a:rPr lang="fr-CA" sz="1600" dirty="0"/>
              <a:t>Espèce qui n’existe plus nulle part dans le</a:t>
            </a:r>
            <a:br>
              <a:rPr lang="fr-CA" sz="1600" dirty="0"/>
            </a:br>
            <a:r>
              <a:rPr lang="fr-CA" sz="1600" dirty="0"/>
              <a:t>	        monde</a:t>
            </a:r>
            <a:endParaRPr lang="fr-CA" dirty="0"/>
          </a:p>
        </p:txBody>
      </p:sp>
      <p:sp>
        <p:nvSpPr>
          <p:cNvPr id="7" name="Rectangle 2"/>
          <p:cNvSpPr txBox="1">
            <a:spLocks noChangeArrowheads="1"/>
          </p:cNvSpPr>
          <p:nvPr>
            <p:custDataLst>
              <p:tags r:id="rId4"/>
            </p:custDataLst>
          </p:nvPr>
        </p:nvSpPr>
        <p:spPr>
          <a:xfrm>
            <a:off x="434525" y="337968"/>
            <a:ext cx="8325049" cy="657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mj-ea"/>
                <a:cs typeface="Arial" panose="020B0604020202020204" pitchFamily="34" charset="0"/>
              </a:defRPr>
            </a:lvl1pPr>
          </a:lstStyle>
          <a:p>
            <a:pPr algn="ctr"/>
            <a:r>
              <a:rPr lang="fr-CA" b="1">
                <a:solidFill>
                  <a:srgbClr val="456B2B"/>
                </a:solidFill>
              </a:rPr>
              <a:t>Catégories de </a:t>
            </a:r>
            <a:r>
              <a:rPr lang="fr-CA" b="1" i="1">
                <a:solidFill>
                  <a:srgbClr val="456B2B"/>
                </a:solidFill>
              </a:rPr>
              <a:t>statut</a:t>
            </a:r>
            <a:r>
              <a:rPr lang="fr-CA" b="1">
                <a:solidFill>
                  <a:srgbClr val="456B2B"/>
                </a:solidFill>
              </a:rPr>
              <a:t> des espèces en péril</a:t>
            </a:r>
          </a:p>
        </p:txBody>
      </p:sp>
      <p:grpSp>
        <p:nvGrpSpPr>
          <p:cNvPr id="11" name="Group 10"/>
          <p:cNvGrpSpPr/>
          <p:nvPr>
            <p:custDataLst>
              <p:tags r:id="rId5"/>
            </p:custDataLst>
          </p:nvPr>
        </p:nvGrpSpPr>
        <p:grpSpPr>
          <a:xfrm>
            <a:off x="275129" y="1438975"/>
            <a:ext cx="8965665" cy="5081057"/>
            <a:chOff x="331045" y="1298575"/>
            <a:chExt cx="9029813" cy="4927009"/>
          </a:xfrm>
        </p:grpSpPr>
        <p:grpSp>
          <p:nvGrpSpPr>
            <p:cNvPr id="12" name="Group 7"/>
            <p:cNvGrpSpPr>
              <a:grpSpLocks/>
            </p:cNvGrpSpPr>
            <p:nvPr/>
          </p:nvGrpSpPr>
          <p:grpSpPr bwMode="auto">
            <a:xfrm>
              <a:off x="454025" y="1298575"/>
              <a:ext cx="4176713" cy="4392613"/>
              <a:chOff x="1149" y="1104"/>
              <a:chExt cx="2643" cy="2688"/>
            </a:xfrm>
          </p:grpSpPr>
          <p:sp>
            <p:nvSpPr>
              <p:cNvPr id="29" name="AutoShape 8"/>
              <p:cNvSpPr>
                <a:spLocks noChangeArrowheads="1"/>
              </p:cNvSpPr>
              <p:nvPr/>
            </p:nvSpPr>
            <p:spPr bwMode="auto">
              <a:xfrm>
                <a:off x="1152" y="1104"/>
                <a:ext cx="2640" cy="2688"/>
              </a:xfrm>
              <a:prstGeom prst="triangle">
                <a:avLst>
                  <a:gd name="adj" fmla="val 50000"/>
                </a:avLst>
              </a:prstGeom>
              <a:gradFill rotWithShape="0">
                <a:gsLst>
                  <a:gs pos="0">
                    <a:srgbClr val="000000"/>
                  </a:gs>
                  <a:gs pos="100000">
                    <a:srgbClr val="FF99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45791" dir="8778596" algn="ctr" rotWithShape="0">
                        <a:schemeClr val="bg2"/>
                      </a:outerShdw>
                    </a:effectLst>
                  </a14:hiddenEffects>
                </a:ext>
              </a:extLst>
            </p:spPr>
            <p:txBody>
              <a:bodyPr wrap="none" anchor="ctr"/>
              <a:lstStyle>
                <a:lvl1pPr>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endParaRPr lang="en-CA" altLang="en-US" sz="1800"/>
              </a:p>
            </p:txBody>
          </p:sp>
          <p:sp>
            <p:nvSpPr>
              <p:cNvPr id="30" name="Freeform 9"/>
              <p:cNvSpPr>
                <a:spLocks/>
              </p:cNvSpPr>
              <p:nvPr/>
            </p:nvSpPr>
            <p:spPr bwMode="auto">
              <a:xfrm>
                <a:off x="1149" y="1104"/>
                <a:ext cx="1323" cy="2688"/>
              </a:xfrm>
              <a:custGeom>
                <a:avLst/>
                <a:gdLst>
                  <a:gd name="T0" fmla="*/ 3 w 1395"/>
                  <a:gd name="T1" fmla="*/ 75473 h 2496"/>
                  <a:gd name="T2" fmla="*/ 122 w 1395"/>
                  <a:gd name="T3" fmla="*/ 0 h 2496"/>
                  <a:gd name="T4" fmla="*/ 9 w 1395"/>
                  <a:gd name="T5" fmla="*/ 65346 h 2496"/>
                  <a:gd name="T6" fmla="*/ 0 w 1395"/>
                  <a:gd name="T7" fmla="*/ 71116 h 2496"/>
                  <a:gd name="T8" fmla="*/ 3 w 1395"/>
                  <a:gd name="T9" fmla="*/ 75473 h 24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95" h="2496">
                    <a:moveTo>
                      <a:pt x="3" y="2496"/>
                    </a:moveTo>
                    <a:lnTo>
                      <a:pt x="1395" y="0"/>
                    </a:lnTo>
                    <a:lnTo>
                      <a:pt x="51" y="2160"/>
                    </a:lnTo>
                    <a:lnTo>
                      <a:pt x="0" y="2352"/>
                    </a:lnTo>
                    <a:lnTo>
                      <a:pt x="3" y="2496"/>
                    </a:lnTo>
                    <a:close/>
                  </a:path>
                </a:pathLst>
              </a:custGeom>
              <a:gradFill rotWithShape="0">
                <a:gsLst>
                  <a:gs pos="0">
                    <a:srgbClr val="5C0000"/>
                  </a:gs>
                  <a:gs pos="100000">
                    <a:srgbClr val="FF0000"/>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 name="Group 27"/>
            <p:cNvGrpSpPr>
              <a:grpSpLocks/>
            </p:cNvGrpSpPr>
            <p:nvPr/>
          </p:nvGrpSpPr>
          <p:grpSpPr bwMode="auto">
            <a:xfrm>
              <a:off x="1165194" y="2700458"/>
              <a:ext cx="8195664" cy="806449"/>
              <a:chOff x="726" y="2158"/>
              <a:chExt cx="4229" cy="508"/>
            </a:xfrm>
          </p:grpSpPr>
          <p:sp>
            <p:nvSpPr>
              <p:cNvPr id="27" name="Text Box 14"/>
              <p:cNvSpPr txBox="1">
                <a:spLocks noChangeArrowheads="1"/>
              </p:cNvSpPr>
              <p:nvPr/>
            </p:nvSpPr>
            <p:spPr bwMode="auto">
              <a:xfrm>
                <a:off x="726" y="2305"/>
                <a:ext cx="1357" cy="2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8788" indent="-458788">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ct val="35000"/>
                  </a:spcBef>
                  <a:buClr>
                    <a:schemeClr val="accent1"/>
                  </a:buClr>
                  <a:buSzPct val="75000"/>
                  <a:buFont typeface="Comic Sans MS" panose="030F0702030302020204" pitchFamily="66" charset="0"/>
                  <a:buNone/>
                </a:pPr>
                <a:r>
                  <a:rPr kumimoji="0" lang="fr-CA" sz="2200" b="1" i="1" dirty="0">
                    <a:ln w="0"/>
                    <a:solidFill>
                      <a:srgbClr val="7030A0"/>
                    </a:solidFill>
                    <a:effectLst>
                      <a:outerShdw blurRad="38100" dist="19050" dir="2700000" algn="tl" rotWithShape="0">
                        <a:schemeClr val="dk1">
                          <a:alpha val="40000"/>
                        </a:schemeClr>
                      </a:outerShdw>
                    </a:effectLst>
                    <a:latin typeface="+mn-lt"/>
                  </a:rPr>
                  <a:t>En voie de disparition</a:t>
                </a:r>
              </a:p>
            </p:txBody>
          </p:sp>
          <p:sp>
            <p:nvSpPr>
              <p:cNvPr id="28" name="Text Box 15"/>
              <p:cNvSpPr txBox="1">
                <a:spLocks noChangeArrowheads="1"/>
              </p:cNvSpPr>
              <p:nvPr/>
            </p:nvSpPr>
            <p:spPr bwMode="auto">
              <a:xfrm>
                <a:off x="2421" y="2158"/>
                <a:ext cx="2534" cy="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spcBef>
                    <a:spcPts val="500"/>
                  </a:spcBef>
                  <a:spcAft>
                    <a:spcPts val="500"/>
                  </a:spcAft>
                  <a:buClrTx/>
                  <a:buSzTx/>
                  <a:buFontTx/>
                  <a:buNone/>
                </a:pPr>
                <a:r>
                  <a:rPr kumimoji="0" lang="fr-CA" sz="1600" dirty="0"/>
                  <a:t>Espèce exposée à une disparition de la planète ou à une disparition du pays imminente (sur le point de disparaître du Canada)</a:t>
                </a:r>
              </a:p>
            </p:txBody>
          </p:sp>
        </p:grpSp>
        <p:grpSp>
          <p:nvGrpSpPr>
            <p:cNvPr id="14" name="Group 16"/>
            <p:cNvGrpSpPr>
              <a:grpSpLocks/>
            </p:cNvGrpSpPr>
            <p:nvPr/>
          </p:nvGrpSpPr>
          <p:grpSpPr bwMode="auto">
            <a:xfrm>
              <a:off x="1209676" y="3741736"/>
              <a:ext cx="7900989" cy="806450"/>
              <a:chOff x="740" y="2202"/>
              <a:chExt cx="4977" cy="508"/>
            </a:xfrm>
          </p:grpSpPr>
          <p:sp>
            <p:nvSpPr>
              <p:cNvPr id="25" name="Text Box 17"/>
              <p:cNvSpPr txBox="1">
                <a:spLocks noChangeArrowheads="1"/>
              </p:cNvSpPr>
              <p:nvPr/>
            </p:nvSpPr>
            <p:spPr bwMode="auto">
              <a:xfrm>
                <a:off x="740" y="2285"/>
                <a:ext cx="1682" cy="263"/>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8788" indent="-458788">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ct val="35000"/>
                  </a:spcBef>
                  <a:buClr>
                    <a:schemeClr val="accent1"/>
                  </a:buClr>
                  <a:buSzPct val="75000"/>
                  <a:buFont typeface="Comic Sans MS" panose="030F0702030302020204" pitchFamily="66" charset="0"/>
                  <a:buNone/>
                </a:pPr>
                <a:r>
                  <a:rPr kumimoji="0" lang="fr-CA" sz="2200" b="1" i="1">
                    <a:solidFill>
                      <a:srgbClr val="FFFF00"/>
                    </a:solidFill>
                    <a:effectLst>
                      <a:outerShdw blurRad="38100" dist="38100" dir="2700000" algn="tl">
                        <a:srgbClr val="000000">
                          <a:alpha val="43137"/>
                        </a:srgbClr>
                      </a:outerShdw>
                    </a:effectLst>
                    <a:latin typeface="+mn-lt"/>
                  </a:rPr>
                  <a:t>Menacée</a:t>
                </a:r>
              </a:p>
            </p:txBody>
          </p:sp>
          <p:sp>
            <p:nvSpPr>
              <p:cNvPr id="26" name="Text Box 18"/>
              <p:cNvSpPr txBox="1">
                <a:spLocks noChangeArrowheads="1"/>
              </p:cNvSpPr>
              <p:nvPr/>
            </p:nvSpPr>
            <p:spPr bwMode="auto">
              <a:xfrm>
                <a:off x="2772" y="2202"/>
                <a:ext cx="2945" cy="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spcBef>
                    <a:spcPts val="500"/>
                  </a:spcBef>
                  <a:spcAft>
                    <a:spcPts val="500"/>
                  </a:spcAft>
                  <a:buClrTx/>
                  <a:buSzTx/>
                  <a:buFontTx/>
                  <a:buNone/>
                </a:pPr>
                <a:r>
                  <a:rPr kumimoji="0" lang="fr-CA" sz="1600" dirty="0"/>
                  <a:t>Espèce susceptible de devenir « en voie de disparition » si les menaces ne sont pas éliminées</a:t>
                </a:r>
              </a:p>
            </p:txBody>
          </p:sp>
        </p:grpSp>
        <p:grpSp>
          <p:nvGrpSpPr>
            <p:cNvPr id="15" name="Group 22"/>
            <p:cNvGrpSpPr>
              <a:grpSpLocks/>
            </p:cNvGrpSpPr>
            <p:nvPr/>
          </p:nvGrpSpPr>
          <p:grpSpPr bwMode="auto">
            <a:xfrm>
              <a:off x="774700" y="4625698"/>
              <a:ext cx="8478838" cy="1045054"/>
              <a:chOff x="421" y="2866"/>
              <a:chExt cx="5341" cy="648"/>
            </a:xfrm>
          </p:grpSpPr>
          <p:sp>
            <p:nvSpPr>
              <p:cNvPr id="23" name="Text Box 23"/>
              <p:cNvSpPr txBox="1">
                <a:spLocks noChangeArrowheads="1"/>
              </p:cNvSpPr>
              <p:nvPr/>
            </p:nvSpPr>
            <p:spPr bwMode="auto">
              <a:xfrm>
                <a:off x="421" y="3028"/>
                <a:ext cx="2230" cy="259"/>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8788" indent="-458788">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ct val="35000"/>
                  </a:spcBef>
                  <a:buClr>
                    <a:schemeClr val="accent1"/>
                  </a:buClr>
                  <a:buSzPct val="75000"/>
                  <a:buFont typeface="Comic Sans MS" panose="030F0702030302020204" pitchFamily="66" charset="0"/>
                  <a:buNone/>
                </a:pPr>
                <a:r>
                  <a:rPr kumimoji="0" lang="fr-CA" sz="2200" b="1" i="1">
                    <a:solidFill>
                      <a:srgbClr val="0070C0"/>
                    </a:solidFill>
                    <a:effectLst>
                      <a:outerShdw blurRad="38100" dist="38100" dir="2700000" algn="tl">
                        <a:srgbClr val="000000">
                          <a:alpha val="43137"/>
                        </a:srgbClr>
                      </a:outerShdw>
                    </a:effectLst>
                    <a:latin typeface="+mn-lt"/>
                  </a:rPr>
                  <a:t>Préoccupante</a:t>
                </a:r>
              </a:p>
            </p:txBody>
          </p:sp>
          <p:sp>
            <p:nvSpPr>
              <p:cNvPr id="24" name="Text Box 24"/>
              <p:cNvSpPr txBox="1">
                <a:spLocks noChangeArrowheads="1"/>
              </p:cNvSpPr>
              <p:nvPr/>
            </p:nvSpPr>
            <p:spPr bwMode="auto">
              <a:xfrm>
                <a:off x="2812" y="2866"/>
                <a:ext cx="2950" cy="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spcBef>
                    <a:spcPts val="500"/>
                  </a:spcBef>
                  <a:spcAft>
                    <a:spcPts val="500"/>
                  </a:spcAft>
                  <a:buClrTx/>
                  <a:buSzTx/>
                  <a:buFontTx/>
                  <a:buNone/>
                </a:pPr>
                <a:r>
                  <a:rPr kumimoji="0" lang="fr-CA" sz="1600" dirty="0"/>
                  <a:t>Espèce qui peut devenir « menacée » ou « en voie de disparition » en raison de sa vulnérabilité à des activités humaines ou à des phénomènes naturels</a:t>
                </a:r>
              </a:p>
            </p:txBody>
          </p:sp>
        </p:grpSp>
        <p:sp>
          <p:nvSpPr>
            <p:cNvPr id="16" name="TextBox 25"/>
            <p:cNvSpPr txBox="1">
              <a:spLocks noChangeArrowheads="1"/>
            </p:cNvSpPr>
            <p:nvPr/>
          </p:nvSpPr>
          <p:spPr bwMode="auto">
            <a:xfrm>
              <a:off x="343024" y="5691001"/>
              <a:ext cx="4445000" cy="406624"/>
            </a:xfrm>
            <a:prstGeom prst="snip2SameRect">
              <a:avLst>
                <a:gd name="adj1" fmla="val 24796"/>
                <a:gd name="adj2" fmla="val 0"/>
              </a:avLst>
            </a:prstGeom>
            <a:solidFill>
              <a:srgbClr val="456B2B">
                <a:alpha val="75000"/>
              </a:srgbClr>
            </a:solidFill>
            <a:ln>
              <a:noFill/>
            </a:ln>
          </p:spPr>
          <p:txBody>
            <a:bodyPr wrap="square">
              <a:spAutoFit/>
            </a:bodyPr>
            <a:lstStyle>
              <a:lvl1pP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r>
                <a:rPr lang="fr-CA" b="1" dirty="0">
                  <a:effectLst>
                    <a:outerShdw blurRad="38100" dist="38100" dir="2700000" algn="tl">
                      <a:srgbClr val="000000">
                        <a:alpha val="43137"/>
                      </a:srgbClr>
                    </a:outerShdw>
                  </a:effectLst>
                  <a:latin typeface="+mn-lt"/>
                </a:rPr>
                <a:t>NON EN PÉRIL ou N’est plus en péril</a:t>
              </a:r>
            </a:p>
          </p:txBody>
        </p:sp>
        <p:sp>
          <p:nvSpPr>
            <p:cNvPr id="17" name="Line 28"/>
            <p:cNvSpPr>
              <a:spLocks noChangeShapeType="1"/>
            </p:cNvSpPr>
            <p:nvPr/>
          </p:nvSpPr>
          <p:spPr bwMode="auto">
            <a:xfrm>
              <a:off x="1421305" y="3662719"/>
              <a:ext cx="7443295" cy="2709"/>
            </a:xfrm>
            <a:prstGeom prst="line">
              <a:avLst/>
            </a:prstGeom>
            <a:noFill/>
            <a:ln w="28575">
              <a:solidFill>
                <a:srgbClr val="7030A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Line 29"/>
            <p:cNvSpPr>
              <a:spLocks noChangeShapeType="1"/>
            </p:cNvSpPr>
            <p:nvPr/>
          </p:nvSpPr>
          <p:spPr bwMode="auto">
            <a:xfrm flipV="1">
              <a:off x="524788" y="5657850"/>
              <a:ext cx="8362037" cy="45478"/>
            </a:xfrm>
            <a:prstGeom prst="line">
              <a:avLst/>
            </a:prstGeom>
            <a:noFill/>
            <a:ln w="28575">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Line 28"/>
            <p:cNvSpPr>
              <a:spLocks noChangeShapeType="1"/>
            </p:cNvSpPr>
            <p:nvPr/>
          </p:nvSpPr>
          <p:spPr bwMode="auto">
            <a:xfrm flipV="1">
              <a:off x="1923166" y="2587747"/>
              <a:ext cx="6931884" cy="2976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Line 28"/>
            <p:cNvSpPr>
              <a:spLocks noChangeShapeType="1"/>
            </p:cNvSpPr>
            <p:nvPr/>
          </p:nvSpPr>
          <p:spPr bwMode="auto">
            <a:xfrm>
              <a:off x="2227512" y="1883987"/>
              <a:ext cx="6659313" cy="19955"/>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Line 28"/>
            <p:cNvSpPr>
              <a:spLocks noChangeShapeType="1"/>
            </p:cNvSpPr>
            <p:nvPr/>
          </p:nvSpPr>
          <p:spPr bwMode="auto">
            <a:xfrm flipV="1">
              <a:off x="1043608" y="4554923"/>
              <a:ext cx="7823563" cy="2100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Line 29"/>
            <p:cNvSpPr>
              <a:spLocks noChangeShapeType="1"/>
            </p:cNvSpPr>
            <p:nvPr/>
          </p:nvSpPr>
          <p:spPr bwMode="auto">
            <a:xfrm flipV="1">
              <a:off x="331045" y="6202848"/>
              <a:ext cx="4456979" cy="22736"/>
            </a:xfrm>
            <a:prstGeom prst="line">
              <a:avLst/>
            </a:prstGeom>
            <a:noFill/>
            <a:ln w="28575">
              <a:solidFill>
                <a:srgbClr val="73BA4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1" name="Text Box 12"/>
          <p:cNvSpPr txBox="1">
            <a:spLocks noChangeArrowheads="1"/>
          </p:cNvSpPr>
          <p:nvPr>
            <p:custDataLst>
              <p:tags r:id="rId6"/>
            </p:custDataLst>
          </p:nvPr>
        </p:nvSpPr>
        <p:spPr bwMode="auto">
          <a:xfrm>
            <a:off x="4367432" y="2204864"/>
            <a:ext cx="48850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spcBef>
                <a:spcPts val="500"/>
              </a:spcBef>
              <a:spcAft>
                <a:spcPts val="500"/>
              </a:spcAft>
              <a:buClrTx/>
              <a:buSzTx/>
              <a:buFontTx/>
              <a:buNone/>
            </a:pPr>
            <a:r>
              <a:rPr kumimoji="0" lang="fr-CA" sz="1600" dirty="0"/>
              <a:t>Espèce qu’on ne trouve plus à l’état sauvage </a:t>
            </a:r>
            <a:r>
              <a:rPr kumimoji="0" lang="fr-CA" sz="1600" i="1" dirty="0"/>
              <a:t>au</a:t>
            </a:r>
            <a:r>
              <a:rPr kumimoji="0" lang="fr-CA" sz="1600" dirty="0"/>
              <a:t> </a:t>
            </a:r>
            <a:r>
              <a:rPr kumimoji="0" lang="fr-CA" sz="1600" i="1" dirty="0"/>
              <a:t>Canada</a:t>
            </a:r>
            <a:r>
              <a:rPr kumimoji="0" lang="fr-CA" sz="1600" dirty="0"/>
              <a:t>, mais qu’on trouve ailleurs</a:t>
            </a:r>
          </a:p>
        </p:txBody>
      </p:sp>
      <p:sp>
        <p:nvSpPr>
          <p:cNvPr id="32" name="Text Box 11"/>
          <p:cNvSpPr txBox="1">
            <a:spLocks noChangeArrowheads="1"/>
          </p:cNvSpPr>
          <p:nvPr>
            <p:custDataLst>
              <p:tags r:id="rId7"/>
            </p:custDataLst>
          </p:nvPr>
        </p:nvSpPr>
        <p:spPr bwMode="auto">
          <a:xfrm>
            <a:off x="1894797" y="2312197"/>
            <a:ext cx="2524205" cy="430887"/>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8788" indent="-458788">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ct val="35000"/>
              </a:spcBef>
              <a:buClr>
                <a:schemeClr val="accent1"/>
              </a:buClr>
              <a:buSzPct val="75000"/>
              <a:buFont typeface="Comic Sans MS" panose="030F0702030302020204" pitchFamily="66" charset="0"/>
              <a:buNone/>
            </a:pPr>
            <a:r>
              <a:rPr kumimoji="0" lang="fr-CA" sz="2200" b="1" i="1">
                <a:solidFill>
                  <a:srgbClr val="FF0000"/>
                </a:solidFill>
                <a:effectLst>
                  <a:outerShdw blurRad="38100" dist="38100" dir="2700000" algn="tl">
                    <a:srgbClr val="000000">
                      <a:alpha val="43137"/>
                    </a:srgbClr>
                  </a:outerShdw>
                </a:effectLst>
                <a:latin typeface="+mn-lt"/>
              </a:rPr>
              <a:t>Disparue du pays</a:t>
            </a:r>
          </a:p>
        </p:txBody>
      </p:sp>
    </p:spTree>
    <p:extLst>
      <p:ext uri="{BB962C8B-B14F-4D97-AF65-F5344CB8AC3E}">
        <p14:creationId xmlns:p14="http://schemas.microsoft.com/office/powerpoint/2010/main" val="807592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8A49B21-905E-61FE-48EF-999CE577864B}"/>
              </a:ext>
            </a:extLst>
          </p:cNvPr>
          <p:cNvSpPr>
            <a:spLocks noGrp="1"/>
          </p:cNvSpPr>
          <p:nvPr>
            <p:ph type="subTitle" idx="1"/>
            <p:custDataLst>
              <p:tags r:id="rId1"/>
            </p:custDataLst>
          </p:nvPr>
        </p:nvSpPr>
        <p:spPr>
          <a:xfrm>
            <a:off x="218383" y="1491536"/>
            <a:ext cx="8674993" cy="792088"/>
          </a:xfrm>
        </p:spPr>
        <p:txBody>
          <a:bodyPr/>
          <a:lstStyle/>
          <a:p>
            <a:r>
              <a:rPr lang="fr-CA" sz="2200" dirty="0"/>
              <a:t>Une approche nationale (fédérale) pour la conservation des espèces susceptibles de disparaître à l’état sauvage au Canada</a:t>
            </a:r>
          </a:p>
          <a:p>
            <a:endParaRPr lang="en-US" dirty="0"/>
          </a:p>
        </p:txBody>
      </p:sp>
      <p:sp>
        <p:nvSpPr>
          <p:cNvPr id="5" name="Rectangle 2">
            <a:extLst>
              <a:ext uri="{FF2B5EF4-FFF2-40B4-BE49-F238E27FC236}">
                <a16:creationId xmlns:a16="http://schemas.microsoft.com/office/drawing/2014/main" id="{25332DBB-3D05-6033-72C5-AF06A6AC3F36}"/>
              </a:ext>
            </a:extLst>
          </p:cNvPr>
          <p:cNvSpPr txBox="1">
            <a:spLocks noGrp="1" noChangeArrowheads="1"/>
          </p:cNvSpPr>
          <p:nvPr>
            <p:ph type="ctrTitle"/>
            <p:custDataLst>
              <p:tags r:id="rId2"/>
            </p:custDataLst>
          </p:nvPr>
        </p:nvSpPr>
        <p:spPr>
          <a:xfrm>
            <a:off x="1" y="188913"/>
            <a:ext cx="8926512" cy="981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mj-ea"/>
                <a:cs typeface="Arial" panose="020B0604020202020204" pitchFamily="34" charset="0"/>
              </a:defRPr>
            </a:lvl1pPr>
          </a:lstStyle>
          <a:p>
            <a:pPr algn="ctr">
              <a:spcBef>
                <a:spcPct val="20000"/>
              </a:spcBef>
            </a:pPr>
            <a:r>
              <a:rPr lang="fr-CA" sz="3000" b="1">
                <a:solidFill>
                  <a:schemeClr val="bg2"/>
                </a:solidFill>
              </a:rPr>
              <a:t>Qu’est-ce que la </a:t>
            </a:r>
            <a:r>
              <a:rPr lang="fr-CA" sz="3000" b="1" i="1" u="sng">
                <a:solidFill>
                  <a:schemeClr val="bg2"/>
                </a:solidFill>
              </a:rPr>
              <a:t>Loi</a:t>
            </a:r>
            <a:r>
              <a:rPr lang="fr-CA" sz="3000" b="1" i="1">
                <a:solidFill>
                  <a:schemeClr val="bg2"/>
                </a:solidFill>
              </a:rPr>
              <a:t> sur les espèces en péril</a:t>
            </a:r>
            <a:r>
              <a:rPr lang="fr-CA" sz="3000" b="1">
                <a:solidFill>
                  <a:schemeClr val="bg2"/>
                </a:solidFill>
              </a:rPr>
              <a:t>?</a:t>
            </a:r>
          </a:p>
        </p:txBody>
      </p:sp>
      <p:sp>
        <p:nvSpPr>
          <p:cNvPr id="6" name="Rectangle 3">
            <a:extLst>
              <a:ext uri="{FF2B5EF4-FFF2-40B4-BE49-F238E27FC236}">
                <a16:creationId xmlns:a16="http://schemas.microsoft.com/office/drawing/2014/main" id="{AB3B0833-F2FD-F6C4-2C54-04F23AB243F3}"/>
              </a:ext>
            </a:extLst>
          </p:cNvPr>
          <p:cNvSpPr txBox="1">
            <a:spLocks noChangeArrowheads="1"/>
          </p:cNvSpPr>
          <p:nvPr>
            <p:custDataLst>
              <p:tags r:id="rId3"/>
            </p:custDataLst>
          </p:nvPr>
        </p:nvSpPr>
        <p:spPr>
          <a:xfrm>
            <a:off x="218384" y="2377641"/>
            <a:ext cx="8674993" cy="5373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Tx/>
              <a:buNone/>
              <a:defRPr/>
            </a:pPr>
            <a:r>
              <a:rPr lang="fr-CA" sz="2200" b="1">
                <a:solidFill>
                  <a:schemeClr val="tx2"/>
                </a:solidFill>
                <a:latin typeface="+mj-lt"/>
                <a:ea typeface="Verdana" panose="020B0604030504040204" pitchFamily="34" charset="0"/>
              </a:rPr>
              <a:t>Objet de la </a:t>
            </a:r>
            <a:r>
              <a:rPr lang="fr-CA" sz="2200" b="1" i="1">
                <a:solidFill>
                  <a:schemeClr val="tx2"/>
                </a:solidFill>
                <a:latin typeface="+mj-lt"/>
                <a:ea typeface="Verdana" panose="020B0604030504040204" pitchFamily="34" charset="0"/>
              </a:rPr>
              <a:t>Loi sur les espèces en péril</a:t>
            </a:r>
            <a:r>
              <a:rPr lang="fr-CA" sz="2200" b="1">
                <a:solidFill>
                  <a:schemeClr val="tx2"/>
                </a:solidFill>
                <a:latin typeface="+mj-lt"/>
                <a:ea typeface="Verdana" panose="020B0604030504040204" pitchFamily="34" charset="0"/>
              </a:rPr>
              <a:t> (LEP) :</a:t>
            </a:r>
          </a:p>
        </p:txBody>
      </p:sp>
      <p:sp>
        <p:nvSpPr>
          <p:cNvPr id="7" name="TextBox 6">
            <a:extLst>
              <a:ext uri="{FF2B5EF4-FFF2-40B4-BE49-F238E27FC236}">
                <a16:creationId xmlns:a16="http://schemas.microsoft.com/office/drawing/2014/main" id="{5072DC53-F723-4CC0-AC58-7FBC9315BF5D}"/>
              </a:ext>
            </a:extLst>
          </p:cNvPr>
          <p:cNvSpPr txBox="1"/>
          <p:nvPr>
            <p:custDataLst>
              <p:tags r:id="rId4"/>
            </p:custDataLst>
          </p:nvPr>
        </p:nvSpPr>
        <p:spPr>
          <a:xfrm>
            <a:off x="250623" y="2780928"/>
            <a:ext cx="5761537" cy="2862322"/>
          </a:xfrm>
          <a:prstGeom prst="rect">
            <a:avLst/>
          </a:prstGeom>
          <a:noFill/>
        </p:spPr>
        <p:txBody>
          <a:bodyPr wrap="square" rtlCol="0">
            <a:spAutoFit/>
          </a:bodyPr>
          <a:lstStyle/>
          <a:p>
            <a:pPr marL="457200" indent="-457200">
              <a:buFont typeface="Arial" panose="020B0604020202020204" pitchFamily="34" charset="0"/>
              <a:buChar char="•"/>
              <a:defRPr/>
            </a:pPr>
            <a:r>
              <a:rPr lang="fr-CA" sz="2000" dirty="0">
                <a:solidFill>
                  <a:schemeClr val="accent2"/>
                </a:solidFill>
                <a:ea typeface="Verdana" panose="020B0604030504040204" pitchFamily="34" charset="0"/>
                <a:cs typeface="Arial" panose="020B0604020202020204" pitchFamily="34" charset="0"/>
              </a:rPr>
              <a:t>Prévenir </a:t>
            </a:r>
            <a:r>
              <a:rPr lang="fr-CA" sz="2000" dirty="0">
                <a:solidFill>
                  <a:schemeClr val="tx1">
                    <a:lumMod val="65000"/>
                    <a:lumOff val="35000"/>
                  </a:schemeClr>
                </a:solidFill>
                <a:ea typeface="Verdana" panose="020B0604030504040204" pitchFamily="34" charset="0"/>
                <a:cs typeface="Arial" panose="020B0604020202020204" pitchFamily="34" charset="0"/>
              </a:rPr>
              <a:t>la disparition des espèces en </a:t>
            </a:r>
            <a:r>
              <a:rPr lang="fr-CA" sz="2000" i="1" dirty="0">
                <a:solidFill>
                  <a:schemeClr val="tx1">
                    <a:lumMod val="65000"/>
                    <a:lumOff val="35000"/>
                  </a:schemeClr>
                </a:solidFill>
                <a:ea typeface="Verdana" panose="020B0604030504040204" pitchFamily="34" charset="0"/>
                <a:cs typeface="Arial" panose="020B0604020202020204" pitchFamily="34" charset="0"/>
              </a:rPr>
              <a:t>protégeant</a:t>
            </a:r>
            <a:r>
              <a:rPr lang="fr-CA" sz="2000" dirty="0">
                <a:solidFill>
                  <a:schemeClr val="tx1">
                    <a:lumMod val="65000"/>
                    <a:lumOff val="35000"/>
                  </a:schemeClr>
                </a:solidFill>
                <a:ea typeface="Verdana" panose="020B0604030504040204" pitchFamily="34" charset="0"/>
                <a:cs typeface="Arial" panose="020B0604020202020204" pitchFamily="34" charset="0"/>
              </a:rPr>
              <a:t> les individus et leur habitat</a:t>
            </a:r>
          </a:p>
          <a:p>
            <a:pPr>
              <a:defRPr/>
            </a:pPr>
            <a:endParaRPr lang="en-US" altLang="en-US" sz="2000" dirty="0">
              <a:solidFill>
                <a:schemeClr val="accent2"/>
              </a:solidFill>
              <a:ea typeface="Verdana" panose="020B0604030504040204" pitchFamily="34" charset="0"/>
              <a:cs typeface="Arial" panose="020B0604020202020204" pitchFamily="34" charset="0"/>
            </a:endParaRPr>
          </a:p>
          <a:p>
            <a:pPr marL="457200" indent="-457200">
              <a:buFont typeface="Arial" panose="020B0604020202020204" pitchFamily="34" charset="0"/>
              <a:buChar char="•"/>
              <a:defRPr/>
            </a:pPr>
            <a:r>
              <a:rPr lang="fr-CA" sz="2000" dirty="0">
                <a:solidFill>
                  <a:schemeClr val="accent2"/>
                </a:solidFill>
                <a:ea typeface="Verdana" panose="020B0604030504040204" pitchFamily="34" charset="0"/>
                <a:cs typeface="Arial" panose="020B0604020202020204" pitchFamily="34" charset="0"/>
              </a:rPr>
              <a:t>Rétablir</a:t>
            </a:r>
            <a:r>
              <a:rPr lang="fr-CA" sz="2000" dirty="0">
                <a:ea typeface="Verdana" panose="020B0604030504040204" pitchFamily="34" charset="0"/>
                <a:cs typeface="Arial" panose="020B0604020202020204" pitchFamily="34" charset="0"/>
              </a:rPr>
              <a:t> </a:t>
            </a:r>
            <a:r>
              <a:rPr lang="fr-CA" sz="2000" dirty="0">
                <a:solidFill>
                  <a:schemeClr val="tx1">
                    <a:lumMod val="65000"/>
                    <a:lumOff val="35000"/>
                  </a:schemeClr>
                </a:solidFill>
                <a:ea typeface="Verdana" panose="020B0604030504040204" pitchFamily="34" charset="0"/>
                <a:cs typeface="Arial" panose="020B0604020202020204" pitchFamily="34" charset="0"/>
              </a:rPr>
              <a:t>les espèces qui, par suite </a:t>
            </a:r>
            <a:r>
              <a:rPr lang="fr-CA" sz="2000" i="1" dirty="0">
                <a:solidFill>
                  <a:schemeClr val="tx1">
                    <a:lumMod val="65000"/>
                    <a:lumOff val="35000"/>
                  </a:schemeClr>
                </a:solidFill>
                <a:ea typeface="Verdana" panose="020B0604030504040204" pitchFamily="34" charset="0"/>
                <a:cs typeface="Arial" panose="020B0604020202020204" pitchFamily="34" charset="0"/>
              </a:rPr>
              <a:t>de l’activité humaine ou des activités de développement</a:t>
            </a:r>
            <a:r>
              <a:rPr lang="fr-CA" sz="2000" dirty="0">
                <a:solidFill>
                  <a:schemeClr val="tx1">
                    <a:lumMod val="65000"/>
                    <a:lumOff val="35000"/>
                  </a:schemeClr>
                </a:solidFill>
                <a:ea typeface="Verdana" panose="020B0604030504040204" pitchFamily="34" charset="0"/>
                <a:cs typeface="Arial" panose="020B0604020202020204" pitchFamily="34" charset="0"/>
              </a:rPr>
              <a:t>, sont devenues en voie de disparition ou menacées</a:t>
            </a:r>
          </a:p>
          <a:p>
            <a:pPr>
              <a:defRPr/>
            </a:pPr>
            <a:endParaRPr lang="en-US" altLang="en-US" sz="2000" dirty="0">
              <a:ea typeface="Verdana" panose="020B0604030504040204" pitchFamily="34" charset="0"/>
              <a:cs typeface="Arial" panose="020B0604020202020204" pitchFamily="34" charset="0"/>
            </a:endParaRPr>
          </a:p>
          <a:p>
            <a:pPr marL="457200" indent="-457200">
              <a:buFont typeface="Arial" panose="020B0604020202020204" pitchFamily="34" charset="0"/>
              <a:buChar char="•"/>
              <a:defRPr/>
            </a:pPr>
            <a:r>
              <a:rPr lang="fr-CA" sz="2000" dirty="0">
                <a:solidFill>
                  <a:schemeClr val="tx1">
                    <a:lumMod val="65000"/>
                    <a:lumOff val="35000"/>
                  </a:schemeClr>
                </a:solidFill>
                <a:ea typeface="Verdana" panose="020B0604030504040204" pitchFamily="34" charset="0"/>
                <a:cs typeface="Arial" panose="020B0604020202020204" pitchFamily="34" charset="0"/>
              </a:rPr>
              <a:t>À appliquer en complémentarité avec les lois provinciales</a:t>
            </a:r>
          </a:p>
        </p:txBody>
      </p:sp>
      <p:pic>
        <p:nvPicPr>
          <p:cNvPr id="8" name="Picture 18" descr="SARA guide">
            <a:extLst>
              <a:ext uri="{FF2B5EF4-FFF2-40B4-BE49-F238E27FC236}">
                <a16:creationId xmlns:a16="http://schemas.microsoft.com/office/drawing/2014/main" id="{024A22F1-E303-64D4-5AE8-CAC2F98581E9}"/>
              </a:ext>
            </a:extLst>
          </p:cNvPr>
          <p:cNvPicPr>
            <a:picLocks noGrp="1" noChangeAspect="1" noChangeArrowheads="1"/>
          </p:cNvPicPr>
          <p:nvPr>
            <p:ph idx="10"/>
            <p:custDataLst>
              <p:tags r:id="rId5"/>
            </p:custDataLst>
          </p:nvPr>
        </p:nvPicPr>
        <p:blipFill>
          <a:blip r:embed="rId8">
            <a:extLst>
              <a:ext uri="{28A0092B-C50C-407E-A947-70E740481C1C}">
                <a14:useLocalDpi xmlns:a14="http://schemas.microsoft.com/office/drawing/2010/main" val="0"/>
              </a:ext>
            </a:extLst>
          </a:blip>
          <a:srcRect/>
          <a:stretch>
            <a:fillRect/>
          </a:stretch>
        </p:blipFill>
        <p:spPr bwMode="auto">
          <a:xfrm>
            <a:off x="6372200" y="2888670"/>
            <a:ext cx="2271375" cy="3024318"/>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9333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323528" y="332656"/>
            <a:ext cx="8640960" cy="792088"/>
          </a:xfrm>
        </p:spPr>
        <p:txBody>
          <a:bodyPr/>
          <a:lstStyle/>
          <a:p>
            <a:r>
              <a:rPr lang="fr-CA" dirty="0"/>
              <a:t>La LEP reconnaît les droits des Autochtones</a:t>
            </a:r>
          </a:p>
        </p:txBody>
      </p:sp>
      <p:sp>
        <p:nvSpPr>
          <p:cNvPr id="3" name="Subtitle 2"/>
          <p:cNvSpPr>
            <a:spLocks noGrp="1"/>
          </p:cNvSpPr>
          <p:nvPr>
            <p:ph type="subTitle" idx="1"/>
            <p:custDataLst>
              <p:tags r:id="rId2"/>
            </p:custDataLst>
          </p:nvPr>
        </p:nvSpPr>
        <p:spPr>
          <a:xfrm>
            <a:off x="539552" y="1844824"/>
            <a:ext cx="8136904" cy="792088"/>
          </a:xfrm>
        </p:spPr>
        <p:txBody>
          <a:bodyPr/>
          <a:lstStyle/>
          <a:p>
            <a:r>
              <a:rPr lang="fr-CA" sz="2400">
                <a:solidFill>
                  <a:schemeClr val="tx2"/>
                </a:solidFill>
                <a:cs typeface="Arial" charset="0"/>
              </a:rPr>
              <a:t>La LEP respecte la protection des droits des Autochtones, comme l’affirme la Constitution</a:t>
            </a:r>
          </a:p>
          <a:p>
            <a:endParaRPr lang="en-CA" dirty="0"/>
          </a:p>
        </p:txBody>
      </p:sp>
      <p:sp>
        <p:nvSpPr>
          <p:cNvPr id="4" name="Content Placeholder 3"/>
          <p:cNvSpPr>
            <a:spLocks noGrp="1"/>
          </p:cNvSpPr>
          <p:nvPr>
            <p:ph idx="10"/>
            <p:custDataLst>
              <p:tags r:id="rId3"/>
            </p:custDataLst>
          </p:nvPr>
        </p:nvSpPr>
        <p:spPr>
          <a:xfrm>
            <a:off x="539552" y="2780928"/>
            <a:ext cx="8136904" cy="3096344"/>
          </a:xfrm>
        </p:spPr>
        <p:txBody>
          <a:bodyPr>
            <a:normAutofit/>
          </a:bodyPr>
          <a:lstStyle/>
          <a:p>
            <a:pPr>
              <a:spcBef>
                <a:spcPts val="0"/>
              </a:spcBef>
              <a:spcAft>
                <a:spcPts val="1800"/>
              </a:spcAft>
            </a:pPr>
            <a:r>
              <a:rPr lang="fr-CA" sz="2200" b="1" i="1" dirty="0"/>
              <a:t>Loi constitutionnelle de 1982</a:t>
            </a:r>
            <a:r>
              <a:rPr lang="fr-CA" sz="2200" b="1" dirty="0"/>
              <a:t> (article 35) :</a:t>
            </a:r>
            <a:r>
              <a:rPr lang="fr-CA" sz="2200" dirty="0"/>
              <a:t> « Les droits existants — ancestraux ou issus de traités — des peuples autochtones du Canada sont reconnus et confirmés. »</a:t>
            </a:r>
          </a:p>
          <a:p>
            <a:pPr>
              <a:spcBef>
                <a:spcPts val="0"/>
              </a:spcBef>
              <a:spcAft>
                <a:spcPts val="1800"/>
              </a:spcAft>
            </a:pPr>
            <a:r>
              <a:rPr lang="fr-CA" sz="2200" b="1" dirty="0"/>
              <a:t>LEP (article 3) : </a:t>
            </a:r>
            <a:r>
              <a:rPr lang="fr-CA" sz="2200" dirty="0"/>
              <a:t>« Il est entendu que la présente loi ne porte pas atteinte à la protection des droits existants — ancestraux ou issus de traités — des peuples autochtones du Canada… »</a:t>
            </a:r>
          </a:p>
        </p:txBody>
      </p:sp>
    </p:spTree>
    <p:extLst>
      <p:ext uri="{BB962C8B-B14F-4D97-AF65-F5344CB8AC3E}">
        <p14:creationId xmlns:p14="http://schemas.microsoft.com/office/powerpoint/2010/main" val="4241836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custDataLst>
              <p:tags r:id="rId1"/>
            </p:custDataLst>
          </p:nvPr>
        </p:nvSpPr>
        <p:spPr>
          <a:xfrm>
            <a:off x="539552" y="1916832"/>
            <a:ext cx="8064896" cy="3816424"/>
          </a:xfrm>
        </p:spPr>
        <p:txBody>
          <a:bodyPr>
            <a:normAutofit fontScale="92500" lnSpcReduction="10000"/>
          </a:bodyPr>
          <a:lstStyle/>
          <a:p>
            <a:pPr marL="0" indent="0">
              <a:lnSpc>
                <a:spcPct val="100000"/>
              </a:lnSpc>
              <a:buFontTx/>
              <a:buNone/>
              <a:defRPr/>
            </a:pPr>
            <a:r>
              <a:rPr lang="fr-CA" sz="2200" b="1"/>
              <a:t>La LEP reconnaît :</a:t>
            </a:r>
          </a:p>
          <a:p>
            <a:pPr marL="900000" indent="0">
              <a:lnSpc>
                <a:spcPct val="100000"/>
              </a:lnSpc>
              <a:buFontTx/>
              <a:buNone/>
              <a:defRPr/>
            </a:pPr>
            <a:r>
              <a:rPr lang="fr-CA" sz="2200"/>
              <a:t>« qu’est essentiel le rôle que peuvent jouer les peuples autochtones du Canada et les conseils de gestion des ressources fauniques établis en application d’accords sur des revendications territoriales dans la conservation des espèces sauvages dans ce pays » </a:t>
            </a:r>
          </a:p>
          <a:p>
            <a:pPr marL="0" indent="0">
              <a:lnSpc>
                <a:spcPct val="100000"/>
              </a:lnSpc>
              <a:buFontTx/>
              <a:buNone/>
              <a:defRPr/>
            </a:pPr>
            <a:r>
              <a:rPr lang="fr-CA" sz="2200" b="1"/>
              <a:t>et :</a:t>
            </a:r>
          </a:p>
          <a:p>
            <a:pPr marL="900000" indent="0">
              <a:lnSpc>
                <a:spcPct val="100000"/>
              </a:lnSpc>
              <a:buFontTx/>
              <a:buNone/>
              <a:defRPr/>
            </a:pPr>
            <a:r>
              <a:rPr lang="fr-CA" sz="2200"/>
              <a:t>« que les connaissances traditionnelles des peuples autochtones du Canada devraient être prises en compte pour découvrir quelles espèces sauvages peuvent être en péril et pour l’élaboration et la mise en œuvre des mesures de rétablissement »</a:t>
            </a:r>
          </a:p>
          <a:p>
            <a:pPr marL="514350" indent="-514350">
              <a:lnSpc>
                <a:spcPct val="100000"/>
              </a:lnSpc>
              <a:buAutoNum type="arabicPeriod"/>
            </a:pPr>
            <a:endParaRPr lang="en-CA" dirty="0"/>
          </a:p>
          <a:p>
            <a:pPr marL="514350" indent="-514350">
              <a:lnSpc>
                <a:spcPct val="100000"/>
              </a:lnSpc>
              <a:buAutoNum type="arabicPeriod"/>
            </a:pPr>
            <a:endParaRPr lang="en-CA" dirty="0"/>
          </a:p>
        </p:txBody>
      </p:sp>
      <p:sp>
        <p:nvSpPr>
          <p:cNvPr id="6" name="Title 1">
            <a:extLst>
              <a:ext uri="{FF2B5EF4-FFF2-40B4-BE49-F238E27FC236}">
                <a16:creationId xmlns:a16="http://schemas.microsoft.com/office/drawing/2014/main" id="{75B1506D-E403-9E96-7A61-EA2FA2D18200}"/>
              </a:ext>
            </a:extLst>
          </p:cNvPr>
          <p:cNvSpPr>
            <a:spLocks noGrp="1"/>
          </p:cNvSpPr>
          <p:nvPr>
            <p:ph type="ctrTitle"/>
            <p:custDataLst>
              <p:tags r:id="rId2"/>
            </p:custDataLst>
          </p:nvPr>
        </p:nvSpPr>
        <p:spPr>
          <a:xfrm>
            <a:off x="395536" y="503709"/>
            <a:ext cx="8513051" cy="981075"/>
          </a:xfrm>
        </p:spPr>
        <p:txBody>
          <a:bodyPr/>
          <a:lstStyle/>
          <a:p>
            <a:pPr algn="ctr"/>
            <a:r>
              <a:rPr lang="fr-CA" dirty="0"/>
              <a:t>La LEP reconnaît que les RÔLES des Autochtones DANS LA CONSERVATION SONT ESSENTIELS</a:t>
            </a:r>
          </a:p>
        </p:txBody>
      </p:sp>
    </p:spTree>
    <p:extLst>
      <p:ext uri="{BB962C8B-B14F-4D97-AF65-F5344CB8AC3E}">
        <p14:creationId xmlns:p14="http://schemas.microsoft.com/office/powerpoint/2010/main" val="17851654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00.xml><?xml version="1.0" encoding="utf-8"?>
<p:tagLst xmlns:a="http://schemas.openxmlformats.org/drawingml/2006/main" xmlns:r="http://schemas.openxmlformats.org/officeDocument/2006/relationships" xmlns:p="http://schemas.openxmlformats.org/presentationml/2006/main">
  <p:tag name="NUM" val="1"/>
</p:tagLst>
</file>

<file path=ppt/tags/tag101.xml><?xml version="1.0" encoding="utf-8"?>
<p:tagLst xmlns:a="http://schemas.openxmlformats.org/drawingml/2006/main" xmlns:r="http://schemas.openxmlformats.org/officeDocument/2006/relationships" xmlns:p="http://schemas.openxmlformats.org/presentationml/2006/main">
  <p:tag name="NUM" val="2"/>
</p:tagLst>
</file>

<file path=ppt/tags/tag102.xml><?xml version="1.0" encoding="utf-8"?>
<p:tagLst xmlns:a="http://schemas.openxmlformats.org/drawingml/2006/main" xmlns:r="http://schemas.openxmlformats.org/officeDocument/2006/relationships" xmlns:p="http://schemas.openxmlformats.org/presentationml/2006/main">
  <p:tag name="NUM" val="1"/>
</p:tagLst>
</file>

<file path=ppt/tags/tag103.xml><?xml version="1.0" encoding="utf-8"?>
<p:tagLst xmlns:a="http://schemas.openxmlformats.org/drawingml/2006/main" xmlns:r="http://schemas.openxmlformats.org/officeDocument/2006/relationships" xmlns:p="http://schemas.openxmlformats.org/presentationml/2006/main">
  <p:tag name="NUM" val="2"/>
</p:tagLst>
</file>

<file path=ppt/tags/tag104.xml><?xml version="1.0" encoding="utf-8"?>
<p:tagLst xmlns:a="http://schemas.openxmlformats.org/drawingml/2006/main" xmlns:r="http://schemas.openxmlformats.org/officeDocument/2006/relationships" xmlns:p="http://schemas.openxmlformats.org/presentationml/2006/main">
  <p:tag name="NUM" val="3"/>
</p:tagLst>
</file>

<file path=ppt/tags/tag105.xml><?xml version="1.0" encoding="utf-8"?>
<p:tagLst xmlns:a="http://schemas.openxmlformats.org/drawingml/2006/main" xmlns:r="http://schemas.openxmlformats.org/officeDocument/2006/relationships" xmlns:p="http://schemas.openxmlformats.org/presentationml/2006/main">
  <p:tag name="NUM" val="1"/>
</p:tagLst>
</file>

<file path=ppt/tags/tag106.xml><?xml version="1.0" encoding="utf-8"?>
<p:tagLst xmlns:a="http://schemas.openxmlformats.org/drawingml/2006/main" xmlns:r="http://schemas.openxmlformats.org/officeDocument/2006/relationships" xmlns:p="http://schemas.openxmlformats.org/presentationml/2006/main">
  <p:tag name="NUM" val="2"/>
</p:tagLst>
</file>

<file path=ppt/tags/tag107.xml><?xml version="1.0" encoding="utf-8"?>
<p:tagLst xmlns:a="http://schemas.openxmlformats.org/drawingml/2006/main" xmlns:r="http://schemas.openxmlformats.org/officeDocument/2006/relationships" xmlns:p="http://schemas.openxmlformats.org/presentationml/2006/main">
  <p:tag name="NUM" val="3"/>
</p:tagLst>
</file>

<file path=ppt/tags/tag108.xml><?xml version="1.0" encoding="utf-8"?>
<p:tagLst xmlns:a="http://schemas.openxmlformats.org/drawingml/2006/main" xmlns:r="http://schemas.openxmlformats.org/officeDocument/2006/relationships" xmlns:p="http://schemas.openxmlformats.org/presentationml/2006/main">
  <p:tag name="NUM" val="4"/>
</p:tagLst>
</file>

<file path=ppt/tags/tag109.xml><?xml version="1.0" encoding="utf-8"?>
<p:tagLst xmlns:a="http://schemas.openxmlformats.org/drawingml/2006/main" xmlns:r="http://schemas.openxmlformats.org/officeDocument/2006/relationships" xmlns:p="http://schemas.openxmlformats.org/presentationml/2006/main">
  <p:tag name="NUM" val="5"/>
</p:tagLst>
</file>

<file path=ppt/tags/tag11.xml><?xml version="1.0" encoding="utf-8"?>
<p:tagLst xmlns:a="http://schemas.openxmlformats.org/drawingml/2006/main" xmlns:r="http://schemas.openxmlformats.org/officeDocument/2006/relationships" xmlns:p="http://schemas.openxmlformats.org/presentationml/2006/main">
  <p:tag name="NUM" val="11"/>
</p:tagLst>
</file>

<file path=ppt/tags/tag110.xml><?xml version="1.0" encoding="utf-8"?>
<p:tagLst xmlns:a="http://schemas.openxmlformats.org/drawingml/2006/main" xmlns:r="http://schemas.openxmlformats.org/officeDocument/2006/relationships" xmlns:p="http://schemas.openxmlformats.org/presentationml/2006/main">
  <p:tag name="NUM" val="6"/>
</p:tagLst>
</file>

<file path=ppt/tags/tag111.xml><?xml version="1.0" encoding="utf-8"?>
<p:tagLst xmlns:a="http://schemas.openxmlformats.org/drawingml/2006/main" xmlns:r="http://schemas.openxmlformats.org/officeDocument/2006/relationships" xmlns:p="http://schemas.openxmlformats.org/presentationml/2006/main">
  <p:tag name="NUM" val="7"/>
</p:tagLst>
</file>

<file path=ppt/tags/tag112.xml><?xml version="1.0" encoding="utf-8"?>
<p:tagLst xmlns:a="http://schemas.openxmlformats.org/drawingml/2006/main" xmlns:r="http://schemas.openxmlformats.org/officeDocument/2006/relationships" xmlns:p="http://schemas.openxmlformats.org/presentationml/2006/main">
  <p:tag name="NUM" val="8"/>
</p:tagLst>
</file>

<file path=ppt/tags/tag113.xml><?xml version="1.0" encoding="utf-8"?>
<p:tagLst xmlns:a="http://schemas.openxmlformats.org/drawingml/2006/main" xmlns:r="http://schemas.openxmlformats.org/officeDocument/2006/relationships" xmlns:p="http://schemas.openxmlformats.org/presentationml/2006/main">
  <p:tag name="NUM" val="9"/>
</p:tagLst>
</file>

<file path=ppt/tags/tag12.xml><?xml version="1.0" encoding="utf-8"?>
<p:tagLst xmlns:a="http://schemas.openxmlformats.org/drawingml/2006/main" xmlns:r="http://schemas.openxmlformats.org/officeDocument/2006/relationships" xmlns:p="http://schemas.openxmlformats.org/presentationml/2006/main">
  <p:tag name="NUM" val="12"/>
</p:tagLst>
</file>

<file path=ppt/tags/tag13.xml><?xml version="1.0" encoding="utf-8"?>
<p:tagLst xmlns:a="http://schemas.openxmlformats.org/drawingml/2006/main" xmlns:r="http://schemas.openxmlformats.org/officeDocument/2006/relationships" xmlns:p="http://schemas.openxmlformats.org/presentationml/2006/main">
  <p:tag name="NUM" val="13"/>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5"/>
</p:tagLst>
</file>

<file path=ppt/tags/tag21.xml><?xml version="1.0" encoding="utf-8"?>
<p:tagLst xmlns:a="http://schemas.openxmlformats.org/drawingml/2006/main" xmlns:r="http://schemas.openxmlformats.org/officeDocument/2006/relationships" xmlns:p="http://schemas.openxmlformats.org/presentationml/2006/main">
  <p:tag name="NUM" val="6"/>
</p:tagLst>
</file>

<file path=ppt/tags/tag22.xml><?xml version="1.0" encoding="utf-8"?>
<p:tagLst xmlns:a="http://schemas.openxmlformats.org/drawingml/2006/main" xmlns:r="http://schemas.openxmlformats.org/officeDocument/2006/relationships" xmlns:p="http://schemas.openxmlformats.org/presentationml/2006/main">
  <p:tag name="NUM" val="7"/>
</p:tagLst>
</file>

<file path=ppt/tags/tag23.xml><?xml version="1.0" encoding="utf-8"?>
<p:tagLst xmlns:a="http://schemas.openxmlformats.org/drawingml/2006/main" xmlns:r="http://schemas.openxmlformats.org/officeDocument/2006/relationships" xmlns:p="http://schemas.openxmlformats.org/presentationml/2006/main">
  <p:tag name="NUM" val="8"/>
</p:tagLst>
</file>

<file path=ppt/tags/tag24.xml><?xml version="1.0" encoding="utf-8"?>
<p:tagLst xmlns:a="http://schemas.openxmlformats.org/drawingml/2006/main" xmlns:r="http://schemas.openxmlformats.org/officeDocument/2006/relationships" xmlns:p="http://schemas.openxmlformats.org/presentationml/2006/main">
  <p:tag name="NUM" val="9"/>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4"/>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4"/>
</p:tagLst>
</file>

<file path=ppt/tags/tag33.xml><?xml version="1.0" encoding="utf-8"?>
<p:tagLst xmlns:a="http://schemas.openxmlformats.org/drawingml/2006/main" xmlns:r="http://schemas.openxmlformats.org/officeDocument/2006/relationships" xmlns:p="http://schemas.openxmlformats.org/presentationml/2006/main">
  <p:tag name="NUM" val="5"/>
</p:tagLst>
</file>

<file path=ppt/tags/tag34.xml><?xml version="1.0" encoding="utf-8"?>
<p:tagLst xmlns:a="http://schemas.openxmlformats.org/drawingml/2006/main" xmlns:r="http://schemas.openxmlformats.org/officeDocument/2006/relationships" xmlns:p="http://schemas.openxmlformats.org/presentationml/2006/main">
  <p:tag name="NUM" val="6"/>
</p:tagLst>
</file>

<file path=ppt/tags/tag35.xml><?xml version="1.0" encoding="utf-8"?>
<p:tagLst xmlns:a="http://schemas.openxmlformats.org/drawingml/2006/main" xmlns:r="http://schemas.openxmlformats.org/officeDocument/2006/relationships" xmlns:p="http://schemas.openxmlformats.org/presentationml/2006/main">
  <p:tag name="NUM" val="7"/>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5"/>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3"/>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3"/>
</p:tagLst>
</file>

<file path=ppt/tags/tag49.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5"/>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4"/>
</p:tagLst>
</file>

<file path=ppt/tags/tag55.xml><?xml version="1.0" encoding="utf-8"?>
<p:tagLst xmlns:a="http://schemas.openxmlformats.org/drawingml/2006/main" xmlns:r="http://schemas.openxmlformats.org/officeDocument/2006/relationships" xmlns:p="http://schemas.openxmlformats.org/presentationml/2006/main">
  <p:tag name="NUM" val="5"/>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5"/>
</p:tagLst>
</file>

<file path=ppt/tags/tag61.xml><?xml version="1.0" encoding="utf-8"?>
<p:tagLst xmlns:a="http://schemas.openxmlformats.org/drawingml/2006/main" xmlns:r="http://schemas.openxmlformats.org/officeDocument/2006/relationships" xmlns:p="http://schemas.openxmlformats.org/presentationml/2006/main">
  <p:tag name="NUM" val="6"/>
</p:tagLst>
</file>

<file path=ppt/tags/tag62.xml><?xml version="1.0" encoding="utf-8"?>
<p:tagLst xmlns:a="http://schemas.openxmlformats.org/drawingml/2006/main" xmlns:r="http://schemas.openxmlformats.org/officeDocument/2006/relationships" xmlns:p="http://schemas.openxmlformats.org/presentationml/2006/main">
  <p:tag name="NUM" val="7"/>
</p:tagLst>
</file>

<file path=ppt/tags/tag63.xml><?xml version="1.0" encoding="utf-8"?>
<p:tagLst xmlns:a="http://schemas.openxmlformats.org/drawingml/2006/main" xmlns:r="http://schemas.openxmlformats.org/officeDocument/2006/relationships" xmlns:p="http://schemas.openxmlformats.org/presentationml/2006/main">
  <p:tag name="NUM" val="8"/>
</p:tagLst>
</file>

<file path=ppt/tags/tag64.xml><?xml version="1.0" encoding="utf-8"?>
<p:tagLst xmlns:a="http://schemas.openxmlformats.org/drawingml/2006/main" xmlns:r="http://schemas.openxmlformats.org/officeDocument/2006/relationships" xmlns:p="http://schemas.openxmlformats.org/presentationml/2006/main">
  <p:tag name="NUM" val="9"/>
</p:tagLst>
</file>

<file path=ppt/tags/tag65.xml><?xml version="1.0" encoding="utf-8"?>
<p:tagLst xmlns:a="http://schemas.openxmlformats.org/drawingml/2006/main" xmlns:r="http://schemas.openxmlformats.org/officeDocument/2006/relationships" xmlns:p="http://schemas.openxmlformats.org/presentationml/2006/main">
  <p:tag name="NUM" val="1"/>
</p:tagLst>
</file>

<file path=ppt/tags/tag66.xml><?xml version="1.0" encoding="utf-8"?>
<p:tagLst xmlns:a="http://schemas.openxmlformats.org/drawingml/2006/main" xmlns:r="http://schemas.openxmlformats.org/officeDocument/2006/relationships" xmlns:p="http://schemas.openxmlformats.org/presentationml/2006/main">
  <p:tag name="NUM" val="5"/>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68.xml><?xml version="1.0" encoding="utf-8"?>
<p:tagLst xmlns:a="http://schemas.openxmlformats.org/drawingml/2006/main" xmlns:r="http://schemas.openxmlformats.org/officeDocument/2006/relationships" xmlns:p="http://schemas.openxmlformats.org/presentationml/2006/main">
  <p:tag name="NUM" val="6"/>
</p:tagLst>
</file>

<file path=ppt/tags/tag69.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4"/>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76.xml><?xml version="1.0" encoding="utf-8"?>
<p:tagLst xmlns:a="http://schemas.openxmlformats.org/drawingml/2006/main" xmlns:r="http://schemas.openxmlformats.org/officeDocument/2006/relationships" xmlns:p="http://schemas.openxmlformats.org/presentationml/2006/main">
  <p:tag name="NUM" val="4"/>
</p:tagLst>
</file>

<file path=ppt/tags/tag77.xml><?xml version="1.0" encoding="utf-8"?>
<p:tagLst xmlns:a="http://schemas.openxmlformats.org/drawingml/2006/main" xmlns:r="http://schemas.openxmlformats.org/officeDocument/2006/relationships" xmlns:p="http://schemas.openxmlformats.org/presentationml/2006/main">
  <p:tag name="NUM" val="5"/>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3"/>
</p:tagLst>
</file>

<file path=ppt/tags/tag81.xml><?xml version="1.0" encoding="utf-8"?>
<p:tagLst xmlns:a="http://schemas.openxmlformats.org/drawingml/2006/main" xmlns:r="http://schemas.openxmlformats.org/officeDocument/2006/relationships" xmlns:p="http://schemas.openxmlformats.org/presentationml/2006/main">
  <p:tag name="NUM" val="4"/>
</p:tagLst>
</file>

<file path=ppt/tags/tag82.xml><?xml version="1.0" encoding="utf-8"?>
<p:tagLst xmlns:a="http://schemas.openxmlformats.org/drawingml/2006/main" xmlns:r="http://schemas.openxmlformats.org/officeDocument/2006/relationships" xmlns:p="http://schemas.openxmlformats.org/presentationml/2006/main">
  <p:tag name="NUM" val="5"/>
</p:tagLst>
</file>

<file path=ppt/tags/tag83.xml><?xml version="1.0" encoding="utf-8"?>
<p:tagLst xmlns:a="http://schemas.openxmlformats.org/drawingml/2006/main" xmlns:r="http://schemas.openxmlformats.org/officeDocument/2006/relationships" xmlns:p="http://schemas.openxmlformats.org/presentationml/2006/main">
  <p:tag name="NUM" val="1"/>
</p:tagLst>
</file>

<file path=ppt/tags/tag84.xml><?xml version="1.0" encoding="utf-8"?>
<p:tagLst xmlns:a="http://schemas.openxmlformats.org/drawingml/2006/main" xmlns:r="http://schemas.openxmlformats.org/officeDocument/2006/relationships" xmlns:p="http://schemas.openxmlformats.org/presentationml/2006/main">
  <p:tag name="NUM" val="2"/>
</p:tagLst>
</file>

<file path=ppt/tags/tag85.xml><?xml version="1.0" encoding="utf-8"?>
<p:tagLst xmlns:a="http://schemas.openxmlformats.org/drawingml/2006/main" xmlns:r="http://schemas.openxmlformats.org/officeDocument/2006/relationships" xmlns:p="http://schemas.openxmlformats.org/presentationml/2006/main">
  <p:tag name="NUM" val="3"/>
</p:tagLst>
</file>

<file path=ppt/tags/tag86.xml><?xml version="1.0" encoding="utf-8"?>
<p:tagLst xmlns:a="http://schemas.openxmlformats.org/drawingml/2006/main" xmlns:r="http://schemas.openxmlformats.org/officeDocument/2006/relationships" xmlns:p="http://schemas.openxmlformats.org/presentationml/2006/main">
  <p:tag name="NUM" val="4"/>
</p:tagLst>
</file>

<file path=ppt/tags/tag87.xml><?xml version="1.0" encoding="utf-8"?>
<p:tagLst xmlns:a="http://schemas.openxmlformats.org/drawingml/2006/main" xmlns:r="http://schemas.openxmlformats.org/officeDocument/2006/relationships" xmlns:p="http://schemas.openxmlformats.org/presentationml/2006/main">
  <p:tag name="NUM" val="5"/>
</p:tagLst>
</file>

<file path=ppt/tags/tag88.xml><?xml version="1.0" encoding="utf-8"?>
<p:tagLst xmlns:a="http://schemas.openxmlformats.org/drawingml/2006/main" xmlns:r="http://schemas.openxmlformats.org/officeDocument/2006/relationships" xmlns:p="http://schemas.openxmlformats.org/presentationml/2006/main">
  <p:tag name="NUM" val="1"/>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ags/tag90.xml><?xml version="1.0" encoding="utf-8"?>
<p:tagLst xmlns:a="http://schemas.openxmlformats.org/drawingml/2006/main" xmlns:r="http://schemas.openxmlformats.org/officeDocument/2006/relationships" xmlns:p="http://schemas.openxmlformats.org/presentationml/2006/main">
  <p:tag name="NUM" val="3"/>
</p:tagLst>
</file>

<file path=ppt/tags/tag91.xml><?xml version="1.0" encoding="utf-8"?>
<p:tagLst xmlns:a="http://schemas.openxmlformats.org/drawingml/2006/main" xmlns:r="http://schemas.openxmlformats.org/officeDocument/2006/relationships" xmlns:p="http://schemas.openxmlformats.org/presentationml/2006/main">
  <p:tag name="NUM" val="1"/>
</p:tagLst>
</file>

<file path=ppt/tags/tag92.xml><?xml version="1.0" encoding="utf-8"?>
<p:tagLst xmlns:a="http://schemas.openxmlformats.org/drawingml/2006/main" xmlns:r="http://schemas.openxmlformats.org/officeDocument/2006/relationships" xmlns:p="http://schemas.openxmlformats.org/presentationml/2006/main">
  <p:tag name="NUM" val="2"/>
</p:tagLst>
</file>

<file path=ppt/tags/tag93.xml><?xml version="1.0" encoding="utf-8"?>
<p:tagLst xmlns:a="http://schemas.openxmlformats.org/drawingml/2006/main" xmlns:r="http://schemas.openxmlformats.org/officeDocument/2006/relationships" xmlns:p="http://schemas.openxmlformats.org/presentationml/2006/main">
  <p:tag name="NUM" val="3"/>
</p:tagLst>
</file>

<file path=ppt/tags/tag94.xml><?xml version="1.0" encoding="utf-8"?>
<p:tagLst xmlns:a="http://schemas.openxmlformats.org/drawingml/2006/main" xmlns:r="http://schemas.openxmlformats.org/officeDocument/2006/relationships" xmlns:p="http://schemas.openxmlformats.org/presentationml/2006/main">
  <p:tag name="NUM" val="4"/>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3"/>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7" id="{36398455-9211-CA45-A8FA-95B615C1B2CD}" vid="{FE0618E0-4EF7-8D42-9D17-8DCC323AF3CD}"/>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 id="{238BC66E-0E3D-7A40-9AB9-6B459588FA21}" vid="{681DCB8E-90FC-EF4D-8565-2BB9D08CE83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Branch xmlns="acbb3e5d-5d9a-41a2-b23c-a652c639d82c">Communicaitons</Branch>
    <URL_x0020_of_x0020_the_x0020_document xmlns="acbb3e5d-5d9a-41a2-b23c-a652c639d82c">
      <Url xsi:nil="true"/>
      <Description xsi:nil="true"/>
    </URL_x0020_of_x0020_the_x0020_document>
    <Zone xmlns="acbb3e5d-5d9a-41a2-b23c-a652c639d82c">Communications</Zone>
    <Last_x0020_Updates xmlns="acbb3e5d-5d9a-41a2-b23c-a652c639d82c" xsi:nil="true"/>
    <URL xmlns="acbb3e5d-5d9a-41a2-b23c-a652c639d82c">
      <Url xsi:nil="true"/>
      <Description xsi:nil="true"/>
    </URL>
    <Type_x0020_of_x0020_Document xmlns="acbb3e5d-5d9a-41a2-b23c-a652c639d82c">Intranet Document Library - Communications Branch</Type_x0020_of_x0020_Document>
    <Language xmlns="acbb3e5d-5d9a-41a2-b23c-a652c639d82c">English</Languag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5D0B20BB41BF245A74357C5242D202F" ma:contentTypeVersion="10" ma:contentTypeDescription="Create a new document." ma:contentTypeScope="" ma:versionID="9e108a6e17e2c42cf040c6e181165a59">
  <xsd:schema xmlns:xsd="http://www.w3.org/2001/XMLSchema" xmlns:xs="http://www.w3.org/2001/XMLSchema" xmlns:p="http://schemas.microsoft.com/office/2006/metadata/properties" xmlns:ns3="acbb3e5d-5d9a-41a2-b23c-a652c639d82c" xmlns:ns4="b6e7370b-7179-4676-9a6f-0d2482e7e8cc" targetNamespace="http://schemas.microsoft.com/office/2006/metadata/properties" ma:root="true" ma:fieldsID="4bdfd78b87028a3d3f9879b0cc8cf1bb" ns3:_="" ns4:_="">
    <xsd:import namespace="acbb3e5d-5d9a-41a2-b23c-a652c639d82c"/>
    <xsd:import namespace="b6e7370b-7179-4676-9a6f-0d2482e7e8cc"/>
    <xsd:element name="properties">
      <xsd:complexType>
        <xsd:sequence>
          <xsd:element name="documentManagement">
            <xsd:complexType>
              <xsd:all>
                <xsd:element ref="ns3:Type_x0020_of_x0020_Document" minOccurs="0"/>
                <xsd:element ref="ns3:Branch" minOccurs="0"/>
                <xsd:element ref="ns3:Zone" minOccurs="0"/>
                <xsd:element ref="ns3:URL" minOccurs="0"/>
                <xsd:element ref="ns3:URL_x0020_of_x0020_the_x0020_document" minOccurs="0"/>
                <xsd:element ref="ns3:Last_x0020_Updates" minOccurs="0"/>
                <xsd:element ref="ns4:SharedWithUsers" minOccurs="0"/>
                <xsd:element ref="ns3:Langu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bb3e5d-5d9a-41a2-b23c-a652c639d82c" elementFormDefault="qualified">
    <xsd:import namespace="http://schemas.microsoft.com/office/2006/documentManagement/types"/>
    <xsd:import namespace="http://schemas.microsoft.com/office/infopath/2007/PartnerControls"/>
    <xsd:element name="Type_x0020_of_x0020_Document" ma:index="9" nillable="true" ma:displayName="Type of Document" ma:format="Dropdown" ma:internalName="Type_x0020_of_x0020_Document">
      <xsd:simpleType>
        <xsd:restriction base="dms:Choice">
          <xsd:enumeration value="Intranet Document Library - Communications Branch"/>
          <xsd:enumeration value="Intranet Document Library - Departmental (Non-Branch Specific)"/>
        </xsd:restriction>
      </xsd:simpleType>
    </xsd:element>
    <xsd:element name="Branch" ma:index="10" nillable="true" ma:displayName="Branch" ma:format="Dropdown" ma:internalName="Branch">
      <xsd:simpleType>
        <xsd:restriction base="dms:Choice">
          <xsd:enumeration value="Audit &amp; Evaluation"/>
          <xsd:enumeration value="Communicaitons"/>
          <xsd:enumeration value="Intranet"/>
        </xsd:restriction>
      </xsd:simpleType>
    </xsd:element>
    <xsd:element name="Zone" ma:index="11" nillable="true" ma:displayName="Zone" ma:default="AE-VE" ma:format="Dropdown" ma:internalName="Zone">
      <xsd:simpleType>
        <xsd:restriction base="dms:Choice">
          <xsd:enumeration value="AE-VE"/>
          <xsd:enumeration value="Communications"/>
          <xsd:enumeration value="Guide"/>
          <xsd:enumeration value="Communautés-Communities"/>
        </xsd:restriction>
      </xsd:simpleType>
    </xsd:element>
    <xsd:element name="URL" ma:index="12" nillable="true" ma:displayName="URL - on Intranet Document Location" ma:description="Please add the link where the document is located on Intranet" ma:format="Hyperlink" ma:internalName="URL">
      <xsd:complexType>
        <xsd:complexContent>
          <xsd:extension base="dms:URL">
            <xsd:sequence>
              <xsd:element name="Url" type="dms:ValidUrl" minOccurs="0" nillable="true"/>
              <xsd:element name="Description" type="xsd:string" nillable="true"/>
            </xsd:sequence>
          </xsd:extension>
        </xsd:complexContent>
      </xsd:complexType>
    </xsd:element>
    <xsd:element name="URL_x0020_of_x0020_the_x0020_document" ma:index="13" nillable="true" ma:displayName="URL of the document" ma:description="Please add document URL." ma:format="Hyperlink" ma:internalName="URL_x0020_of_x0020_the_x0020_document">
      <xsd:complexType>
        <xsd:complexContent>
          <xsd:extension base="dms:URL">
            <xsd:sequence>
              <xsd:element name="Url" type="dms:ValidUrl" minOccurs="0" nillable="true"/>
              <xsd:element name="Description" type="xsd:string" nillable="true"/>
            </xsd:sequence>
          </xsd:extension>
        </xsd:complexContent>
      </xsd:complexType>
    </xsd:element>
    <xsd:element name="Last_x0020_Updates" ma:index="14" nillable="true" ma:displayName="Last Updates" ma:format="DateOnly" ma:internalName="Last_x0020_Updates">
      <xsd:simpleType>
        <xsd:restriction base="dms:DateTime"/>
      </xsd:simpleType>
    </xsd:element>
    <xsd:element name="Language" ma:index="16" nillable="true" ma:displayName="Language" ma:default="English" ma:format="Dropdown" ma:internalName="Language">
      <xsd:simpleType>
        <xsd:restriction base="dms:Choice">
          <xsd:enumeration value="English"/>
          <xsd:enumeration value="French"/>
          <xsd:enumeration value="Other"/>
        </xsd:restriction>
      </xsd:simpleType>
    </xsd:element>
  </xsd:schema>
  <xsd:schema xmlns:xsd="http://www.w3.org/2001/XMLSchema" xmlns:xs="http://www.w3.org/2001/XMLSchema" xmlns:dms="http://schemas.microsoft.com/office/2006/documentManagement/types" xmlns:pc="http://schemas.microsoft.com/office/infopath/2007/PartnerControls" targetNamespace="b6e7370b-7179-4676-9a6f-0d2482e7e8cc" elementFormDefault="qualified">
    <xsd:import namespace="http://schemas.microsoft.com/office/2006/documentManagement/types"/>
    <xsd:import namespace="http://schemas.microsoft.com/office/infopath/2007/PartnerControls"/>
    <xsd:element name="SharedWithUsers" ma:index="15"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8" ma:displayName="Author"/>
        <xsd:element ref="dcterms:created" minOccurs="0" maxOccurs="1"/>
        <xsd:element ref="dc:identifier" minOccurs="0" maxOccurs="1"/>
        <xsd:element name="contentType" minOccurs="0" maxOccurs="1" type="xsd:string" ma:index="0" ma:displayName="Content Type"/>
        <xsd:element ref="dc:title" maxOccurs="1" ma:index="4" ma:displayName="Title of Document"/>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EE8186-2416-4B0E-A857-D7010DDD8F54}">
  <ds:schemaRefs>
    <ds:schemaRef ds:uri="http://schemas.microsoft.com/office/2006/metadata/properties"/>
    <ds:schemaRef ds:uri="http://schemas.microsoft.com/office/infopath/2007/PartnerControls"/>
    <ds:schemaRef ds:uri="acbb3e5d-5d9a-41a2-b23c-a652c639d82c"/>
  </ds:schemaRefs>
</ds:datastoreItem>
</file>

<file path=customXml/itemProps2.xml><?xml version="1.0" encoding="utf-8"?>
<ds:datastoreItem xmlns:ds="http://schemas.openxmlformats.org/officeDocument/2006/customXml" ds:itemID="{627FB7A5-986E-4B85-B1F2-2694A6B936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bb3e5d-5d9a-41a2-b23c-a652c639d82c"/>
    <ds:schemaRef ds:uri="b6e7370b-7179-4676-9a6f-0d2482e7e8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C1C4DF-9898-4FFF-8F92-8E753690518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ECCC_Presentation_Green_Spectrum_Footer_Standard</Template>
  <TotalTime>18577</TotalTime>
  <Words>3136</Words>
  <Application>Microsoft Office PowerPoint</Application>
  <PresentationFormat>On-screen Show (4:3)</PresentationFormat>
  <Paragraphs>355</Paragraphs>
  <Slides>24</Slides>
  <Notes>23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Century Gothic</vt:lpstr>
      <vt:lpstr>Wingdings</vt:lpstr>
      <vt:lpstr>Calibri</vt:lpstr>
      <vt:lpstr>新細明體</vt:lpstr>
      <vt:lpstr>Verdana</vt:lpstr>
      <vt:lpstr>Aptos</vt:lpstr>
      <vt:lpstr>Comic Sans MS</vt:lpstr>
      <vt:lpstr>Courier New</vt:lpstr>
      <vt:lpstr>Arial</vt:lpstr>
      <vt:lpstr>Office Theme</vt:lpstr>
      <vt:lpstr>1_Office Theme</vt:lpstr>
      <vt:lpstr>PowerPoint Presentation</vt:lpstr>
      <vt:lpstr>l’activité de «nuage de mots» (word cloud) </vt:lpstr>
      <vt:lpstr>Atelier national du Service canadien de la faune d’Environnement et Changement climatique Canada     Inscription envisagée de 3 ESPÈCES DE chauves-souris migratrices à la Loi sur les espèces en péril</vt:lpstr>
      <vt:lpstr>Pourquoi sommes-nous ici aujourd’hui?</vt:lpstr>
      <vt:lpstr>Qu’est-ce qu’une « espèce en péril »?</vt:lpstr>
      <vt:lpstr> </vt:lpstr>
      <vt:lpstr>Qu’est-ce que la Loi sur les espèces en péril?</vt:lpstr>
      <vt:lpstr>La LEP reconnaît les droits des Autochtones</vt:lpstr>
      <vt:lpstr>La LEP reconnaît que les RÔLES des Autochtones DANS LA CONSERVATION SONT ESSENTIELS</vt:lpstr>
      <vt:lpstr>Le processus de la Loi sur les espèces en péril</vt:lpstr>
      <vt:lpstr>Évaluation : Comité sur la situation des espèces en péril au Canada (COSEPAC)</vt:lpstr>
      <vt:lpstr>ÉVALUATION DE 3 ESPÈCES DE CHAUVES-SOURIS MIGRATRICES</vt:lpstr>
      <vt:lpstr>Le processus de la Loi sur les espèces en péril</vt:lpstr>
      <vt:lpstr>AVIS de consultation sur les CHAUVES-SOURIS</vt:lpstr>
      <vt:lpstr>Le processus de la Loi sur les espèces en péril</vt:lpstr>
      <vt:lpstr>PowerPoint Presentation</vt:lpstr>
      <vt:lpstr>Le processus de la Loi sur les espèces en péril</vt:lpstr>
      <vt:lpstr>Planification du rétablissement des CHAUVES-SOURIS</vt:lpstr>
      <vt:lpstr>Le processus de la Loi sur les espèces en péril</vt:lpstr>
      <vt:lpstr>Inscription : Priorités</vt:lpstr>
      <vt:lpstr>Chauves-souris</vt:lpstr>
      <vt:lpstr>Discussion et questions pour orienter vos commentaires sur une éventuelle inscription </vt:lpstr>
      <vt:lpstr>Discussion et questions </vt:lpstr>
      <vt:lpstr>ECCC – personnel régional du SCF</vt:lpstr>
    </vt:vector>
  </TitlesOfParts>
  <Company>Environment and Climate Change Canada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Eskowich,Wendy (elle, la | she, her) (ECCC)</dc:creator>
  <cp:lastModifiedBy>Rachel N Charette</cp:lastModifiedBy>
  <cp:revision>83</cp:revision>
  <dcterms:created xsi:type="dcterms:W3CDTF">2024-01-16T21:51:01Z</dcterms:created>
  <dcterms:modified xsi:type="dcterms:W3CDTF">2024-02-22T22:01:34Z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0x01010075D0B20BB41BF245A74357C5242D202F</vt:lpwstr>
  </property>
  <property fmtid="{D5CDD505-2E9C-101B-9397-08002B2CF9AE}" pid="3" name="MSIP_Label_834ed4f5-eae4-40c7-82be-b1cdf720a1b9_Enabled">
    <vt:lpwstr>true</vt:lpwstr>
  </property>
  <property fmtid="{D5CDD505-2E9C-101B-9397-08002B2CF9AE}" pid="4" name="MSIP_Label_834ed4f5-eae4-40c7-82be-b1cdf720a1b9_SetDate">
    <vt:lpwstr>2024-02-06T18:30:46Z</vt:lpwstr>
  </property>
  <property fmtid="{D5CDD505-2E9C-101B-9397-08002B2CF9AE}" pid="5" name="MSIP_Label_834ed4f5-eae4-40c7-82be-b1cdf720a1b9_Method">
    <vt:lpwstr>Standard</vt:lpwstr>
  </property>
  <property fmtid="{D5CDD505-2E9C-101B-9397-08002B2CF9AE}" pid="6" name="MSIP_Label_834ed4f5-eae4-40c7-82be-b1cdf720a1b9_Name">
    <vt:lpwstr>Unclassified - Non classifié</vt:lpwstr>
  </property>
  <property fmtid="{D5CDD505-2E9C-101B-9397-08002B2CF9AE}" pid="7" name="MSIP_Label_834ed4f5-eae4-40c7-82be-b1cdf720a1b9_SiteId">
    <vt:lpwstr>e0d54a3c-7bbe-4a64-9d46-f9f84a41c833</vt:lpwstr>
  </property>
  <property fmtid="{D5CDD505-2E9C-101B-9397-08002B2CF9AE}" pid="8" name="MSIP_Label_834ed4f5-eae4-40c7-82be-b1cdf720a1b9_ActionId">
    <vt:lpwstr>085a4897-7c55-4e5f-a13f-abd0b2bdca71</vt:lpwstr>
  </property>
  <property fmtid="{D5CDD505-2E9C-101B-9397-08002B2CF9AE}" pid="9" name="MSIP_Label_834ed4f5-eae4-40c7-82be-b1cdf720a1b9_ContentBits">
    <vt:lpwstr>0</vt:lpwstr>
  </property>
</Properties>
</file>