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0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1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2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3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4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6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</p:sldMasterIdLst>
  <p:notesMasterIdLst>
    <p:notesMasterId r:id="rId24"/>
  </p:notesMasterIdLst>
  <p:handoutMasterIdLst>
    <p:handoutMasterId r:id="rId25"/>
  </p:handoutMasterIdLst>
  <p:sldIdLst>
    <p:sldId id="257" r:id="rId6"/>
    <p:sldId id="690" r:id="rId7"/>
    <p:sldId id="694" r:id="rId8"/>
    <p:sldId id="703" r:id="rId9"/>
    <p:sldId id="277" r:id="rId10"/>
    <p:sldId id="670" r:id="rId11"/>
    <p:sldId id="700" r:id="rId12"/>
    <p:sldId id="671" r:id="rId13"/>
    <p:sldId id="691" r:id="rId14"/>
    <p:sldId id="692" r:id="rId15"/>
    <p:sldId id="693" r:id="rId16"/>
    <p:sldId id="676" r:id="rId17"/>
    <p:sldId id="687" r:id="rId18"/>
    <p:sldId id="701" r:id="rId19"/>
    <p:sldId id="696" r:id="rId20"/>
    <p:sldId id="681" r:id="rId21"/>
    <p:sldId id="680" r:id="rId22"/>
    <p:sldId id="7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C33C17-048D-DAF2-1FD5-924CE3E32212}" name="Wilhelm,Sabina (elle, la | she, her) (ECCC)" initials="W(" userId="S::sabina.wilhelm@ec.gc.ca::d0441aad-4f8e-4c42-b3d7-8437d3a0266b" providerId="AD"/>
  <p188:author id="{00992155-39C0-D8BF-D4A4-56F9BEC63BC8}" name="English,Matthew (il, lui | he, him) (ECCC)" initials="E(" userId="S::matthew.english@ec.gc.ca::4a6699a3-3603-4afb-8255-8e294f2f3fcd" providerId="AD"/>
  <p188:author id="{AE02F2B8-A64C-465D-1E4C-5CAA1E174159}" name="Rail,Jean-François (ECCC)" initials="R(" userId="S::jean-francois.rail@ec.gc.ca::8bfb5a1a-ec9d-46be-b811-3d8d54744d59" providerId="AD"/>
  <p188:author id="{C617BCE8-ACBF-194C-49FB-A2D8BD303BC7}" name="Thompson,Trevor (il, lui | he, him) (ECCC)" initials="T(l|hh(" userId="S::Trevor.Thompson@ec.gc.ca::b057e317-2d4f-4808-847e-0a51c608f7e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ish,Daniel (ECCC)" initials="W(" lastIdx="4" clrIdx="0">
    <p:extLst>
      <p:ext uri="{19B8F6BF-5375-455C-9EA6-DF929625EA0E}">
        <p15:presenceInfo xmlns:p15="http://schemas.microsoft.com/office/powerpoint/2012/main" userId="S-1-5-21-2086016090-1259623561-1170935872-93790" providerId="AD"/>
      </p:ext>
    </p:extLst>
  </p:cmAuthor>
  <p:cmAuthor id="2" name="Brown,Michael (ECCC)" initials="B(" lastIdx="7" clrIdx="1">
    <p:extLst>
      <p:ext uri="{19B8F6BF-5375-455C-9EA6-DF929625EA0E}">
        <p15:presenceInfo xmlns:p15="http://schemas.microsoft.com/office/powerpoint/2012/main" userId="S-1-5-21-1461305-1690991894-1094980219-41572" providerId="AD"/>
      </p:ext>
    </p:extLst>
  </p:cmAuthor>
  <p:cmAuthor id="3" name="Anissimoff,Michael (il, lui | he, him) (ECCC)" initials="A(l|hh(" lastIdx="1" clrIdx="2">
    <p:extLst>
      <p:ext uri="{19B8F6BF-5375-455C-9EA6-DF929625EA0E}">
        <p15:presenceInfo xmlns:p15="http://schemas.microsoft.com/office/powerpoint/2012/main" userId="S-1-5-21-2086016090-1259623561-1170935872-1217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989"/>
    <a:srgbClr val="E26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88945" autoAdjust="0"/>
  </p:normalViewPr>
  <p:slideViewPr>
    <p:cSldViewPr snapToGrid="0">
      <p:cViewPr varScale="1">
        <p:scale>
          <a:sx n="85" d="100"/>
          <a:sy n="85" d="100"/>
        </p:scale>
        <p:origin x="6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32" y="11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50B8B-C4E1-4004-BBAC-9DCE905A9E60}" type="datetimeFigureOut">
              <a:rPr lang="en-CA" smtClean="0"/>
              <a:t>2024-02-16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1736B-6C86-4CB2-8E1B-DE58CC0410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2580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700F9-2F1D-4F2B-AA68-B38DECDA3FFA}" type="datetimeFigureOut">
              <a:rPr lang="en-CA" smtClean="0"/>
              <a:t>2024-02-16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0FAEE-3B46-4926-B2D1-0B7C1E044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709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5B80E94C-9869-460E-D021-C64510963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66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022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688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074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B44D5A94-461F-96E7-1DB1-1861F0E2A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89508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794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32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536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s notes 5">
            <a:extLst>
              <a:ext uri="{FF2B5EF4-FFF2-40B4-BE49-F238E27FC236}">
                <a16:creationId xmlns:a16="http://schemas.microsoft.com/office/drawing/2014/main" id="{E959F644-4E4C-1CFD-0654-24BA96028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CA" sz="1200" b="1" dirty="0"/>
              <a:t>GOAL: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b="1" dirty="0"/>
              <a:t>Increase survivability of reproductive adults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/>
              <a:t>Identify where bats concentrate and why (i.e., maternity roosts)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9026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028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733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337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GC:Philippines</a:t>
            </a:r>
            <a:r>
              <a:rPr lang="en-US" dirty="0"/>
              <a:t>, BB: Thailand Myanmar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6C36D-0285-45AD-AEBE-E47CD1CF462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69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s notes 5">
            <a:extLst>
              <a:ext uri="{FF2B5EF4-FFF2-40B4-BE49-F238E27FC236}">
                <a16:creationId xmlns:a16="http://schemas.microsoft.com/office/drawing/2014/main" id="{4A737759-1992-0151-603F-7E7DF8465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Question 3: When looking at a bat, one can often surmise what role the bat plays,</a:t>
            </a:r>
            <a:r>
              <a:rPr lang="en-US" baseline="0" dirty="0"/>
              <a:t> or the broad geographic location (hemisphere) it may exist </a:t>
            </a:r>
            <a:endParaRPr lang="en-US" dirty="0"/>
          </a:p>
          <a:p>
            <a:r>
              <a:rPr lang="en-US" dirty="0"/>
              <a:t>Besides</a:t>
            </a:r>
            <a:r>
              <a:rPr lang="en-US" baseline="0" dirty="0"/>
              <a:t> hearing, does anyone know an additional function the EARS provide? Lift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Besides</a:t>
            </a:r>
            <a:r>
              <a:rPr lang="en-US" baseline="0" dirty="0"/>
              <a:t> smelling, does anyone know an additional function the NOSE provides? Sound dispersal to the ears, and some bats can even emit sound from </a:t>
            </a:r>
            <a:r>
              <a:rPr lang="en-US" baseline="0" dirty="0" err="1"/>
              <a:t>thier</a:t>
            </a:r>
            <a:r>
              <a:rPr lang="en-US" baseline="0" dirty="0"/>
              <a:t> nose. </a:t>
            </a:r>
          </a:p>
          <a:p>
            <a:endParaRPr lang="en-US" baseline="0" dirty="0"/>
          </a:p>
          <a:p>
            <a:endParaRPr lang="en-US" baseline="0" dirty="0"/>
          </a:p>
          <a:p>
            <a:pPr marL="228600" indent="-228600">
              <a:buAutoNum type="alphaLcParenR"/>
            </a:pPr>
            <a:endParaRPr lang="en-US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The name of the newly discovered Rhinolophus species – the Francis’ woolly horseshoe bat (Rhinolophus </a:t>
            </a:r>
            <a:r>
              <a:rPr kumimoji="1"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francisi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) – honors Dr Charles M. Francis, a scientist who collected the type specimen of the new species in Malaysia in 1983</a:t>
            </a:r>
            <a:endParaRPr lang="en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2715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91AED8EA-CA6D-1496-32E8-A84C2C09C6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38154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08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369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78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7448" y="1412776"/>
            <a:ext cx="10657184" cy="1470025"/>
          </a:xfrm>
        </p:spPr>
        <p:txBody>
          <a:bodyPr/>
          <a:lstStyle>
            <a:lvl1pPr algn="l"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Modernization of migratory birds regulations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4221" y="2883049"/>
            <a:ext cx="6041899" cy="2778199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“Non-Status Indians”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384" y="6356351"/>
            <a:ext cx="2844800" cy="365125"/>
          </a:xfrm>
        </p:spPr>
        <p:txBody>
          <a:bodyPr/>
          <a:lstStyle/>
          <a:p>
            <a:fld id="{DC6DC4CE-B7B3-4354-A1DB-2F56A818AAB8}" type="datetime1">
              <a:rPr lang="en-CA" smtClean="0"/>
              <a:t>2024-02-16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4D38E3-3C82-9B7E-CE49-ED07E6E883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091" y="207855"/>
            <a:ext cx="3991532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3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FAA4-5679-4B60-BE9F-77E587159717}" type="datetime1">
              <a:rPr lang="en-CA" smtClean="0"/>
              <a:t>2024-02-16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893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05DC-24BD-472A-938E-D6E7C4174441}" type="datetime1">
              <a:rPr lang="en-CA" smtClean="0"/>
              <a:t>2024-02-16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199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3657-08B6-4C33-9359-1C9602B1093A}" type="datetime1">
              <a:rPr lang="en-CA" smtClean="0"/>
              <a:t>2024-02-16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0658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A9A5-2E88-4707-A5F2-057146AC5B39}" type="datetime1">
              <a:rPr lang="en-CA" smtClean="0"/>
              <a:t>2024-02-16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922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3F71-00E2-4EF1-B1F5-B372447F18A0}" type="datetime1">
              <a:rPr lang="en-CA" smtClean="0"/>
              <a:t>2024-02-16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6637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90CF-66B1-4F3E-8600-F8FAFECA82B7}" type="datetime1">
              <a:rPr lang="en-CA" smtClean="0"/>
              <a:t>2024-02-16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5805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EB71-8EE1-45EC-BE88-1944FF8DB064}" type="datetime1">
              <a:rPr lang="en-CA" smtClean="0"/>
              <a:t>2024-02-16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2192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B95E-49AF-4875-910E-8858082AA8DB}" type="datetime1">
              <a:rPr lang="en-CA" smtClean="0"/>
              <a:t>2024-02-16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978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8071-3928-432A-9715-294A74232383}" type="datetime1">
              <a:rPr lang="en-CA" smtClean="0"/>
              <a:t>2024-02-16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85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Purpose and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EF9F-F9CC-4DE5-A449-D1ECEBB557E9}" type="datetime1">
              <a:rPr lang="en-CA" smtClean="0"/>
              <a:t>2024-02-16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B45B-A19E-4619-904C-C97DF121EBA5}" type="datetime1">
              <a:rPr lang="en-CA" smtClean="0"/>
              <a:t>2024-02-16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5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DF43-E74D-4F39-8E0F-24131CCDBFC6}" type="datetime1">
              <a:rPr lang="en-CA" smtClean="0"/>
              <a:t>2024-02-16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2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5D4F-D961-4859-9DEB-15966C1BCACF}" type="datetime1">
              <a:rPr lang="en-CA" smtClean="0"/>
              <a:t>2024-02-16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3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403" y="188640"/>
            <a:ext cx="10753195" cy="98072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403" y="1916832"/>
            <a:ext cx="10849205" cy="432048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719403" y="2636912"/>
            <a:ext cx="10849205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851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9376" y="1124744"/>
            <a:ext cx="1123324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763066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05D64B-FDA6-E364-2F82-DDB8C04D2B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376" y="5946280"/>
            <a:ext cx="4972190" cy="71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3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8A02-4480-4C3B-81AE-A4C94DB5DEF7}" type="datetime1">
              <a:rPr lang="en-CA" smtClean="0"/>
              <a:t>2024-02-16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649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F9D0-F8FF-40FE-9E63-33A004063AD9}" type="datetime1">
              <a:rPr lang="en-CA" smtClean="0"/>
              <a:t>2024-02-16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025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D3CB4-C4CD-45CE-9953-87C46AB82634}" type="datetime1">
              <a:rPr lang="en-CA" smtClean="0"/>
              <a:t>2024-02-16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0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D8727-C2F3-4141-B747-5BE58F16F7F0}" type="datetime1">
              <a:rPr lang="en-CA" smtClean="0"/>
              <a:t>2024-02-16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AFF65-4BAD-40DF-9D86-4FA77EF3C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87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9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44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image" Target="../media/image18.jpe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notesSlide" Target="../notesSlides/notesSlide1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51.xml"/><Relationship Id="rId15" Type="http://schemas.openxmlformats.org/officeDocument/2006/relationships/image" Target="../media/image20.png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59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64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69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10" Type="http://schemas.openxmlformats.org/officeDocument/2006/relationships/image" Target="../media/image24.emf"/><Relationship Id="rId4" Type="http://schemas.openxmlformats.org/officeDocument/2006/relationships/tags" Target="../tags/tag80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hyperlink" Target="mailto:Bethany.Thurber@ec.gc.ca" TargetMode="Externa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hyperlink" Target="mailto:Michael.Anissimoff@ec.gc.ca" TargetMode="Externa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1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0.jpeg"/><Relationship Id="rId5" Type="http://schemas.openxmlformats.org/officeDocument/2006/relationships/tags" Target="../tags/tag16.xml"/><Relationship Id="rId10" Type="http://schemas.openxmlformats.org/officeDocument/2006/relationships/image" Target="../media/image9.jpg"/><Relationship Id="rId4" Type="http://schemas.openxmlformats.org/officeDocument/2006/relationships/tags" Target="../tags/tag15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10" Type="http://schemas.openxmlformats.org/officeDocument/2006/relationships/image" Target="../media/image12.jpeg"/><Relationship Id="rId4" Type="http://schemas.openxmlformats.org/officeDocument/2006/relationships/tags" Target="../tags/tag22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3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2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16.emf"/><Relationship Id="rId5" Type="http://schemas.openxmlformats.org/officeDocument/2006/relationships/tags" Target="../tags/tag39.xml"/><Relationship Id="rId10" Type="http://schemas.openxmlformats.org/officeDocument/2006/relationships/image" Target="../media/image15.jpeg"/><Relationship Id="rId4" Type="http://schemas.openxmlformats.org/officeDocument/2006/relationships/tags" Target="../tags/tag38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73811" y="1412776"/>
            <a:ext cx="11410821" cy="1470025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Programme </a:t>
            </a:r>
            <a:r>
              <a:rPr lang="fr-CA"/>
              <a:t>SUR LES</a:t>
            </a:r>
            <a:br>
              <a:rPr lang="fr-CA"/>
            </a:br>
            <a:r>
              <a:rPr lang="fr-CA"/>
              <a:t>chauves-souris </a:t>
            </a:r>
            <a:r>
              <a:rPr lang="fr-CA" dirty="0"/>
              <a:t>du SCF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73811" y="3412672"/>
            <a:ext cx="8535411" cy="266155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-CA" sz="2000" b="1" dirty="0">
                <a:solidFill>
                  <a:schemeClr val="tx1"/>
                </a:solidFill>
              </a:rPr>
              <a:t>Préparé pour : </a:t>
            </a:r>
          </a:p>
          <a:p>
            <a:r>
              <a:rPr lang="fr-CA" sz="2000" dirty="0">
                <a:solidFill>
                  <a:schemeClr val="tx1"/>
                </a:solidFill>
              </a:rPr>
              <a:t>Atelier national sur les chauves-souris migratrices</a:t>
            </a:r>
          </a:p>
          <a:p>
            <a:endParaRPr lang="fr-FR" altLang="zh-TW" sz="2000" b="1" dirty="0">
              <a:solidFill>
                <a:schemeClr val="tx1"/>
              </a:solidFill>
            </a:endParaRPr>
          </a:p>
          <a:p>
            <a:r>
              <a:rPr lang="fr-CA" sz="2000" b="1" dirty="0">
                <a:solidFill>
                  <a:schemeClr val="tx1"/>
                </a:solidFill>
              </a:rPr>
              <a:t>Préparé et présenté par :</a:t>
            </a:r>
          </a:p>
          <a:p>
            <a:r>
              <a:rPr lang="fr-CA" sz="2000" dirty="0">
                <a:solidFill>
                  <a:schemeClr val="tx1"/>
                </a:solidFill>
              </a:rPr>
              <a:t>Service canadien de la faune</a:t>
            </a:r>
          </a:p>
          <a:p>
            <a:r>
              <a:rPr lang="fr-CA" sz="2000" dirty="0">
                <a:solidFill>
                  <a:schemeClr val="tx1"/>
                </a:solidFill>
              </a:rPr>
              <a:t>Michael </a:t>
            </a:r>
            <a:r>
              <a:rPr lang="fr-CA" sz="2000" dirty="0" err="1">
                <a:solidFill>
                  <a:schemeClr val="tx1"/>
                </a:solidFill>
              </a:rPr>
              <a:t>Anissimoff</a:t>
            </a:r>
            <a:r>
              <a:rPr lang="fr-CA" sz="2000" dirty="0">
                <a:solidFill>
                  <a:schemeClr val="tx1"/>
                </a:solidFill>
              </a:rPr>
              <a:t>      Bethany Thurber</a:t>
            </a:r>
          </a:p>
          <a:p>
            <a:endParaRPr lang="fr-FR" altLang="zh-TW" sz="2000" dirty="0">
              <a:solidFill>
                <a:schemeClr val="tx1"/>
              </a:solidFill>
            </a:endParaRPr>
          </a:p>
          <a:p>
            <a:r>
              <a:rPr lang="fr-CA" sz="2000" dirty="0">
                <a:solidFill>
                  <a:schemeClr val="tx1"/>
                </a:solidFill>
              </a:rPr>
              <a:t>Février 2024</a:t>
            </a:r>
          </a:p>
          <a:p>
            <a:endParaRPr lang="fr-FR" altLang="zh-TW" sz="2000" dirty="0">
              <a:solidFill>
                <a:schemeClr val="tx1"/>
              </a:solidFill>
            </a:endParaRPr>
          </a:p>
          <a:p>
            <a:endParaRPr lang="fr-FR" altLang="zh-TW" sz="2000" dirty="0"/>
          </a:p>
        </p:txBody>
      </p:sp>
    </p:spTree>
    <p:extLst>
      <p:ext uri="{BB962C8B-B14F-4D97-AF65-F5344CB8AC3E}">
        <p14:creationId xmlns:p14="http://schemas.microsoft.com/office/powerpoint/2010/main" val="3631867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E85294-D7DB-1D44-1EC7-DB7D83B932F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AFF65-4BAD-40DF-9D86-4FA77EF3CCE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Chauve-souris volant dans la nuit  Description automatically generated">
            <a:extLst>
              <a:ext uri="{FF2B5EF4-FFF2-40B4-BE49-F238E27FC236}">
                <a16:creationId xmlns:a16="http://schemas.microsoft.com/office/drawing/2014/main" id="{B1B41B82-8954-6ACD-2543-787B5428BE0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 t="5719" b="8846"/>
          <a:stretch/>
        </p:blipFill>
        <p:spPr>
          <a:xfrm>
            <a:off x="838200" y="1620594"/>
            <a:ext cx="10340628" cy="4842864"/>
          </a:xfrm>
          <a:prstGeom prst="rect">
            <a:avLst/>
          </a:prstGeom>
        </p:spPr>
      </p:pic>
      <p:sp>
        <p:nvSpPr>
          <p:cNvPr id="4" name="ZoneTexte 5">
            <a:extLst>
              <a:ext uri="{FF2B5EF4-FFF2-40B4-BE49-F238E27FC236}">
                <a16:creationId xmlns:a16="http://schemas.microsoft.com/office/drawing/2014/main" id="{458B9201-DB5D-6503-6638-C661796B9D4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91901" y="997420"/>
            <a:ext cx="11433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</a:rPr>
              <a:t>Le taux de déclin annuel estimé des effectifs de la chauve-souris rousse de l’Est est de 27 %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177C04-A88B-C107-EB0F-EACF8FDD1BD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79375" y="136525"/>
            <a:ext cx="11233248" cy="76017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4000" dirty="0">
                <a:ea typeface="+mn-lt"/>
                <a:cs typeface="+mn-lt"/>
              </a:rPr>
              <a:t>La chauve-souris rousse de l’Est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B9017-224E-6EF4-E7D3-AB62FD3D438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39236" y="6487501"/>
            <a:ext cx="180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/>
              <a:t>Source : Brock et Sherri Fenton</a:t>
            </a:r>
          </a:p>
        </p:txBody>
      </p:sp>
    </p:spTree>
    <p:extLst>
      <p:ext uri="{BB962C8B-B14F-4D97-AF65-F5344CB8AC3E}">
        <p14:creationId xmlns:p14="http://schemas.microsoft.com/office/powerpoint/2010/main" val="3635751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E85294-D7DB-1D44-1EC7-DB7D83B932F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AFF65-4BAD-40DF-9D86-4FA77EF3CCE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Chauve-souris aux ailes déployées  Description automatically generated">
            <a:extLst>
              <a:ext uri="{FF2B5EF4-FFF2-40B4-BE49-F238E27FC236}">
                <a16:creationId xmlns:a16="http://schemas.microsoft.com/office/drawing/2014/main" id="{EC174077-3FDC-AE6E-AE50-2F7865CE06E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t="14278" r="8292" b="15916"/>
          <a:stretch/>
        </p:blipFill>
        <p:spPr>
          <a:xfrm>
            <a:off x="586348" y="1795712"/>
            <a:ext cx="5255185" cy="39812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00A938-D746-1D7C-2BEA-104CFC88DA6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86347" y="922739"/>
            <a:ext cx="109828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</a:rPr>
              <a:t>Le taux de déclin annuel estimé des effectifs de la chauve-souris argentée est de 29 %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CA9AFD-5890-2628-7574-5BAC1FDDAE6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1088" y="162560"/>
            <a:ext cx="11233248" cy="76017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4000" dirty="0">
                <a:ea typeface="+mn-lt"/>
                <a:cs typeface="+mn-lt"/>
              </a:rPr>
              <a:t>La chauve-souris argentée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159FE0-D81B-61D5-8762-CD340962D8A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770924" y="2807881"/>
            <a:ext cx="2489812" cy="38228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FD6E9A-D7CE-CB26-C6CC-A25564133DC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405589" y="1519797"/>
            <a:ext cx="4354358" cy="22578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1CBFC2-8C25-7BF4-5451-7C1A4C0D65A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86347" y="5812150"/>
            <a:ext cx="180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Source : Brock et Sherri Fenton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CE359-30E5-06A3-CCD5-A8F3EBC7701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018937" y="3777613"/>
            <a:ext cx="180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/>
              <a:t>Source : Michael Anissimoff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05F4A-0BC9-42DB-56A2-6B77190B556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951137" y="6415801"/>
            <a:ext cx="180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/>
              <a:t>Source : Brock et Sherri Fenton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F73BBF-D8B0-8FCC-C83A-EE40A8494AB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858073" y="6619910"/>
            <a:ext cx="180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/>
              <a:t>Source : Brock et Sherri Fenton</a:t>
            </a:r>
          </a:p>
        </p:txBody>
      </p:sp>
    </p:spTree>
    <p:extLst>
      <p:ext uri="{BB962C8B-B14F-4D97-AF65-F5344CB8AC3E}">
        <p14:creationId xmlns:p14="http://schemas.microsoft.com/office/powerpoint/2010/main" val="309496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C:\Users\francisc\Documents\Bat Conservation\NABCA publication\image-6.png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4"/>
          <a:stretch/>
        </p:blipFill>
        <p:spPr bwMode="auto">
          <a:xfrm>
            <a:off x="405543" y="981182"/>
            <a:ext cx="7715902" cy="53751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87679" y="181226"/>
            <a:ext cx="11233248" cy="70013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4000">
                <a:ea typeface="+mn-lt"/>
                <a:cs typeface="+mn-lt"/>
              </a:rPr>
              <a:t>Menaces : toutes les chauves-souris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DEE8EB-7DD5-BFE2-0858-E5E0A2D4E2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12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BD80F1-D5C8-31D2-45EC-3F1B3AE1FFD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222540" y="5710327"/>
            <a:ext cx="1794118" cy="465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E7DF54-556B-4B86-632D-352A4A5CA76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9028" y="6356350"/>
            <a:ext cx="29275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Source : </a:t>
            </a:r>
            <a:r>
              <a:rPr lang="en-US" sz="1000" dirty="0"/>
              <a:t>North American Bat Conservation Alliance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2265406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/>
          <a:srcRect l="2987" t="1962" r="2934" b="9209"/>
          <a:stretch/>
        </p:blipFill>
        <p:spPr>
          <a:xfrm>
            <a:off x="4609323" y="1024368"/>
            <a:ext cx="7172129" cy="526626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1AFAE1-67B7-7752-FF76-5967AFB4116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10548" y="1027719"/>
            <a:ext cx="4198775" cy="5189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dirty="0"/>
              <a:t>Trois espèces inscrites à la LEP en 2014 en vertu d’un décret d’inscription d’urgence</a:t>
            </a:r>
          </a:p>
          <a:p>
            <a:r>
              <a:rPr lang="fr-CA" sz="2400" dirty="0"/>
              <a:t>Le </a:t>
            </a:r>
            <a:r>
              <a:rPr lang="fr-CA" sz="2400" b="1" dirty="0"/>
              <a:t>déclin de population le plus rapide jamais enregistré pour un animal</a:t>
            </a:r>
            <a:r>
              <a:rPr lang="fr-CA" sz="2400" dirty="0"/>
              <a:t> (réduction de 95 % de la population en trois ans)</a:t>
            </a:r>
          </a:p>
          <a:p>
            <a:r>
              <a:rPr lang="fr-CA" sz="2400" b="1" dirty="0"/>
              <a:t>Syndrome du museau blanc (SMB)</a:t>
            </a:r>
            <a:r>
              <a:rPr lang="fr-CA" sz="2400" dirty="0"/>
              <a:t>, causé par </a:t>
            </a:r>
            <a:r>
              <a:rPr lang="fr-CA" sz="2400" i="1" dirty="0" err="1"/>
              <a:t>Pseudogymnoascus</a:t>
            </a:r>
            <a:r>
              <a:rPr lang="fr-CA" sz="2400" i="1" dirty="0"/>
              <a:t> </a:t>
            </a:r>
            <a:r>
              <a:rPr lang="fr-CA" sz="2400" i="1" dirty="0" err="1"/>
              <a:t>destructans</a:t>
            </a:r>
            <a:r>
              <a:rPr lang="fr-CA" sz="2400" dirty="0"/>
              <a:t> (Pd), un champignon européen envahissant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1BE710-0A92-6E8B-E98F-EFC3C5A85E2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7679" y="181226"/>
            <a:ext cx="11233248" cy="70013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4000" dirty="0">
                <a:ea typeface="+mn-lt"/>
                <a:cs typeface="+mn-lt"/>
              </a:rPr>
              <a:t>Menaces : chauves-souris hibernantes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921D14-3F85-286B-A5DA-76BBA8BD89F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13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2BC053-70B2-057B-E344-814066F9665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609323" y="6430553"/>
            <a:ext cx="180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/>
              <a:t>Source : RCSF</a:t>
            </a:r>
          </a:p>
        </p:txBody>
      </p:sp>
    </p:spTree>
    <p:extLst>
      <p:ext uri="{BB962C8B-B14F-4D97-AF65-F5344CB8AC3E}">
        <p14:creationId xmlns:p14="http://schemas.microsoft.com/office/powerpoint/2010/main" val="1785937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8900" y="842994"/>
            <a:ext cx="8007434" cy="5872145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fr-CA" sz="3200" dirty="0"/>
              <a:t>Mortalité liée aux éoliennes :</a:t>
            </a:r>
          </a:p>
          <a:p>
            <a:pPr lvl="1"/>
            <a:r>
              <a:rPr lang="fr-CA" sz="2800" dirty="0"/>
              <a:t>Environ 166 000 chauves-souris (toutes espèces confondues) par année</a:t>
            </a:r>
          </a:p>
          <a:p>
            <a:pPr lvl="1"/>
            <a:r>
              <a:rPr lang="fr-CA" sz="2800" dirty="0"/>
              <a:t>Chauves-souris migratrices = &gt; 75 %</a:t>
            </a:r>
          </a:p>
          <a:p>
            <a:pPr lvl="1"/>
            <a:r>
              <a:rPr lang="fr-CA" sz="2800" dirty="0"/>
              <a:t>Déclins démographiques annuels : </a:t>
            </a:r>
          </a:p>
          <a:p>
            <a:pPr marL="457200" lvl="1" indent="0">
              <a:buNone/>
            </a:pPr>
            <a:r>
              <a:rPr lang="fr-CA" sz="2800" dirty="0"/>
              <a:t>Chauve-souris cendrée 21 %; chauve-souris rousse de l’Est 27 %; chauve-souris argentée 29 %</a:t>
            </a:r>
          </a:p>
          <a:p>
            <a:pPr marL="0" lvl="0" indent="0">
              <a:buNone/>
            </a:pPr>
            <a:endParaRPr lang="en-CA" sz="1500" dirty="0"/>
          </a:p>
          <a:p>
            <a:pPr marL="0" lvl="0" indent="0">
              <a:buNone/>
            </a:pPr>
            <a:r>
              <a:rPr lang="fr-CA" sz="3200" dirty="0"/>
              <a:t>Industrie éolienne :</a:t>
            </a:r>
          </a:p>
          <a:p>
            <a:pPr lvl="1"/>
            <a:r>
              <a:rPr lang="fr-CA" sz="2800" dirty="0"/>
              <a:t>~7 000 éoliennes installées </a:t>
            </a:r>
          </a:p>
          <a:p>
            <a:pPr lvl="1"/>
            <a:r>
              <a:rPr lang="fr-CA" sz="2800" dirty="0"/>
              <a:t>D’autres à venir, notamment en zone extracôtière</a:t>
            </a:r>
          </a:p>
          <a:p>
            <a:pPr lvl="1"/>
            <a:r>
              <a:rPr lang="fr-CA" sz="2800" dirty="0"/>
              <a:t>Les éoliennes sont de plus en plus hautes et couvrent une plus grande superficie aérienne : </a:t>
            </a:r>
          </a:p>
          <a:p>
            <a:pPr lvl="2"/>
            <a:r>
              <a:rPr lang="fr-CA" sz="2600" dirty="0"/>
              <a:t>Éoliennes standards antérieures = pales de 50 m, superficie balayée = 4,5 acres</a:t>
            </a:r>
          </a:p>
          <a:p>
            <a:pPr lvl="2"/>
            <a:r>
              <a:rPr lang="fr-CA" sz="2600" dirty="0"/>
              <a:t>Éoliennes à venir = pales de 100 m, superficie balayée = &gt; 10 acres </a:t>
            </a:r>
          </a:p>
          <a:p>
            <a:pPr marL="914400" lvl="2" indent="0">
              <a:buNone/>
            </a:pPr>
            <a:endParaRPr lang="en-CA" sz="1500" dirty="0"/>
          </a:p>
          <a:p>
            <a:pPr marL="0" indent="0">
              <a:buNone/>
            </a:pPr>
            <a:r>
              <a:rPr lang="fr-CA" sz="2800" b="1" dirty="0"/>
              <a:t>Des éoliennes plus hautes entraînent une mortalité plus élevée chez les chauves-souris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14</a:t>
            </a:fld>
            <a:endParaRPr lang="en-CA"/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9376" y="142861"/>
            <a:ext cx="11233248" cy="70013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4000">
                <a:ea typeface="+mn-lt"/>
                <a:cs typeface="+mn-lt"/>
              </a:rPr>
              <a:t>Menaces : chauves-souris migratrices et éoliennes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A3926B-D560-4132-B96A-531BCC55F00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"/>
          <a:stretch/>
        </p:blipFill>
        <p:spPr>
          <a:xfrm rot="5400000">
            <a:off x="7427773" y="1594700"/>
            <a:ext cx="5106086" cy="40281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14DC7A-D90B-D05A-8742-93395F7B6AC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966750" y="6233239"/>
            <a:ext cx="180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Source :Bethany Thurber</a:t>
            </a:r>
          </a:p>
        </p:txBody>
      </p:sp>
    </p:spTree>
    <p:extLst>
      <p:ext uri="{BB962C8B-B14F-4D97-AF65-F5344CB8AC3E}">
        <p14:creationId xmlns:p14="http://schemas.microsoft.com/office/powerpoint/2010/main" val="907244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87679" y="181226"/>
            <a:ext cx="11233248" cy="70013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4000">
                <a:ea typeface="+mn-lt"/>
                <a:cs typeface="+mn-lt"/>
              </a:rPr>
              <a:t>Menaces : chauves-souris migratrices et éoliennes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DEE8EB-7DD5-BFE2-0858-E5E0A2D4E2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15</a:t>
            </a:fld>
            <a:endParaRPr lang="en-CA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946F74-820D-1527-E613-8C9B2F0B80D8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79375" y="1090731"/>
            <a:ext cx="11241552" cy="1030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dirty="0"/>
              <a:t>Regard sur l’avenir : </a:t>
            </a:r>
          </a:p>
          <a:p>
            <a:pPr lvl="1"/>
            <a:r>
              <a:rPr lang="fr-CA" sz="2000" dirty="0"/>
              <a:t>Les populations diminuent, mais les chauves-souris ont besoin du ciel pour se nourrir et migrer. Comment faire face à la menace des éoliennes plus hautes et plus nombreuses? 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5DAEAE-B286-FA0D-91BD-E7A112F5D89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79401" y="2304864"/>
            <a:ext cx="11633198" cy="240065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A" sz="2000" b="1" dirty="0"/>
              <a:t>Solution : Atténuation ou « réduction opérationnelle » pour diminuer efficacement la mortalité 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Réduction opérationnelle = les pales d’éoliennes ne tournent pas lorsque le risque de mortalité est à son maximum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Approches différentes selon les provinces et les territoires; habituellement les nuits de fin d’été ou d’automne, lorsque la vitesse du vent est faible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La nouvelle approche « sur demande » peut réduire la mortalité de 90 % : les activités des éoliennes sont réduites SEULEMENT lorsque des chauves-souris sont présentes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B5EBB15-7CAF-AA21-5F92-8724FB2D74A0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92099" y="4972057"/>
            <a:ext cx="11620500" cy="13997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000" dirty="0"/>
              <a:t>Incidences sur l’approvisionnement en énergie et incidences financières (exemple de l’Ontario) :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lang="fr-CA" sz="2000" dirty="0"/>
              <a:t>Réduction annuelle de la production d’énergie = 0,42 %; aux autres sources de perte = &gt; 16 %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Perte de profit estimée pour tous les producteurs d’énergie éolienne = 6,79 millions de dollars;  revenu estimé = 1,6 milliard de dollars</a:t>
            </a:r>
          </a:p>
        </p:txBody>
      </p:sp>
    </p:spTree>
    <p:extLst>
      <p:ext uri="{BB962C8B-B14F-4D97-AF65-F5344CB8AC3E}">
        <p14:creationId xmlns:p14="http://schemas.microsoft.com/office/powerpoint/2010/main" val="1582363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F42EA40-FB89-4D58-ADFA-E03D6E74A82B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38199" y="1343466"/>
            <a:ext cx="5991338" cy="4631817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A75DCF-90D6-4BC0-B0DD-DB1EF7546B6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05323" y="5987860"/>
            <a:ext cx="5028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200" dirty="0"/>
              <a:t>Figure 1. Microbiome du guano de chauves-souris — un vecteur silencieux et menaçant de bactéries pathogènes et de maladies fongiques et virales à l’origine d’épidémies et de pandémies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D12A5A-709A-4201-AE62-41864E605DD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931822" y="6446658"/>
            <a:ext cx="18588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100" dirty="0"/>
              <a:t>Source: </a:t>
            </a:r>
            <a:r>
              <a:rPr lang="fr-CA" sz="1100" dirty="0" err="1"/>
              <a:t>Dimkić</a:t>
            </a:r>
            <a:r>
              <a:rPr lang="fr-CA" sz="1100" dirty="0"/>
              <a:t> </a:t>
            </a:r>
            <a:r>
              <a:rPr lang="fr-CA" sz="1100" i="1" dirty="0"/>
              <a:t>et al</a:t>
            </a:r>
            <a:r>
              <a:rPr lang="fr-CA" sz="1100" dirty="0"/>
              <a:t>. (2021)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26DB0-5AE5-53A0-B567-919BF54B5ED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24100" y="823384"/>
            <a:ext cx="92837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fr-CA" sz="2700" b="1" dirty="0">
                <a:solidFill>
                  <a:srgbClr val="3A601B"/>
                </a:solidFill>
                <a:latin typeface="Arial"/>
                <a:ea typeface="Arial Unicode MS"/>
              </a:rPr>
              <a:t>Agents pathogènes dans le guano des chauves-souris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3C7468-029C-9DD5-5752-77B35D49888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829537" y="1419221"/>
            <a:ext cx="5095763" cy="525887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sz="2400" dirty="0"/>
              <a:t>Le Canada a importé environ 500 000 kg de guano de chauves-souris (2008-2014), dont 95 % ont été envoyés à Grand Forks, en Colombie-Britannique, pour la production de cannabis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sz="2400" dirty="0"/>
              <a:t>53 agents pathogènes (bactéries, virus, champignons) trouvés dans le guano de chauves-souris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sz="2400" dirty="0"/>
              <a:t>92 % sont présents au Canada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sz="2400" dirty="0"/>
              <a:t>96 % constituent une menace pour la faune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sz="2400" dirty="0"/>
              <a:t>88 % constituent une menace pour la santé humaine</a:t>
            </a: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25096" y="124171"/>
            <a:ext cx="11233248" cy="68696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4000">
                <a:ea typeface="+mn-lt"/>
                <a:cs typeface="+mn-lt"/>
              </a:rPr>
              <a:t>Menaces : agents pathogènes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243BF0-DC0E-BD60-E47D-B15F23E8EEF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154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112F2-EE31-48C8-3157-D81342B91601}"/>
              </a:ext>
            </a:extLst>
          </p:cNvPr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381332" y="1022134"/>
            <a:ext cx="8140368" cy="5440370"/>
          </a:xfrm>
        </p:spPr>
        <p:txBody>
          <a:bodyPr wrap="square" anchor="t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r-CA" sz="2400" dirty="0"/>
              <a:t>Pour les chauves-souris (non migratrices) inscrites, ECCC travaille 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CA" sz="2400" b="1" dirty="0"/>
              <a:t>À repérer et à protéger les gîtes importants </a:t>
            </a:r>
            <a:r>
              <a:rPr lang="fr-CA" sz="2400" dirty="0"/>
              <a:t>(gîtes de maternité et hibernacles, et caractéristiques biophysiques)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CA" sz="2400" dirty="0"/>
              <a:t>À mener une surveillance annuelle pour </a:t>
            </a:r>
            <a:r>
              <a:rPr lang="fr-CA" sz="2400" b="1" dirty="0"/>
              <a:t>comprendre l’abondance, la répartition et les déplacements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CA" sz="2400" dirty="0"/>
              <a:t>À poursuivre la </a:t>
            </a:r>
            <a:r>
              <a:rPr lang="fr-CA" sz="2400" b="1" dirty="0"/>
              <a:t>surveillance du SMB</a:t>
            </a:r>
            <a:r>
              <a:rPr lang="fr-CA" sz="2400" dirty="0"/>
              <a:t> et d’autres menaces pathogènes (virus, bactéries, champignons), selon une approche « Une santé »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CA" sz="2400" dirty="0"/>
              <a:t>Pour les chauves-souris migratrices, ECCC travaille :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CA" sz="2400" dirty="0"/>
              <a:t>À une évaluation du COSEPAC (2023)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CA" sz="2400" dirty="0"/>
              <a:t>À des pratiques de gestion bénéfiques pour l’industrie éolienne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0232" y="159992"/>
            <a:ext cx="11233248" cy="70013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4000">
                <a:ea typeface="+mn-lt"/>
                <a:cs typeface="+mn-lt"/>
              </a:rPr>
              <a:t>Justification et prochaines étapes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6D4AD-62B8-ADBC-9242-D48A34BA2C4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17</a:t>
            </a:fld>
            <a:endParaRPr lang="en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529D36-EAA7-93E0-A6FB-412288072E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2719" y="1714499"/>
            <a:ext cx="2609682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41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112F2-EE31-48C8-3157-D81342B91601}"/>
              </a:ext>
            </a:extLst>
          </p:cNvPr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470232" y="1898434"/>
            <a:ext cx="11233248" cy="3687652"/>
          </a:xfrm>
        </p:spPr>
        <p:txBody>
          <a:bodyPr wrap="square" anchor="t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fr-CA" dirty="0"/>
              <a:t>Merci d’avoir pris le temps de participer! N’hésitez pas à nous contacter, nous aimons parler des chauves-souris!</a:t>
            </a:r>
            <a:br>
              <a:rPr lang="fr-CA" dirty="0"/>
            </a:br>
            <a:br>
              <a:rPr lang="fr-CA" dirty="0"/>
            </a:br>
            <a:r>
              <a:rPr lang="fr-CA" dirty="0">
                <a:hlinkClick r:id="rId6"/>
              </a:rPr>
              <a:t>Michael.Anissimoff@ec.gc.ca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fr-CA" dirty="0">
                <a:hlinkClick r:id="rId7"/>
              </a:rPr>
              <a:t>Bethany.Thurber@ec.gc.ca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0232" y="159992"/>
            <a:ext cx="11233248" cy="70013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CA" sz="4000" dirty="0">
              <a:ea typeface="+mn-lt"/>
              <a:cs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6D4AD-62B8-ADBC-9242-D48A34BA2C4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344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5"/>
          <p:cNvSpPr/>
          <p:nvPr>
            <p:custDataLst>
              <p:tags r:id="rId1"/>
            </p:custDataLst>
          </p:nvPr>
        </p:nvSpPr>
        <p:spPr>
          <a:xfrm>
            <a:off x="951063" y="177528"/>
            <a:ext cx="10233771" cy="9741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79376" y="177528"/>
            <a:ext cx="11233248" cy="70013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CA" sz="4000">
                <a:ea typeface="+mn-lt"/>
                <a:cs typeface="+mn-lt"/>
              </a:rPr>
              <a:t>Objectif et aperçu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79376" y="1116910"/>
            <a:ext cx="10976181" cy="1291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buClr>
                <a:schemeClr val="accent6">
                  <a:lumMod val="75000"/>
                </a:schemeClr>
              </a:buClr>
            </a:pPr>
            <a:r>
              <a:rPr lang="fr-CA" sz="2800" b="1" dirty="0"/>
              <a:t>Objectif </a:t>
            </a:r>
          </a:p>
          <a:p>
            <a:pPr marL="342900" indent="-34290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800" b="0" dirty="0"/>
              <a:t>Donner un aperçu des enjeux, et des rôles et responsabilités d’ECCC en matière de conservation des chauves-souris</a:t>
            </a:r>
          </a:p>
          <a:p>
            <a:pPr lvl="1">
              <a:buClr>
                <a:srgbClr val="70AD47">
                  <a:lumMod val="75000"/>
                </a:srgbClr>
              </a:buClr>
            </a:pPr>
            <a:endParaRPr lang="en-US" sz="1000" dirty="0">
              <a:cs typeface="Calibri"/>
            </a:endParaRPr>
          </a:p>
          <a:p>
            <a:pPr lvl="1">
              <a:buClr>
                <a:srgbClr val="70AD47">
                  <a:lumMod val="75000"/>
                </a:srgbClr>
              </a:buClr>
            </a:pPr>
            <a:endParaRPr lang="en-US" sz="1000" dirty="0">
              <a:cs typeface="Calibri"/>
            </a:endParaRPr>
          </a:p>
          <a:p>
            <a:pPr>
              <a:buClr>
                <a:srgbClr val="70AD47">
                  <a:lumMod val="75000"/>
                </a:srgbClr>
              </a:buClr>
            </a:pPr>
            <a:endParaRPr lang="en-US" sz="800" i="1" dirty="0">
              <a:cs typeface="Calibri"/>
            </a:endParaRPr>
          </a:p>
          <a:p>
            <a:pPr>
              <a:buClr>
                <a:srgbClr val="548235"/>
              </a:buClr>
            </a:pPr>
            <a:endParaRPr lang="en-US" sz="800" dirty="0">
              <a:cs typeface="Calibri" panose="020F0502020204030204"/>
            </a:endParaRPr>
          </a:p>
          <a:p>
            <a:pPr marL="914400" lvl="2" indent="0">
              <a:buClr>
                <a:schemeClr val="accent6">
                  <a:lumMod val="75000"/>
                </a:schemeClr>
              </a:buClr>
              <a:buNone/>
            </a:pPr>
            <a:endParaRPr lang="en-US" sz="700" dirty="0">
              <a:cs typeface="Calibri" panose="020F0502020204030204"/>
            </a:endParaRPr>
          </a:p>
          <a:p>
            <a:pPr lvl="2">
              <a:buClr>
                <a:schemeClr val="accent6">
                  <a:lumMod val="75000"/>
                </a:schemeClr>
              </a:buClr>
            </a:pPr>
            <a:endParaRPr lang="en-US" sz="700" dirty="0">
              <a:cs typeface="Calibri" panose="020F0502020204030204"/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sz="800" dirty="0">
              <a:cs typeface="Calibri" panose="020F0502020204030204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en-CA" sz="800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190AFF65-4BAD-40DF-9D86-4FA77EF3CCE7}" type="slidenum">
              <a:rPr lang="en-CA" smtClean="0"/>
              <a:t>2</a:t>
            </a:fld>
            <a:endParaRPr lang="en-CA"/>
          </a:p>
        </p:txBody>
      </p:sp>
      <p:sp>
        <p:nvSpPr>
          <p:cNvPr id="7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79376" y="2441129"/>
            <a:ext cx="11144674" cy="28997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548235"/>
              </a:buClr>
            </a:pPr>
            <a:r>
              <a:rPr lang="fr-CA" sz="2800" dirty="0"/>
              <a:t>Aperçu</a:t>
            </a:r>
          </a:p>
          <a:p>
            <a:pPr marL="742950" lvl="1" indent="-285750" algn="l">
              <a:spcBef>
                <a:spcPts val="300"/>
              </a:spcBef>
              <a:buClr>
                <a:srgbClr val="548235"/>
              </a:buClr>
              <a:buFont typeface="Arial" panose="020B0604020202020204" pitchFamily="34" charset="0"/>
              <a:buChar char="•"/>
            </a:pPr>
            <a:r>
              <a:rPr lang="fr-CA" sz="2800" dirty="0"/>
              <a:t>Notions de base sur les chauves-souris : </a:t>
            </a:r>
          </a:p>
          <a:p>
            <a:pPr marL="1200150" lvl="2" indent="-285750" algn="l">
              <a:spcBef>
                <a:spcPts val="300"/>
              </a:spcBef>
              <a:buClr>
                <a:srgbClr val="548235"/>
              </a:buClr>
              <a:buFont typeface="Arial" panose="020B0604020202020204" pitchFamily="34" charset="0"/>
              <a:buChar char="•"/>
            </a:pPr>
            <a:r>
              <a:rPr lang="fr-CA" sz="2600" dirty="0"/>
              <a:t>Chauves-souris 101</a:t>
            </a:r>
          </a:p>
          <a:p>
            <a:pPr marL="1200150" lvl="2" indent="-285750" algn="l">
              <a:spcBef>
                <a:spcPts val="300"/>
              </a:spcBef>
              <a:buClr>
                <a:srgbClr val="548235"/>
              </a:buClr>
              <a:buFont typeface="Arial" panose="020B0604020202020204" pitchFamily="34" charset="0"/>
              <a:buChar char="•"/>
            </a:pPr>
            <a:r>
              <a:rPr lang="fr-CA" sz="2600" dirty="0"/>
              <a:t>Hibernantes et migratrices</a:t>
            </a:r>
          </a:p>
          <a:p>
            <a:pPr marL="1200150" lvl="2" indent="-285750" algn="l">
              <a:spcBef>
                <a:spcPts val="300"/>
              </a:spcBef>
              <a:buClr>
                <a:srgbClr val="548235"/>
              </a:buClr>
              <a:buFont typeface="Arial" panose="020B0604020202020204" pitchFamily="34" charset="0"/>
              <a:buChar char="•"/>
            </a:pPr>
            <a:r>
              <a:rPr lang="fr-CA" sz="2600" dirty="0"/>
              <a:t>Les chauves-souris du Canada</a:t>
            </a:r>
          </a:p>
          <a:p>
            <a:pPr marL="742950" lvl="1" indent="-285750" algn="l">
              <a:spcBef>
                <a:spcPts val="300"/>
              </a:spcBef>
              <a:buClr>
                <a:srgbClr val="548235"/>
              </a:buClr>
              <a:buFont typeface="Arial" panose="020B0604020202020204" pitchFamily="34" charset="0"/>
              <a:buChar char="•"/>
            </a:pPr>
            <a:r>
              <a:rPr lang="fr-CA" sz="2800" dirty="0"/>
              <a:t>Les enjeux : </a:t>
            </a:r>
          </a:p>
          <a:p>
            <a:pPr marL="1200150" lvl="2" indent="-285750" algn="l">
              <a:spcBef>
                <a:spcPts val="300"/>
              </a:spcBef>
              <a:buClr>
                <a:srgbClr val="548235"/>
              </a:buClr>
              <a:buFont typeface="Arial" panose="020B0604020202020204" pitchFamily="34" charset="0"/>
              <a:buChar char="•"/>
            </a:pPr>
            <a:r>
              <a:rPr lang="fr-CA" sz="2600" dirty="0"/>
              <a:t>Syndrome du museau blanc, éoliennes, zoonoses émergentes</a:t>
            </a:r>
          </a:p>
          <a:p>
            <a:pPr marL="742950" lvl="1" indent="-285750" algn="l">
              <a:spcBef>
                <a:spcPts val="300"/>
              </a:spcBef>
              <a:buClr>
                <a:srgbClr val="548235"/>
              </a:buClr>
              <a:buFont typeface="Arial" panose="020B0604020202020204" pitchFamily="34" charset="0"/>
              <a:buChar char="•"/>
            </a:pPr>
            <a:r>
              <a:rPr lang="fr-CA" sz="2800" dirty="0"/>
              <a:t>Justification et prochaines étapes</a:t>
            </a:r>
          </a:p>
          <a:p>
            <a:pPr marL="742950" lvl="1" indent="-285750" algn="l">
              <a:spcBef>
                <a:spcPts val="300"/>
              </a:spcBef>
              <a:buClr>
                <a:srgbClr val="548235"/>
              </a:buClr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lvl="1" algn="l">
              <a:spcBef>
                <a:spcPts val="300"/>
              </a:spcBef>
              <a:buClr>
                <a:srgbClr val="548235"/>
              </a:buClr>
            </a:pPr>
            <a:endParaRPr lang="en-US" sz="1700" dirty="0">
              <a:cs typeface="Calibri"/>
            </a:endParaRPr>
          </a:p>
          <a:p>
            <a:pPr lvl="1">
              <a:buClr>
                <a:srgbClr val="70AD47">
                  <a:lumMod val="75000"/>
                </a:srgbClr>
              </a:buClr>
            </a:pPr>
            <a:endParaRPr lang="en-US" sz="1000" dirty="0">
              <a:cs typeface="Calibri"/>
            </a:endParaRPr>
          </a:p>
          <a:p>
            <a:pPr lvl="1">
              <a:buClr>
                <a:srgbClr val="70AD47">
                  <a:lumMod val="75000"/>
                </a:srgbClr>
              </a:buClr>
            </a:pPr>
            <a:endParaRPr lang="en-US" sz="1000" dirty="0">
              <a:cs typeface="Calibri"/>
            </a:endParaRPr>
          </a:p>
          <a:p>
            <a:pPr>
              <a:buClr>
                <a:srgbClr val="70AD47">
                  <a:lumMod val="75000"/>
                </a:srgbClr>
              </a:buClr>
            </a:pPr>
            <a:endParaRPr lang="en-US" sz="800" i="1" dirty="0">
              <a:cs typeface="Calibri"/>
            </a:endParaRPr>
          </a:p>
          <a:p>
            <a:pPr>
              <a:buClr>
                <a:srgbClr val="548235"/>
              </a:buClr>
            </a:pPr>
            <a:endParaRPr lang="en-US" sz="800" dirty="0">
              <a:cs typeface="Calibri" panose="020F0502020204030204"/>
            </a:endParaRPr>
          </a:p>
          <a:p>
            <a:pPr lvl="2">
              <a:buClr>
                <a:schemeClr val="accent6">
                  <a:lumMod val="75000"/>
                </a:schemeClr>
              </a:buClr>
            </a:pPr>
            <a:endParaRPr lang="en-US" sz="700" dirty="0">
              <a:cs typeface="Calibri" panose="020F0502020204030204"/>
            </a:endParaRPr>
          </a:p>
          <a:p>
            <a:pPr lvl="2">
              <a:buClr>
                <a:schemeClr val="accent6">
                  <a:lumMod val="75000"/>
                </a:schemeClr>
              </a:buClr>
            </a:pPr>
            <a:endParaRPr lang="en-US" sz="700" dirty="0">
              <a:cs typeface="Calibri" panose="020F0502020204030204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sz="800" dirty="0">
              <a:cs typeface="Calibri" panose="020F0502020204030204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en-CA" sz="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5058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3E24D-2FE7-0895-33A6-6084D43F331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3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D6930-028B-D413-5DCE-C7D4E35B0BE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33407" y="1042598"/>
            <a:ext cx="10925186" cy="55975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D7D00FF-3270-61E1-7105-F22729C781C3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0231" y="185907"/>
            <a:ext cx="11233248" cy="70013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4000">
                <a:ea typeface="+mn-lt"/>
                <a:cs typeface="+mn-lt"/>
              </a:rPr>
              <a:t>Qu’est-ce qu’une chauve-souris?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566EA8-3B8E-47D9-CA7B-16AC084DB7B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754845" y="6611779"/>
            <a:ext cx="180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Source:  www.Infovisual.info</a:t>
            </a:r>
          </a:p>
        </p:txBody>
      </p:sp>
    </p:spTree>
    <p:extLst>
      <p:ext uri="{BB962C8B-B14F-4D97-AF65-F5344CB8AC3E}">
        <p14:creationId xmlns:p14="http://schemas.microsoft.com/office/powerpoint/2010/main" val="343823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392" y="1003477"/>
            <a:ext cx="1123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Plus de 50 millions d’années d’évolution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Plus de 1 400 espèces de chauves-souris connues à ce jour </a:t>
            </a:r>
          </a:p>
          <a:p>
            <a:r>
              <a:rPr lang="fr-FR" sz="2400" dirty="0"/>
              <a:t>Cela représente environ 20 % de toutes les espèces de mammifères connues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8994C-EEE8-016B-D309-4A18E8BC4108}"/>
              </a:ext>
            </a:extLst>
          </p:cNvPr>
          <p:cNvSpPr txBox="1">
            <a:spLocks/>
          </p:cNvSpPr>
          <p:nvPr/>
        </p:nvSpPr>
        <p:spPr>
          <a:xfrm>
            <a:off x="381000" y="79650"/>
            <a:ext cx="11475640" cy="70013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ea typeface="+mn-lt"/>
                <a:cs typeface="+mn-lt"/>
              </a:rPr>
              <a:t>Notions de base sur les chauves-souris :Tant de formes et de tailles!</a:t>
            </a:r>
            <a:endParaRPr lang="en-CA" sz="3200" b="1" dirty="0"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DB5C35-E4DF-421C-5920-37EC86E84EC7}"/>
              </a:ext>
            </a:extLst>
          </p:cNvPr>
          <p:cNvSpPr txBox="1"/>
          <p:nvPr/>
        </p:nvSpPr>
        <p:spPr>
          <a:xfrm>
            <a:off x="748137" y="6141042"/>
            <a:ext cx="2308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Merlin D. Tuttle/Science Source</a:t>
            </a:r>
            <a:endParaRPr lang="en-CA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B1B56-682A-7FFA-A788-E4A60EAB1B84}"/>
              </a:ext>
            </a:extLst>
          </p:cNvPr>
          <p:cNvSpPr txBox="1"/>
          <p:nvPr/>
        </p:nvSpPr>
        <p:spPr>
          <a:xfrm>
            <a:off x="6320718" y="6141041"/>
            <a:ext cx="180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err="1"/>
              <a:t>Ishan@seefromthesky</a:t>
            </a:r>
            <a:endParaRPr lang="en-CA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F16377-DD05-235B-56E4-F455389C0F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37" y="2326917"/>
            <a:ext cx="5123145" cy="3814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A73013-B97C-6A9E-5193-F476D6E1B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718" y="2313028"/>
            <a:ext cx="5123145" cy="38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90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0" t="13050" r="23779" b="11912"/>
          <a:stretch/>
        </p:blipFill>
        <p:spPr>
          <a:xfrm>
            <a:off x="479376" y="927641"/>
            <a:ext cx="5095540" cy="4507593"/>
          </a:xfrm>
          <a:prstGeom prst="rect">
            <a:avLst/>
          </a:prstGeom>
        </p:spPr>
      </p:pic>
      <p:pic>
        <p:nvPicPr>
          <p:cNvPr id="1026" name="Picture 2" descr="Fruit Bat Animal Facts | AZ Animal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0" t="22864" r="30892" b="21782"/>
          <a:stretch/>
        </p:blipFill>
        <p:spPr bwMode="auto">
          <a:xfrm>
            <a:off x="7452986" y="1000928"/>
            <a:ext cx="4253374" cy="37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9D5042-A307-C0BE-BCC3-C56888B09FE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9376" y="173381"/>
            <a:ext cx="11233248" cy="70013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4000" dirty="0">
                <a:ea typeface="+mn-lt"/>
                <a:cs typeface="+mn-lt"/>
              </a:rPr>
              <a:t>Pourquoi cette diversité?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C5A33-3864-F0CC-6752-DD500FAEED7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79375" y="5435234"/>
            <a:ext cx="30040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fr-FR" sz="1000" dirty="0"/>
              <a:t>Bureau de gestion des terres des États-Unis</a:t>
            </a:r>
            <a:endParaRPr lang="en-CA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38E794-436D-0272-700D-A76D9BF21F6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902612" y="4763527"/>
            <a:ext cx="180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Zoo de San Diego </a:t>
            </a:r>
            <a:endParaRPr lang="en-CA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BDA79F-7C06-6F0B-42DB-DD234FF7984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590100" y="3343275"/>
            <a:ext cx="4705350" cy="35147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54943F-E464-29A3-B923-34B2AC629CB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95450" y="6607499"/>
            <a:ext cx="2706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 : </a:t>
            </a:r>
            <a:r>
              <a:rPr lang="en-US" sz="1000" dirty="0" err="1"/>
              <a:t>Musée</a:t>
            </a:r>
            <a:r>
              <a:rPr lang="en-US" sz="1000" dirty="0"/>
              <a:t> </a:t>
            </a:r>
            <a:r>
              <a:rPr lang="en-US" sz="1000" dirty="0" err="1"/>
              <a:t>d’histoire</a:t>
            </a:r>
            <a:r>
              <a:rPr lang="en-US" sz="1000" dirty="0"/>
              <a:t> naturelle de </a:t>
            </a:r>
            <a:r>
              <a:rPr lang="en-US" sz="1000" dirty="0" err="1"/>
              <a:t>Londres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84595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282091" y="948096"/>
            <a:ext cx="6959600" cy="552703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fr-CA" dirty="0"/>
              <a:t>Plus de 1 400 espèces dénombrées à ce jour</a:t>
            </a:r>
          </a:p>
          <a:p>
            <a:pPr>
              <a:lnSpc>
                <a:spcPct val="110000"/>
              </a:lnSpc>
            </a:pPr>
            <a:r>
              <a:rPr lang="fr-CA" dirty="0"/>
              <a:t>Services écosystémiques (pollinisation, dispersion des graines, lutte contre les insectes)</a:t>
            </a:r>
          </a:p>
          <a:p>
            <a:pPr marL="0" indent="0">
              <a:lnSpc>
                <a:spcPct val="110000"/>
              </a:lnSpc>
              <a:buNone/>
            </a:pPr>
            <a:endParaRPr lang="fr-CA" dirty="0"/>
          </a:p>
          <a:p>
            <a:pPr>
              <a:lnSpc>
                <a:spcPct val="110000"/>
              </a:lnSpc>
            </a:pPr>
            <a:r>
              <a:rPr lang="fr-CA" dirty="0"/>
              <a:t>18 espèces de chauves-souris (à notre connaissance)</a:t>
            </a:r>
          </a:p>
          <a:p>
            <a:pPr>
              <a:lnSpc>
                <a:spcPct val="110000"/>
              </a:lnSpc>
            </a:pPr>
            <a:r>
              <a:rPr lang="fr-CA" dirty="0"/>
              <a:t>Toutes insectivores (peuvent manger 1 200 moustiques par nuit/poids corporel)</a:t>
            </a:r>
          </a:p>
          <a:p>
            <a:pPr>
              <a:lnSpc>
                <a:spcPct val="110000"/>
              </a:lnSpc>
            </a:pPr>
            <a:r>
              <a:rPr lang="fr-CA" dirty="0"/>
              <a:t>Valeur économique = milliards de dollars</a:t>
            </a:r>
          </a:p>
          <a:p>
            <a:pPr>
              <a:lnSpc>
                <a:spcPct val="110000"/>
              </a:lnSpc>
            </a:pPr>
            <a:r>
              <a:rPr lang="fr-CA" dirty="0"/>
              <a:t>Utilisent l’écholocalisation (ultrasons)</a:t>
            </a:r>
          </a:p>
          <a:p>
            <a:pPr>
              <a:lnSpc>
                <a:spcPct val="110000"/>
              </a:lnSpc>
            </a:pPr>
            <a:r>
              <a:rPr lang="fr-CA" dirty="0" err="1"/>
              <a:t>Longévives</a:t>
            </a:r>
            <a:r>
              <a:rPr lang="fr-CA" dirty="0"/>
              <a:t> (37 ans)</a:t>
            </a:r>
          </a:p>
          <a:p>
            <a:pPr>
              <a:lnSpc>
                <a:spcPct val="110000"/>
              </a:lnSpc>
            </a:pPr>
            <a:r>
              <a:rPr lang="fr-CA" b="1" dirty="0"/>
              <a:t>Taux de survie élevé chez l’adulte et faible taux de reproduction (1 ou 2 petits par année)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CA" sz="3000" dirty="0"/>
              <a:t>    = </a:t>
            </a:r>
            <a:r>
              <a:rPr lang="fr-CA" sz="3000" b="1" dirty="0"/>
              <a:t>risque de disparition  </a:t>
            </a: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0231" y="185907"/>
            <a:ext cx="11233248" cy="70013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4000">
                <a:ea typeface="+mn-lt"/>
                <a:cs typeface="+mn-lt"/>
              </a:rPr>
              <a:t>Les chauves-souris du Canada</a:t>
            </a:r>
          </a:p>
        </p:txBody>
      </p:sp>
      <p:sp>
        <p:nvSpPr>
          <p:cNvPr id="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 rot="16200000">
            <a:off x="-1296905" y="4343387"/>
            <a:ext cx="4021954" cy="487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/>
              <a:t>Canada</a:t>
            </a:r>
          </a:p>
        </p:txBody>
      </p:sp>
      <p:sp>
        <p:nvSpPr>
          <p:cNvPr id="9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 rot="16200000">
            <a:off x="90843" y="1327488"/>
            <a:ext cx="1246462" cy="487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/>
              <a:t>Monde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2C5E04-58DF-B987-175F-6B5EB98B62F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6</a:t>
            </a:fld>
            <a:endParaRPr lang="en-CA"/>
          </a:p>
        </p:txBody>
      </p:sp>
      <p:pic>
        <p:nvPicPr>
          <p:cNvPr id="5" name="Image 10" descr="Y:\CONSERVATION MAIN FOLDER\Josianne's Projects\Bat week_Approved by CL_LT_DigitComs_DGO(infoonly)\Little Brown MyotisECCC.jpg"/>
          <p:cNvPicPr/>
          <p:nvPr>
            <p:custDataLst>
              <p:tags r:id="rId6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5" r="6316"/>
          <a:stretch/>
        </p:blipFill>
        <p:spPr bwMode="auto">
          <a:xfrm>
            <a:off x="8951137" y="1004439"/>
            <a:ext cx="2743200" cy="53519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617CEB-1E53-8CC4-E4B1-D1C64A8BC3C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951137" y="6415801"/>
            <a:ext cx="2206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Source : © Brock et Sherri Fenton</a:t>
            </a:r>
          </a:p>
        </p:txBody>
      </p:sp>
    </p:spTree>
    <p:extLst>
      <p:ext uri="{BB962C8B-B14F-4D97-AF65-F5344CB8AC3E}">
        <p14:creationId xmlns:p14="http://schemas.microsoft.com/office/powerpoint/2010/main" val="292677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D30257-B6E3-F6E3-F2F9-5A40BFFB0216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 rotWithShape="1">
          <a:blip r:embed="rId7"/>
          <a:srcRect t="16438"/>
          <a:stretch/>
        </p:blipFill>
        <p:spPr>
          <a:xfrm>
            <a:off x="1521390" y="941435"/>
            <a:ext cx="9149219" cy="57306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3E24D-2FE7-0895-33A6-6084D43F331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7</a:t>
            </a:fld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04196-4064-C7C0-A681-4726A146F5D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0231" y="185907"/>
            <a:ext cx="11233248" cy="70013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4000">
                <a:ea typeface="+mn-lt"/>
                <a:cs typeface="+mn-lt"/>
              </a:rPr>
              <a:t>Écholocalisation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0A899-267F-E207-2478-EFD15644521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699500" y="6598364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Source: Montana Natural </a:t>
            </a:r>
            <a:r>
              <a:rPr lang="fr-CA" sz="1000" dirty="0" err="1"/>
              <a:t>Heritage</a:t>
            </a:r>
            <a:r>
              <a:rPr lang="fr-CA" sz="1000" dirty="0"/>
              <a:t> Program</a:t>
            </a:r>
          </a:p>
        </p:txBody>
      </p:sp>
    </p:spTree>
    <p:extLst>
      <p:ext uri="{BB962C8B-B14F-4D97-AF65-F5344CB8AC3E}">
        <p14:creationId xmlns:p14="http://schemas.microsoft.com/office/powerpoint/2010/main" val="412470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61088" y="1139211"/>
            <a:ext cx="10905412" cy="2663424"/>
          </a:xfrm>
        </p:spPr>
        <p:txBody>
          <a:bodyPr>
            <a:normAutofit/>
          </a:bodyPr>
          <a:lstStyle/>
          <a:p>
            <a:r>
              <a:rPr lang="fr-CA" sz="2400" dirty="0"/>
              <a:t>Au Canada, il n’y a pas d’insectes en hiver; </a:t>
            </a:r>
            <a:r>
              <a:rPr lang="fr-CA" sz="2400" b="1" dirty="0"/>
              <a:t>les</a:t>
            </a:r>
            <a:r>
              <a:rPr lang="fr-CA" sz="2400" dirty="0"/>
              <a:t> </a:t>
            </a:r>
            <a:r>
              <a:rPr lang="fr-CA" sz="2400" b="1" dirty="0"/>
              <a:t>chauves-souris doivent donc migrer vers le sud, où le climat est plus chaud (p. ex. aux États-Unis) ou hiberner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fr-CA" sz="2200" dirty="0"/>
              <a:t>Chauves-souris migratrices sur de longues distances (chauves-souris arboricoles)</a:t>
            </a:r>
          </a:p>
          <a:p>
            <a:pPr lvl="1">
              <a:spcAft>
                <a:spcPts val="600"/>
              </a:spcAft>
            </a:pPr>
            <a:r>
              <a:rPr lang="fr-CA" sz="2200" dirty="0"/>
              <a:t>Chauves-souris résidentes/se déplaçant sur de courtes distances qui hibernent dans des grottes, des mines et certaines maisons</a:t>
            </a:r>
          </a:p>
          <a:p>
            <a:pPr lvl="2">
              <a:spcAft>
                <a:spcPts val="600"/>
              </a:spcAft>
            </a:pPr>
            <a:r>
              <a:rPr lang="fr-CA" sz="2200" b="1" dirty="0"/>
              <a:t>Le microclimat (température/humidité) est important</a:t>
            </a: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61088" y="162560"/>
            <a:ext cx="11233248" cy="76017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4000">
                <a:ea typeface="+mn-lt"/>
                <a:cs typeface="+mn-lt"/>
              </a:rPr>
              <a:t>Migration et hibernation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89481F-CF77-92AD-4412-03CBE210012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9324583" y="6424801"/>
            <a:ext cx="2743200" cy="365125"/>
          </a:xfrm>
        </p:spPr>
        <p:txBody>
          <a:bodyPr/>
          <a:lstStyle/>
          <a:p>
            <a:fld id="{190AFF65-4BAD-40DF-9D86-4FA77EF3CCE7}" type="slidenum">
              <a:rPr lang="en-CA" smtClean="0"/>
              <a:t>8</a:t>
            </a:fld>
            <a:endParaRPr lang="en-CA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0539FE-814B-7792-940B-D7E3DDE8635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1838" y="3802635"/>
            <a:ext cx="8948323" cy="2752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0D329E-2232-FFE0-D3B2-6484772861C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96822" y="6543705"/>
            <a:ext cx="13993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/>
              <a:t>Source : Hugh Broders</a:t>
            </a:r>
          </a:p>
        </p:txBody>
      </p:sp>
    </p:spTree>
    <p:extLst>
      <p:ext uri="{BB962C8B-B14F-4D97-AF65-F5344CB8AC3E}">
        <p14:creationId xmlns:p14="http://schemas.microsoft.com/office/powerpoint/2010/main" val="2496834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E85294-D7DB-1D44-1EC7-DB7D83B932F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9</a:t>
            </a:fld>
            <a:endParaRPr lang="en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7D22684-4C3B-D5FE-E7AF-1CEDEA4D89A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86348" y="922739"/>
            <a:ext cx="11107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</a:rPr>
              <a:t>Le taux de déclin annuel estimé des effectifs de la chauve-souris cendrée est de 21 %</a:t>
            </a:r>
          </a:p>
        </p:txBody>
      </p:sp>
      <p:pic>
        <p:nvPicPr>
          <p:cNvPr id="8" name="Picture 7" descr="Chauve-souris volant dans la nuit  Description automatically generated">
            <a:extLst>
              <a:ext uri="{FF2B5EF4-FFF2-40B4-BE49-F238E27FC236}">
                <a16:creationId xmlns:a16="http://schemas.microsoft.com/office/drawing/2014/main" id="{8E32BAF0-31DD-88A9-460F-FC6AAA0E80D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10910" b="3783"/>
          <a:stretch/>
        </p:blipFill>
        <p:spPr>
          <a:xfrm>
            <a:off x="701459" y="1563908"/>
            <a:ext cx="6579138" cy="4789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C7683F-9953-EA15-B295-6C4394C3BDD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1088" y="162560"/>
            <a:ext cx="11233248" cy="76017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4000" dirty="0">
                <a:ea typeface="+mn-lt"/>
                <a:cs typeface="+mn-lt"/>
              </a:rPr>
              <a:t>La chauve-souris cendrée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7D1594-F0D0-0506-2D57-3953E0D313A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941501" y="1564265"/>
            <a:ext cx="3068247" cy="4788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71113A-4280-65AD-E6F6-83A3E25285B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06000" y="6373301"/>
            <a:ext cx="180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/>
              <a:t>Source : Brock et Sherri Fenton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9D835-C5CA-622B-A061-3A7E83E8683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029200" y="6353218"/>
            <a:ext cx="2251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Source : © Brock et Sherri Fenton</a:t>
            </a:r>
          </a:p>
        </p:txBody>
      </p:sp>
    </p:spTree>
    <p:extLst>
      <p:ext uri="{BB962C8B-B14F-4D97-AF65-F5344CB8AC3E}">
        <p14:creationId xmlns:p14="http://schemas.microsoft.com/office/powerpoint/2010/main" val="23504456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ECCC_Branding_PPT_Template_EN.potx" id="{426B9ED9-5650-45E1-A7BD-0FBD54976D4D}" vid="{84679E34-27DB-4398-8304-F4999F5C3709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Date xmlns="be305628-c848-49ff-9168-c19039dcfafd" xsi:nil="true"/>
    <Document_x0020_Type xmlns="be305628-c848-49ff-9168-c19039dcfafd">Deck</Document_x0020_Type>
    <Other_x0020_Resources xmlns="bc82dd61-c35b-445b-90da-773ce52c454c">
      <Url xsi:nil="true"/>
      <Description xsi:nil="true"/>
    </Other_x0020_Resources>
    <IRBV xmlns="be305628-c848-49ff-9168-c19039dcfafd">true</IRBV>
    <Language xmlns="be305628-c848-49ff-9168-c19039dcfafd">ENG</Language>
    <Committee_x0020_Name xmlns="be305628-c848-49ff-9168-c19039dcfafd">Avian Influenza</Committee_x0020_Name>
    <Fiscal_x0020_Year xmlns="be305628-c848-49ff-9168-c19039dcfafd">2023</Fiscal_x0020_Year>
    <Status xmlns="be305628-c848-49ff-9168-c19039dcfafd">Final version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6E368B4200E349B065EC9B4D6374F5" ma:contentTypeVersion="10" ma:contentTypeDescription="Create a new document." ma:contentTypeScope="" ma:versionID="e890beb2a024870f3578c7471f839dca">
  <xsd:schema xmlns:xsd="http://www.w3.org/2001/XMLSchema" xmlns:xs="http://www.w3.org/2001/XMLSchema" xmlns:p="http://schemas.microsoft.com/office/2006/metadata/properties" xmlns:ns2="be305628-c848-49ff-9168-c19039dcfafd" xmlns:ns3="c1a7ac9a-9830-4006-9146-1a49a9fe894b" xmlns:ns4="bc82dd61-c35b-445b-90da-773ce52c454c" xmlns:ns5="748d6f18-4bca-46f8-809f-f1943081fbb8" targetNamespace="http://schemas.microsoft.com/office/2006/metadata/properties" ma:root="true" ma:fieldsID="f9276b5da577a035ae30cbed28b09da7" ns2:_="" ns3:_="" ns4:_="" ns5:_="">
    <xsd:import namespace="be305628-c848-49ff-9168-c19039dcfafd"/>
    <xsd:import namespace="c1a7ac9a-9830-4006-9146-1a49a9fe894b"/>
    <xsd:import namespace="bc82dd61-c35b-445b-90da-773ce52c454c"/>
    <xsd:import namespace="748d6f18-4bca-46f8-809f-f1943081fbb8"/>
    <xsd:element name="properties">
      <xsd:complexType>
        <xsd:sequence>
          <xsd:element name="documentManagement">
            <xsd:complexType>
              <xsd:all>
                <xsd:element ref="ns2:Language"/>
                <xsd:element ref="ns2:Fiscal_x0020_Year"/>
                <xsd:element ref="ns2:Meeting_x0020_Date" minOccurs="0"/>
                <xsd:element ref="ns2:Committee_x0020_Name" minOccurs="0"/>
                <xsd:element ref="ns2:Document_x0020_Type"/>
                <xsd:element ref="ns2:Status"/>
                <xsd:element ref="ns2:IRBV" minOccurs="0"/>
                <xsd:element ref="ns3:SharedWithUsers" minOccurs="0"/>
                <xsd:element ref="ns4:Other_x0020_Resource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05628-c848-49ff-9168-c19039dcfafd" elementFormDefault="qualified">
    <xsd:import namespace="http://schemas.microsoft.com/office/2006/documentManagement/types"/>
    <xsd:import namespace="http://schemas.microsoft.com/office/infopath/2007/PartnerControls"/>
    <xsd:element name="Language" ma:index="8" ma:displayName="Language" ma:format="Dropdown" ma:internalName="Language">
      <xsd:simpleType>
        <xsd:restriction base="dms:Choice">
          <xsd:enumeration value="ENG"/>
          <xsd:enumeration value="FRA"/>
          <xsd:enumeration value="MUL"/>
        </xsd:restriction>
      </xsd:simpleType>
    </xsd:element>
    <xsd:element name="Fiscal_x0020_Year" ma:index="9" ma:displayName="Meeting Year" ma:default="2023" ma:format="Dropdown" ma:internalName="Fiscal_x0020_Year">
      <xsd:simpleType>
        <xsd:restriction base="dms:Choice">
          <xsd:enumeration value="2023"/>
          <xsd:enumeration value="2022"/>
          <xsd:enumeration value="2021"/>
          <xsd:enumeration value="2020"/>
          <xsd:enumeration value="2019"/>
        </xsd:restriction>
      </xsd:simpleType>
    </xsd:element>
    <xsd:element name="Meeting_x0020_Date" ma:index="10" nillable="true" ma:displayName="Meeting Date" ma:format="DateOnly" ma:internalName="Meeting_x0020_Date">
      <xsd:simpleType>
        <xsd:restriction base="dms:DateTime"/>
      </xsd:simpleType>
    </xsd:element>
    <xsd:element name="Committee_x0020_Name" ma:index="11" nillable="true" ma:displayName="Project or Committee" ma:format="Dropdown" ma:internalName="Committee_x0020_Name">
      <xsd:simpleType>
        <xsd:restriction base="dms:Choice">
          <xsd:enumeration value="Avian Influenza"/>
          <xsd:enumeration value="Diversity and Inclusion"/>
          <xsd:enumeration value="DG Collaborative Committee on Biodiversity"/>
          <xsd:enumeration value="ECCC Sensitive Wildlife Data Policy"/>
          <xsd:enumeration value="Impact Assessment"/>
          <xsd:enumeration value="Migratory Birds Strategy"/>
          <xsd:enumeration value="Science Plan"/>
        </xsd:restriction>
      </xsd:simpleType>
    </xsd:element>
    <xsd:element name="Document_x0020_Type" ma:index="12" ma:displayName="Document Type" ma:format="Dropdown" ma:internalName="Document_x0020_Type">
      <xsd:simpleType>
        <xsd:restriction base="dms:Choice">
          <xsd:enumeration value="Agenda"/>
          <xsd:enumeration value="Briefing Note"/>
          <xsd:enumeration value="Contract/MoU/ToR"/>
          <xsd:enumeration value="Deck"/>
          <xsd:enumeration value="Guidance/Reference"/>
          <xsd:enumeration value="Meeting material"/>
          <xsd:enumeration value="Minutes"/>
          <xsd:enumeration value="Proposal"/>
          <xsd:enumeration value="Record of decisions"/>
          <xsd:enumeration value="Report"/>
          <xsd:enumeration value="Template"/>
          <xsd:enumeration value="Training and Education"/>
          <xsd:enumeration value="Work Planning"/>
        </xsd:restriction>
      </xsd:simpleType>
    </xsd:element>
    <xsd:element name="Status" ma:index="13" ma:displayName="Status" ma:format="Dropdown" ma:internalName="Status">
      <xsd:simpleType>
        <xsd:restriction base="dms:Choice">
          <xsd:enumeration value="Dynamic"/>
          <xsd:enumeration value="Draft"/>
          <xsd:enumeration value="For Comment/Review"/>
          <xsd:enumeration value="Awaiting Approval"/>
          <xsd:enumeration value="Final version"/>
          <xsd:enumeration value="Published"/>
        </xsd:restriction>
      </xsd:simpleType>
    </xsd:element>
    <xsd:element name="IRBV" ma:index="14" nillable="true" ma:displayName="IRBV" ma:default="0" ma:internalName="IRBV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7ac9a-9830-4006-9146-1a49a9fe894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2dd61-c35b-445b-90da-773ce52c454c" elementFormDefault="qualified">
    <xsd:import namespace="http://schemas.microsoft.com/office/2006/documentManagement/types"/>
    <xsd:import namespace="http://schemas.microsoft.com/office/infopath/2007/PartnerControls"/>
    <xsd:element name="Other_x0020_Resources" ma:index="16" nillable="true" ma:displayName="Other Resources" ma:format="Hyperlink" ma:internalName="Other_x0020_Resourc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d6f18-4bca-46f8-809f-f1943081fbb8" elementFormDefault="qualified">
    <xsd:import namespace="http://schemas.microsoft.com/office/2006/documentManagement/types"/>
    <xsd:import namespace="http://schemas.microsoft.com/office/infopath/2007/PartnerControls"/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68DD22-F537-4698-93A1-D45212D80636}">
  <ds:schemaRefs>
    <ds:schemaRef ds:uri="http://schemas.microsoft.com/office/2006/metadata/properties"/>
    <ds:schemaRef ds:uri="be305628-c848-49ff-9168-c19039dcfaf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48d6f18-4bca-46f8-809f-f1943081fbb8"/>
    <ds:schemaRef ds:uri="c1a7ac9a-9830-4006-9146-1a49a9fe894b"/>
    <ds:schemaRef ds:uri="http://purl.org/dc/elements/1.1/"/>
    <ds:schemaRef ds:uri="bc82dd61-c35b-445b-90da-773ce52c454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CB217E6-E515-4811-8819-4B3BA64C83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575DD2-A550-441A-A209-E49DD0C85A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305628-c848-49ff-9168-c19039dcfafd"/>
    <ds:schemaRef ds:uri="c1a7ac9a-9830-4006-9146-1a49a9fe894b"/>
    <ds:schemaRef ds:uri="bc82dd61-c35b-445b-90da-773ce52c454c"/>
    <ds:schemaRef ds:uri="748d6f18-4bca-46f8-809f-f1943081fb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5078</TotalTime>
  <Words>1268</Words>
  <Application>Microsoft Office PowerPoint</Application>
  <PresentationFormat>Widescreen</PresentationFormat>
  <Paragraphs>160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1_Office Theme</vt:lpstr>
      <vt:lpstr>2_Office Theme</vt:lpstr>
      <vt:lpstr>Programme SUR LES chauves-souris du SCF </vt:lpstr>
      <vt:lpstr>Objectif et aperçu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Environment Climate Change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de la gestion de la faune et affaires réglementaires (D</dc:title>
  <dc:creator>Brown,Michael (ECCC)</dc:creator>
  <cp:lastModifiedBy>Rachel N Charette</cp:lastModifiedBy>
  <cp:revision>1361</cp:revision>
  <dcterms:created xsi:type="dcterms:W3CDTF">2022-01-31T14:03:09Z</dcterms:created>
  <dcterms:modified xsi:type="dcterms:W3CDTF">2024-02-16T20:50:43Z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0x010100AA6E368B4200E349B065EC9B4D6374F5</vt:lpwstr>
  </property>
  <property fmtid="{D5CDD505-2E9C-101B-9397-08002B2CF9AE}" pid="3" name="MSIP_Label_834ed4f5-eae4-40c7-82be-b1cdf720a1b9_Enabled">
    <vt:lpwstr>true</vt:lpwstr>
  </property>
  <property fmtid="{D5CDD505-2E9C-101B-9397-08002B2CF9AE}" pid="4" name="MSIP_Label_834ed4f5-eae4-40c7-82be-b1cdf720a1b9_SetDate">
    <vt:lpwstr>2024-02-06T18:31:46Z</vt:lpwstr>
  </property>
  <property fmtid="{D5CDD505-2E9C-101B-9397-08002B2CF9AE}" pid="5" name="MSIP_Label_834ed4f5-eae4-40c7-82be-b1cdf720a1b9_Method">
    <vt:lpwstr>Standard</vt:lpwstr>
  </property>
  <property fmtid="{D5CDD505-2E9C-101B-9397-08002B2CF9AE}" pid="6" name="MSIP_Label_834ed4f5-eae4-40c7-82be-b1cdf720a1b9_Name">
    <vt:lpwstr>Unclassified - Non classifié</vt:lpwstr>
  </property>
  <property fmtid="{D5CDD505-2E9C-101B-9397-08002B2CF9AE}" pid="7" name="MSIP_Label_834ed4f5-eae4-40c7-82be-b1cdf720a1b9_SiteId">
    <vt:lpwstr>e0d54a3c-7bbe-4a64-9d46-f9f84a41c833</vt:lpwstr>
  </property>
  <property fmtid="{D5CDD505-2E9C-101B-9397-08002B2CF9AE}" pid="8" name="MSIP_Label_834ed4f5-eae4-40c7-82be-b1cdf720a1b9_ActionId">
    <vt:lpwstr>80f74352-aef7-49bf-bc8f-095579bf16c0</vt:lpwstr>
  </property>
  <property fmtid="{D5CDD505-2E9C-101B-9397-08002B2CF9AE}" pid="9" name="MSIP_Label_834ed4f5-eae4-40c7-82be-b1cdf720a1b9_ContentBits">
    <vt:lpwstr>0</vt:lpwstr>
  </property>
</Properties>
</file>