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notesMasterIdLst>
    <p:notesMasterId r:id="rId24"/>
  </p:notesMasterIdLst>
  <p:handoutMasterIdLst>
    <p:handoutMasterId r:id="rId25"/>
  </p:handoutMasterIdLst>
  <p:sldIdLst>
    <p:sldId id="257" r:id="rId6"/>
    <p:sldId id="690" r:id="rId7"/>
    <p:sldId id="694" r:id="rId8"/>
    <p:sldId id="272" r:id="rId9"/>
    <p:sldId id="277" r:id="rId10"/>
    <p:sldId id="670" r:id="rId11"/>
    <p:sldId id="700" r:id="rId12"/>
    <p:sldId id="671" r:id="rId13"/>
    <p:sldId id="691" r:id="rId14"/>
    <p:sldId id="692" r:id="rId15"/>
    <p:sldId id="693" r:id="rId16"/>
    <p:sldId id="676" r:id="rId17"/>
    <p:sldId id="687" r:id="rId18"/>
    <p:sldId id="701" r:id="rId19"/>
    <p:sldId id="696" r:id="rId20"/>
    <p:sldId id="681" r:id="rId21"/>
    <p:sldId id="680" r:id="rId22"/>
    <p:sldId id="7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C33C17-048D-DAF2-1FD5-924CE3E32212}" name="Wilhelm,Sabina (elle, la | she, her) (ECCC)" initials="W(" userId="S::sabina.wilhelm@ec.gc.ca::d0441aad-4f8e-4c42-b3d7-8437d3a0266b" providerId="AD"/>
  <p188:author id="{00992155-39C0-D8BF-D4A4-56F9BEC63BC8}" name="English,Matthew (il, lui | he, him) (ECCC)" initials="E(" userId="S::matthew.english@ec.gc.ca::4a6699a3-3603-4afb-8255-8e294f2f3fcd" providerId="AD"/>
  <p188:author id="{AE02F2B8-A64C-465D-1E4C-5CAA1E174159}" name="Rail,Jean-François (ECCC)" initials="R(" userId="S::jean-francois.rail@ec.gc.ca::8bfb5a1a-ec9d-46be-b811-3d8d54744d59" providerId="AD"/>
  <p188:author id="{C617BCE8-ACBF-194C-49FB-A2D8BD303BC7}" name="Thompson,Trevor (il, lui | he, him) (ECCC)" initials="T(l|hh(" userId="S::Trevor.Thompson@ec.gc.ca::b057e317-2d4f-4808-847e-0a51c608f7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ish,Daniel (ECCC)" initials="W(" lastIdx="4" clrIdx="0">
    <p:extLst>
      <p:ext uri="{19B8F6BF-5375-455C-9EA6-DF929625EA0E}">
        <p15:presenceInfo xmlns:p15="http://schemas.microsoft.com/office/powerpoint/2012/main" userId="S-1-5-21-2086016090-1259623561-1170935872-93790" providerId="AD"/>
      </p:ext>
    </p:extLst>
  </p:cmAuthor>
  <p:cmAuthor id="2" name="Brown,Michael (ECCC)" initials="B(" lastIdx="7" clrIdx="1">
    <p:extLst>
      <p:ext uri="{19B8F6BF-5375-455C-9EA6-DF929625EA0E}">
        <p15:presenceInfo xmlns:p15="http://schemas.microsoft.com/office/powerpoint/2012/main" userId="S-1-5-21-1461305-1690991894-1094980219-41572" providerId="AD"/>
      </p:ext>
    </p:extLst>
  </p:cmAuthor>
  <p:cmAuthor id="3" name="Anissimoff,Michael (il, lui | he, him) (ECCC)" initials="A(l|hh(" lastIdx="1" clrIdx="2">
    <p:extLst>
      <p:ext uri="{19B8F6BF-5375-455C-9EA6-DF929625EA0E}">
        <p15:presenceInfo xmlns:p15="http://schemas.microsoft.com/office/powerpoint/2012/main" userId="S-1-5-21-2086016090-1259623561-1170935872-1217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989"/>
    <a:srgbClr val="E26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80905" autoAdjust="0"/>
  </p:normalViewPr>
  <p:slideViewPr>
    <p:cSldViewPr snapToGrid="0">
      <p:cViewPr varScale="1">
        <p:scale>
          <a:sx n="77" d="100"/>
          <a:sy n="77" d="100"/>
        </p:scale>
        <p:origin x="9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1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50B8B-C4E1-4004-BBAC-9DCE905A9E60}" type="datetimeFigureOut">
              <a:rPr lang="en-CA" smtClean="0"/>
              <a:t>2024-02-16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1736B-6C86-4CB2-8E1B-DE58CC0410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2580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700F9-2F1D-4F2B-AA68-B38DECDA3FFA}" type="datetimeFigureOut">
              <a:rPr lang="en-CA" smtClean="0"/>
              <a:t>2024-02-16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0FAEE-3B46-4926-B2D1-0B7C1E044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09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04D13-CB82-418F-8B1E-2A866477BC9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666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0FAEE-3B46-4926-B2D1-0B7C1E0449A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9022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0FAEE-3B46-4926-B2D1-0B7C1E0449A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688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6C36D-0285-45AD-AEBE-E47CD1CF46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4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6C36D-0285-45AD-AEBE-E47CD1CF46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08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0FAEE-3B46-4926-B2D1-0B7C1E0449A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79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6C36D-0285-45AD-AEBE-E47CD1CF46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2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64E6-E708-4EC1-A040-3E7CE3A80C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36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sz="1200" b="1" dirty="0"/>
              <a:t>GOAL: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b="1" dirty="0"/>
              <a:t>Increase survivability of reproductive adults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/>
              <a:t>Identify where bats concentrate and why (i.e., maternity roosts)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64E6-E708-4EC1-A040-3E7CE3A80C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26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64E6-E708-4EC1-A040-3E7CE3A80C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2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FAEE-3B46-4926-B2D1-0B7C1E0449A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73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0FAEE-3B46-4926-B2D1-0B7C1E0449A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033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GC:Philippines</a:t>
            </a:r>
            <a:r>
              <a:rPr lang="en-US" dirty="0"/>
              <a:t>, BB: Thailand Myanmar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6C36D-0285-45AD-AEBE-E47CD1CF46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69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3: When looking at a bat, one can often surmise what role the bat plays,</a:t>
            </a:r>
            <a:r>
              <a:rPr lang="en-US" baseline="0" dirty="0"/>
              <a:t> or the broad geographic location (hemisphere) it may exist </a:t>
            </a:r>
            <a:endParaRPr lang="en-US" dirty="0"/>
          </a:p>
          <a:p>
            <a:r>
              <a:rPr lang="en-US" dirty="0"/>
              <a:t>Besides</a:t>
            </a:r>
            <a:r>
              <a:rPr lang="en-US" baseline="0" dirty="0"/>
              <a:t> hearing, does anyone know an additional function the EARS provide? Lift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Besides</a:t>
            </a:r>
            <a:r>
              <a:rPr lang="en-US" baseline="0" dirty="0"/>
              <a:t> smelling, does anyone know an additional function the NOSE provides? Sound dispersal to the ears, and some bats can even emit sound from their nose. </a:t>
            </a:r>
          </a:p>
          <a:p>
            <a:endParaRPr lang="en-US" baseline="0" dirty="0"/>
          </a:p>
          <a:p>
            <a:endParaRPr lang="en-US" baseline="0" dirty="0"/>
          </a:p>
          <a:p>
            <a:pPr marL="228600" indent="-228600">
              <a:buAutoNum type="alphaLcParenR"/>
            </a:pPr>
            <a:endParaRPr lang="en-US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The name of the newly discovered Rhinolophus species – the Francis’ woolly horseshoe bat (Rhinolophus </a:t>
            </a:r>
            <a:r>
              <a:rPr kumimoji="1"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francisi</a:t>
            </a:r>
            <a:r>
              <a:rPr kumimoji="1"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) – honors Dr Charles M. Francis, a scientist who collected the type specimen of the new species in Malaysia in 1983</a:t>
            </a:r>
            <a:endParaRPr lang="en-CA" dirty="0"/>
          </a:p>
          <a:p>
            <a:pPr marL="228600" indent="-228600">
              <a:buAutoNum type="alphaLcParenR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6C36D-0285-45AD-AEBE-E47CD1CF46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6C36D-0285-45AD-AEBE-E47CD1CF46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4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0FAEE-3B46-4926-B2D1-0B7C1E0449A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90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0FAEE-3B46-4926-B2D1-0B7C1E0449A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8369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0FAEE-3B46-4926-B2D1-0B7C1E0449A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97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7448" y="1412776"/>
            <a:ext cx="10657184" cy="1470025"/>
          </a:xfrm>
        </p:spPr>
        <p:txBody>
          <a:bodyPr/>
          <a:lstStyle>
            <a:lvl1pPr algn="l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Modernization of migratory birds regulations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4221" y="2883049"/>
            <a:ext cx="6041899" cy="277819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“Non-Status Indians”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384" y="6356351"/>
            <a:ext cx="2844800" cy="365125"/>
          </a:xfrm>
        </p:spPr>
        <p:txBody>
          <a:bodyPr/>
          <a:lstStyle/>
          <a:p>
            <a:fld id="{DC6DC4CE-B7B3-4354-A1DB-2F56A818AAB8}" type="datetime1">
              <a:rPr lang="en-CA" smtClean="0"/>
              <a:t>2024-02-16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3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FAA4-5679-4B60-BE9F-77E587159717}" type="datetime1">
              <a:rPr lang="en-CA" smtClean="0"/>
              <a:t>2024-02-16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93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05DC-24BD-472A-938E-D6E7C4174441}" type="datetime1">
              <a:rPr lang="en-CA" smtClean="0"/>
              <a:t>2024-02-16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99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3657-08B6-4C33-9359-1C9602B1093A}" type="datetime1">
              <a:rPr lang="en-CA" smtClean="0"/>
              <a:t>2024-02-16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65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A9A5-2E88-4707-A5F2-057146AC5B39}" type="datetime1">
              <a:rPr lang="en-CA" smtClean="0"/>
              <a:t>2024-02-16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92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3F71-00E2-4EF1-B1F5-B372447F18A0}" type="datetime1">
              <a:rPr lang="en-CA" smtClean="0"/>
              <a:t>2024-02-16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63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90CF-66B1-4F3E-8600-F8FAFECA82B7}" type="datetime1">
              <a:rPr lang="en-CA" smtClean="0"/>
              <a:t>2024-02-16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805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EB71-8EE1-45EC-BE88-1944FF8DB064}" type="datetime1">
              <a:rPr lang="en-CA" smtClean="0"/>
              <a:t>2024-02-16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19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B95E-49AF-4875-910E-8858082AA8DB}" type="datetime1">
              <a:rPr lang="en-CA" smtClean="0"/>
              <a:t>2024-02-16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978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8071-3928-432A-9715-294A74232383}" type="datetime1">
              <a:rPr lang="en-CA" smtClean="0"/>
              <a:t>2024-02-16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5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Purpose and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EF9F-F9CC-4DE5-A449-D1ECEBB557E9}" type="datetime1">
              <a:rPr lang="en-CA" smtClean="0"/>
              <a:t>2024-02-16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B45B-A19E-4619-904C-C97DF121EBA5}" type="datetime1">
              <a:rPr lang="en-CA" smtClean="0"/>
              <a:t>2024-02-16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5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DF43-E74D-4F39-8E0F-24131CCDBFC6}" type="datetime1">
              <a:rPr lang="en-CA" smtClean="0"/>
              <a:t>2024-02-16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2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5D4F-D961-4859-9DEB-15966C1BCACF}" type="datetime1">
              <a:rPr lang="en-CA" smtClean="0"/>
              <a:t>2024-02-16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403" y="188640"/>
            <a:ext cx="10753195" cy="98072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403" y="1916832"/>
            <a:ext cx="10849205" cy="432048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719403" y="2636912"/>
            <a:ext cx="10849205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51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376" y="1124744"/>
            <a:ext cx="1123324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63066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363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8A02-4480-4C3B-81AE-A4C94DB5DEF7}" type="datetime1">
              <a:rPr lang="en-CA" smtClean="0"/>
              <a:t>2024-02-16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649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F9D0-F8FF-40FE-9E63-33A004063AD9}" type="datetime1">
              <a:rPr lang="en-CA" smtClean="0"/>
              <a:t>2024-02-16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25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3CB4-C4CD-45CE-9953-87C46AB82634}" type="datetime1">
              <a:rPr lang="en-CA" smtClean="0"/>
              <a:t>2024-02-16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0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8727-C2F3-4141-B747-5BE58F16F7F0}" type="datetime1">
              <a:rPr lang="en-CA" smtClean="0"/>
              <a:t>2024-02-16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AFF65-4BAD-40DF-9D86-4FA77EF3CC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87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Anissimoff@ec.gc.c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Bethany.Thurber@ec.gc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73811" y="1412776"/>
            <a:ext cx="11410821" cy="14700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CWS Bat Program</a:t>
            </a:r>
            <a:r>
              <a:rPr lang="fr-FR" dirty="0"/>
              <a:t> 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3811" y="3412672"/>
            <a:ext cx="8535411" cy="266155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altLang="zh-TW" sz="2000" b="1" dirty="0" err="1">
                <a:solidFill>
                  <a:schemeClr val="tx1"/>
                </a:solidFill>
              </a:rPr>
              <a:t>Prepared</a:t>
            </a:r>
            <a:r>
              <a:rPr lang="fr-FR" altLang="zh-TW" sz="2000" b="1" dirty="0">
                <a:solidFill>
                  <a:schemeClr val="tx1"/>
                </a:solidFill>
              </a:rPr>
              <a:t> for: </a:t>
            </a:r>
          </a:p>
          <a:p>
            <a:r>
              <a:rPr lang="en-US" altLang="zh-TW" sz="2000" dirty="0">
                <a:solidFill>
                  <a:schemeClr val="tx1"/>
                </a:solidFill>
              </a:rPr>
              <a:t>Migratory Bats National Session</a:t>
            </a:r>
            <a:endParaRPr lang="en-CA" altLang="zh-TW" sz="2000" dirty="0">
              <a:solidFill>
                <a:schemeClr val="tx1"/>
              </a:solidFill>
            </a:endParaRPr>
          </a:p>
          <a:p>
            <a:endParaRPr lang="fr-FR" altLang="zh-TW" sz="2000" b="1" dirty="0">
              <a:solidFill>
                <a:schemeClr val="tx1"/>
              </a:solidFill>
            </a:endParaRPr>
          </a:p>
          <a:p>
            <a:r>
              <a:rPr lang="fr-FR" altLang="zh-TW" sz="2000" b="1" dirty="0" err="1">
                <a:solidFill>
                  <a:schemeClr val="tx1"/>
                </a:solidFill>
              </a:rPr>
              <a:t>Prepared</a:t>
            </a:r>
            <a:r>
              <a:rPr lang="fr-FR" altLang="zh-TW" sz="2000" b="1" dirty="0">
                <a:solidFill>
                  <a:schemeClr val="tx1"/>
                </a:solidFill>
              </a:rPr>
              <a:t> and </a:t>
            </a:r>
            <a:r>
              <a:rPr lang="fr-FR" altLang="zh-TW" sz="2000" b="1" dirty="0" err="1">
                <a:solidFill>
                  <a:schemeClr val="tx1"/>
                </a:solidFill>
              </a:rPr>
              <a:t>Presented</a:t>
            </a:r>
            <a:r>
              <a:rPr lang="fr-FR" altLang="zh-TW" sz="2000" b="1" dirty="0">
                <a:solidFill>
                  <a:schemeClr val="tx1"/>
                </a:solidFill>
              </a:rPr>
              <a:t> by:</a:t>
            </a:r>
            <a:endParaRPr lang="fr-FR" altLang="zh-TW" sz="2000" dirty="0">
              <a:solidFill>
                <a:schemeClr val="tx1"/>
              </a:solidFill>
            </a:endParaRPr>
          </a:p>
          <a:p>
            <a:r>
              <a:rPr lang="fr-FR" altLang="zh-TW" sz="2000" dirty="0">
                <a:solidFill>
                  <a:schemeClr val="tx1"/>
                </a:solidFill>
              </a:rPr>
              <a:t>Canadian Wildlife Service</a:t>
            </a:r>
          </a:p>
          <a:p>
            <a:r>
              <a:rPr lang="fr-FR" altLang="zh-TW" sz="2000" dirty="0">
                <a:solidFill>
                  <a:schemeClr val="tx1"/>
                </a:solidFill>
              </a:rPr>
              <a:t>Michael Anissimoff</a:t>
            </a:r>
            <a:br>
              <a:rPr lang="fr-FR" altLang="zh-TW" sz="2000" dirty="0">
                <a:solidFill>
                  <a:schemeClr val="tx1"/>
                </a:solidFill>
              </a:rPr>
            </a:br>
            <a:r>
              <a:rPr lang="fr-FR" altLang="zh-TW" sz="2000" dirty="0">
                <a:solidFill>
                  <a:schemeClr val="tx1"/>
                </a:solidFill>
              </a:rPr>
              <a:t>Bethany Thurber</a:t>
            </a:r>
          </a:p>
          <a:p>
            <a:endParaRPr lang="fr-FR" altLang="zh-TW" sz="2000" dirty="0">
              <a:solidFill>
                <a:schemeClr val="tx1"/>
              </a:solidFill>
            </a:endParaRPr>
          </a:p>
          <a:p>
            <a:r>
              <a:rPr lang="en-CA" altLang="zh-TW" sz="2000" dirty="0">
                <a:solidFill>
                  <a:schemeClr val="tx1"/>
                </a:solidFill>
              </a:rPr>
              <a:t>February</a:t>
            </a:r>
            <a:r>
              <a:rPr lang="fr-FR" altLang="zh-TW" sz="2000" dirty="0">
                <a:solidFill>
                  <a:schemeClr val="tx1"/>
                </a:solidFill>
              </a:rPr>
              <a:t> 2024</a:t>
            </a:r>
          </a:p>
          <a:p>
            <a:endParaRPr lang="fr-FR" altLang="zh-TW" sz="2000" dirty="0">
              <a:solidFill>
                <a:schemeClr val="tx1"/>
              </a:solidFill>
            </a:endParaRPr>
          </a:p>
          <a:p>
            <a:endParaRPr lang="fr-FR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63186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E85294-D7DB-1D44-1EC7-DB7D83B9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AFF65-4BAD-40DF-9D86-4FA77EF3CCE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bat flying in the dark&#10;&#10;Description automatically generated">
            <a:extLst>
              <a:ext uri="{FF2B5EF4-FFF2-40B4-BE49-F238E27FC236}">
                <a16:creationId xmlns:a16="http://schemas.microsoft.com/office/drawing/2014/main" id="{B1B41B82-8954-6ACD-2543-787B5428B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5719" b="8846"/>
          <a:stretch/>
        </p:blipFill>
        <p:spPr>
          <a:xfrm>
            <a:off x="925685" y="1374447"/>
            <a:ext cx="10340628" cy="5125300"/>
          </a:xfrm>
          <a:prstGeom prst="rect">
            <a:avLst/>
          </a:prstGeom>
        </p:spPr>
      </p:pic>
      <p:sp>
        <p:nvSpPr>
          <p:cNvPr id="4" name="ZoneTexte 5">
            <a:extLst>
              <a:ext uri="{FF2B5EF4-FFF2-40B4-BE49-F238E27FC236}">
                <a16:creationId xmlns:a16="http://schemas.microsoft.com/office/drawing/2014/main" id="{458B9201-DB5D-6503-6638-C661796B9D46}"/>
              </a:ext>
            </a:extLst>
          </p:cNvPr>
          <p:cNvSpPr txBox="1"/>
          <p:nvPr/>
        </p:nvSpPr>
        <p:spPr>
          <a:xfrm>
            <a:off x="604635" y="896704"/>
            <a:ext cx="9766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estimate for the Eastern Red Bat’s annual decrease in numbers is 27%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77C04-A88B-C107-EB0F-EACF8FDD1BDF}"/>
              </a:ext>
            </a:extLst>
          </p:cNvPr>
          <p:cNvSpPr txBox="1">
            <a:spLocks/>
          </p:cNvSpPr>
          <p:nvPr/>
        </p:nvSpPr>
        <p:spPr>
          <a:xfrm>
            <a:off x="479375" y="136525"/>
            <a:ext cx="11233248" cy="76017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Canada’s Bats: Eastern Red Bat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B9017-224E-6EF4-E7D3-AB62FD3D4381}"/>
              </a:ext>
            </a:extLst>
          </p:cNvPr>
          <p:cNvSpPr txBox="1"/>
          <p:nvPr/>
        </p:nvSpPr>
        <p:spPr>
          <a:xfrm>
            <a:off x="9239236" y="6487501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Brock and Sherri Fenton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63575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E85294-D7DB-1D44-1EC7-DB7D83B9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AFF65-4BAD-40DF-9D86-4FA77EF3CCE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bat with wings spread out&#10;&#10;Description automatically generated">
            <a:extLst>
              <a:ext uri="{FF2B5EF4-FFF2-40B4-BE49-F238E27FC236}">
                <a16:creationId xmlns:a16="http://schemas.microsoft.com/office/drawing/2014/main" id="{EC174077-3FDC-AE6E-AE50-2F7865CE0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14278" r="8292" b="15916"/>
          <a:stretch/>
        </p:blipFill>
        <p:spPr>
          <a:xfrm>
            <a:off x="586348" y="1795712"/>
            <a:ext cx="5255185" cy="39812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00A938-D746-1D7C-2BEA-104CFC88DA66}"/>
              </a:ext>
            </a:extLst>
          </p:cNvPr>
          <p:cNvSpPr txBox="1"/>
          <p:nvPr/>
        </p:nvSpPr>
        <p:spPr>
          <a:xfrm>
            <a:off x="586347" y="922739"/>
            <a:ext cx="9948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estimate for the Silver-haired Bat’s annual decrease in numbers is 29%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A9AFD-5890-2628-7574-5BAC1FDDAE6D}"/>
              </a:ext>
            </a:extLst>
          </p:cNvPr>
          <p:cNvSpPr txBox="1">
            <a:spLocks/>
          </p:cNvSpPr>
          <p:nvPr/>
        </p:nvSpPr>
        <p:spPr>
          <a:xfrm>
            <a:off x="461088" y="162560"/>
            <a:ext cx="11233248" cy="76017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Canada’s Bats: Silver-haired Bat</a:t>
            </a:r>
            <a:endParaRPr lang="en-CA" sz="4000" dirty="0">
              <a:ea typeface="+mn-lt"/>
              <a:cs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159FE0-D81B-61D5-8762-CD340962D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924" y="2807881"/>
            <a:ext cx="2489812" cy="3822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FD6E9A-D7CE-CB26-C6CC-A25564133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589" y="1519797"/>
            <a:ext cx="4354358" cy="2257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1CBFC2-8C25-7BF4-5451-7C1A4C0D65A8}"/>
              </a:ext>
            </a:extLst>
          </p:cNvPr>
          <p:cNvSpPr txBox="1"/>
          <p:nvPr/>
        </p:nvSpPr>
        <p:spPr>
          <a:xfrm>
            <a:off x="586347" y="5812150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Brock and Sherri Fenton</a:t>
            </a:r>
            <a:endParaRPr lang="en-CA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CE359-30E5-06A3-CCD5-A8F3EBC77010}"/>
              </a:ext>
            </a:extLst>
          </p:cNvPr>
          <p:cNvSpPr txBox="1"/>
          <p:nvPr/>
        </p:nvSpPr>
        <p:spPr>
          <a:xfrm>
            <a:off x="6018937" y="3777613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Michael Anissimoff</a:t>
            </a:r>
            <a:endParaRPr lang="en-CA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05F4A-0BC9-42DB-56A2-6B77190B556F}"/>
              </a:ext>
            </a:extLst>
          </p:cNvPr>
          <p:cNvSpPr txBox="1"/>
          <p:nvPr/>
        </p:nvSpPr>
        <p:spPr>
          <a:xfrm>
            <a:off x="8951137" y="6415801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Brock and Sherri Fenton</a:t>
            </a:r>
            <a:endParaRPr lang="en-CA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73BBF-D8B0-8FCC-C83A-EE40A8494AB8}"/>
              </a:ext>
            </a:extLst>
          </p:cNvPr>
          <p:cNvSpPr txBox="1"/>
          <p:nvPr/>
        </p:nvSpPr>
        <p:spPr>
          <a:xfrm>
            <a:off x="8858073" y="6619910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Brock and Sherri Fenton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09496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C:\Users\francisc\Documents\Bat Conservation\NABCA publication\image-6.pn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4"/>
          <a:stretch/>
        </p:blipFill>
        <p:spPr bwMode="auto">
          <a:xfrm>
            <a:off x="1381469" y="839960"/>
            <a:ext cx="9445668" cy="58815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7679" y="181226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Threats: All bats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DEE8EB-7DD5-BFE2-0858-E5E0A2D4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12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D80F1-D5C8-31D2-45EC-3F1B3AE1FFDB}"/>
              </a:ext>
            </a:extLst>
          </p:cNvPr>
          <p:cNvSpPr txBox="1"/>
          <p:nvPr/>
        </p:nvSpPr>
        <p:spPr>
          <a:xfrm>
            <a:off x="6222540" y="5710327"/>
            <a:ext cx="1794118" cy="465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7DF54-556B-4B86-632D-352A4A5CA760}"/>
              </a:ext>
            </a:extLst>
          </p:cNvPr>
          <p:cNvSpPr txBox="1"/>
          <p:nvPr/>
        </p:nvSpPr>
        <p:spPr>
          <a:xfrm>
            <a:off x="838201" y="6490255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North American Bat Conservation Alliance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26540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87" t="1962" r="2934" b="9209"/>
          <a:stretch/>
        </p:blipFill>
        <p:spPr>
          <a:xfrm>
            <a:off x="4609323" y="1024368"/>
            <a:ext cx="7172129" cy="526626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1AFAE1-67B7-7752-FF76-5967AFB4116E}"/>
              </a:ext>
            </a:extLst>
          </p:cNvPr>
          <p:cNvSpPr txBox="1">
            <a:spLocks/>
          </p:cNvSpPr>
          <p:nvPr/>
        </p:nvSpPr>
        <p:spPr>
          <a:xfrm>
            <a:off x="410548" y="1027719"/>
            <a:ext cx="4198775" cy="51891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Three species SARA listed in 2014 under an Emergency Listing Order</a:t>
            </a:r>
          </a:p>
          <a:p>
            <a:r>
              <a:rPr lang="en-CA" dirty="0"/>
              <a:t>The </a:t>
            </a:r>
            <a:r>
              <a:rPr lang="en-CA" b="1" dirty="0"/>
              <a:t>most rapid population decline ever recorded for any animal </a:t>
            </a:r>
            <a:r>
              <a:rPr lang="en-CA" dirty="0"/>
              <a:t>(95% population reduction in three years)</a:t>
            </a:r>
          </a:p>
          <a:p>
            <a:r>
              <a:rPr lang="en-CA" b="1" dirty="0"/>
              <a:t>White-nose Syndrome</a:t>
            </a:r>
            <a:r>
              <a:rPr lang="en-CA" dirty="0"/>
              <a:t>, caused by</a:t>
            </a:r>
            <a:r>
              <a:rPr lang="en-US" dirty="0"/>
              <a:t>: Pseudogymnoascus </a:t>
            </a:r>
            <a:r>
              <a:rPr lang="en-US" dirty="0" err="1"/>
              <a:t>destructans</a:t>
            </a:r>
            <a:r>
              <a:rPr lang="en-US" dirty="0"/>
              <a:t> (Pd), invasive European fungus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1BE710-0A92-6E8B-E98F-EFC3C5A85E2C}"/>
              </a:ext>
            </a:extLst>
          </p:cNvPr>
          <p:cNvSpPr txBox="1">
            <a:spLocks/>
          </p:cNvSpPr>
          <p:nvPr/>
        </p:nvSpPr>
        <p:spPr>
          <a:xfrm>
            <a:off x="487679" y="181226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Threats: Hibernators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21D14-3F85-286B-A5DA-76BBA8BD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13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BC053-70B2-057B-E344-814066F96658}"/>
              </a:ext>
            </a:extLst>
          </p:cNvPr>
          <p:cNvSpPr txBox="1"/>
          <p:nvPr/>
        </p:nvSpPr>
        <p:spPr>
          <a:xfrm>
            <a:off x="4609323" y="6292691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CWHC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78593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18" y="1025555"/>
            <a:ext cx="7899216" cy="533079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CA" sz="3200" dirty="0"/>
              <a:t>Turbine related mortality:</a:t>
            </a:r>
          </a:p>
          <a:p>
            <a:pPr lvl="1"/>
            <a:r>
              <a:rPr lang="en-CA" sz="2800" dirty="0"/>
              <a:t>Estimated 166,000 individual bats (all species) per year</a:t>
            </a:r>
          </a:p>
          <a:p>
            <a:pPr lvl="1"/>
            <a:r>
              <a:rPr lang="en-CA" sz="2800" dirty="0"/>
              <a:t>Migratory bats = &gt;75%</a:t>
            </a:r>
          </a:p>
          <a:p>
            <a:pPr lvl="1"/>
            <a:r>
              <a:rPr lang="en-CA" sz="2800" dirty="0"/>
              <a:t>Annual population declines: </a:t>
            </a:r>
          </a:p>
          <a:p>
            <a:pPr marL="457200" lvl="1" indent="0">
              <a:buNone/>
            </a:pPr>
            <a:r>
              <a:rPr lang="en-CA" sz="2800" dirty="0"/>
              <a:t>	Hoary bat 21%, Eastern Red bat 27%, Silver-haired bat 29%</a:t>
            </a:r>
          </a:p>
          <a:p>
            <a:pPr marL="0" lvl="0" indent="0">
              <a:buNone/>
            </a:pPr>
            <a:endParaRPr lang="en-CA" sz="3200" dirty="0"/>
          </a:p>
          <a:p>
            <a:pPr marL="0" lvl="0" indent="0">
              <a:buNone/>
            </a:pPr>
            <a:r>
              <a:rPr lang="en-CA" sz="3200" dirty="0"/>
              <a:t>The wind industry:</a:t>
            </a:r>
          </a:p>
          <a:p>
            <a:pPr lvl="1"/>
            <a:r>
              <a:rPr lang="en-CA" sz="2800" dirty="0"/>
              <a:t>~7,000 turbines currently installed </a:t>
            </a:r>
          </a:p>
          <a:p>
            <a:pPr lvl="1"/>
            <a:r>
              <a:rPr lang="en-CA" sz="2800" dirty="0"/>
              <a:t>More to be come, including offshore</a:t>
            </a:r>
          </a:p>
          <a:p>
            <a:pPr lvl="1"/>
            <a:r>
              <a:rPr lang="en-CA" sz="2800" dirty="0"/>
              <a:t>Turbines are getting taller and cover a bigger area of the sky: </a:t>
            </a:r>
          </a:p>
          <a:p>
            <a:pPr lvl="2"/>
            <a:r>
              <a:rPr lang="en-CA" sz="2400" dirty="0"/>
              <a:t>Past standard turbines = 50 m blade, windswept area = 4.5 acres</a:t>
            </a:r>
          </a:p>
          <a:p>
            <a:pPr lvl="2"/>
            <a:r>
              <a:rPr lang="en-CA" sz="2400" dirty="0"/>
              <a:t>Future turbines = &gt;100 m blade, windswept area = &gt;10 acres </a:t>
            </a:r>
          </a:p>
          <a:p>
            <a:pPr lvl="2"/>
            <a:endParaRPr lang="en-CA" sz="2400" dirty="0"/>
          </a:p>
          <a:p>
            <a:pPr marL="0" indent="0">
              <a:buNone/>
            </a:pPr>
            <a:r>
              <a:rPr lang="en-CA" sz="2800" b="1" dirty="0"/>
              <a:t>Taller turbines result in higher bat mortality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14</a:t>
            </a:fld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9376" y="142861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Threats: Migratory Bats and Wind Turbines</a:t>
            </a:r>
            <a:endParaRPr lang="en-CA" sz="4000" dirty="0">
              <a:ea typeface="+mn-lt"/>
              <a:cs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A3926B-D560-4132-B96A-531BCC55F0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"/>
          <a:stretch/>
        </p:blipFill>
        <p:spPr>
          <a:xfrm rot="5400000">
            <a:off x="7427773" y="1594700"/>
            <a:ext cx="5106086" cy="4028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14DC7A-D90B-D05A-8742-93395F7B6AC5}"/>
              </a:ext>
            </a:extLst>
          </p:cNvPr>
          <p:cNvSpPr txBox="1"/>
          <p:nvPr/>
        </p:nvSpPr>
        <p:spPr>
          <a:xfrm>
            <a:off x="7966750" y="6233239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Bethany Thurber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90724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7679" y="181226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Threats: Migratory Bats and Wind Turbines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DEE8EB-7DD5-BFE2-0858-E5E0A2D4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15</a:t>
            </a:fld>
            <a:endParaRPr lang="en-CA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946F74-820D-1527-E613-8C9B2F0B8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5" y="1141531"/>
            <a:ext cx="10738751" cy="145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Looking forward: </a:t>
            </a:r>
          </a:p>
          <a:p>
            <a:pPr lvl="1"/>
            <a:r>
              <a:rPr lang="en-US" dirty="0"/>
              <a:t>Population decreases, sky is key habitat for foraging/migrating + more, larger turbines = how to address the threat?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5DAEAE-B286-FA0D-91BD-E7A112F5D898}"/>
              </a:ext>
            </a:extLst>
          </p:cNvPr>
          <p:cNvSpPr txBox="1"/>
          <p:nvPr/>
        </p:nvSpPr>
        <p:spPr>
          <a:xfrm>
            <a:off x="487679" y="2638087"/>
            <a:ext cx="11233248" cy="20005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Solution: Mitigation or “</a:t>
            </a:r>
            <a:r>
              <a:rPr lang="en-CA" sz="2400" b="1" dirty="0"/>
              <a:t>operational curtailment” effectively reduces mortality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Operational curtailment = turbine blades do not spin when mortality risks are highest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Different approaches in each province/territory; usually on late summer/fall nights when wind speeds are slow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New “on-demand” approach can reduce mortality by 90%: turbine operations curtailed ONLY when bats are present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FB5EBB15-7CAF-AA21-5F92-8724FB2D74A0}"/>
              </a:ext>
            </a:extLst>
          </p:cNvPr>
          <p:cNvSpPr txBox="1">
            <a:spLocks/>
          </p:cNvSpPr>
          <p:nvPr/>
        </p:nvSpPr>
        <p:spPr>
          <a:xfrm>
            <a:off x="479375" y="4969432"/>
            <a:ext cx="10986927" cy="176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Energy supply and financial implications (Ontario focus) : </a:t>
            </a:r>
          </a:p>
          <a:p>
            <a:pPr marL="742950" lvl="1" indent="-285750"/>
            <a:r>
              <a:rPr lang="en-CA" dirty="0"/>
              <a:t>Annual reduction in energy production = 0.42% vs other sources of loss = &gt;16%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Estimated profit loss for all wind producers = $6.79 million VS. estimated earnings = $1.6 billion</a:t>
            </a:r>
          </a:p>
        </p:txBody>
      </p:sp>
    </p:spTree>
    <p:extLst>
      <p:ext uri="{BB962C8B-B14F-4D97-AF65-F5344CB8AC3E}">
        <p14:creationId xmlns:p14="http://schemas.microsoft.com/office/powerpoint/2010/main" val="158236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F42EA40-FB89-4D58-ADFA-E03D6E74A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343466"/>
            <a:ext cx="5991338" cy="4631817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A75DCF-90D6-4BC0-B0DD-DB1EF7546B6C}"/>
              </a:ext>
            </a:extLst>
          </p:cNvPr>
          <p:cNvSpPr txBox="1"/>
          <p:nvPr/>
        </p:nvSpPr>
        <p:spPr>
          <a:xfrm>
            <a:off x="1478423" y="5987860"/>
            <a:ext cx="5028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Fig. 1 Bat guano microbiome—a silent life-threatening pathogenic bacteria and epidemic/pandemic of fungal and viral diseases</a:t>
            </a:r>
            <a:endParaRPr lang="en-CA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D12A5A-709A-4201-AE62-41864E605DD7}"/>
              </a:ext>
            </a:extLst>
          </p:cNvPr>
          <p:cNvSpPr txBox="1"/>
          <p:nvPr/>
        </p:nvSpPr>
        <p:spPr>
          <a:xfrm>
            <a:off x="5502643" y="6292059"/>
            <a:ext cx="14833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 dirty="0" err="1"/>
              <a:t>Dimkić</a:t>
            </a:r>
            <a:r>
              <a:rPr lang="en-CA" sz="1100" dirty="0"/>
              <a:t> et al. (2021)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26DB0-5AE5-53A0-B567-919BF54B5ED1}"/>
              </a:ext>
            </a:extLst>
          </p:cNvPr>
          <p:cNvSpPr txBox="1"/>
          <p:nvPr/>
        </p:nvSpPr>
        <p:spPr>
          <a:xfrm>
            <a:off x="3992880" y="823384"/>
            <a:ext cx="42976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sz="2700" b="1" kern="0" dirty="0">
                <a:solidFill>
                  <a:srgbClr val="3A601B"/>
                </a:solidFill>
                <a:latin typeface="Arial"/>
                <a:ea typeface="Arial Unicode MS"/>
              </a:rPr>
              <a:t>Pathogens in Bat Guano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C7468-029C-9DD5-5752-77B35D498887}"/>
              </a:ext>
            </a:extLst>
          </p:cNvPr>
          <p:cNvSpPr txBox="1"/>
          <p:nvPr/>
        </p:nvSpPr>
        <p:spPr>
          <a:xfrm>
            <a:off x="7064058" y="1343466"/>
            <a:ext cx="4723741" cy="53871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Canada imported ~500,000kg of bat guano (2008-2014), 95% went to Grand Forks BC for cannabis production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53 pathogens (Bacteria, virus, fungi) found in bat guano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92% are present in Canada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96% are a threat to wildlife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88% are a threat to human health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5096" y="124171"/>
            <a:ext cx="11233248" cy="68696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Threats: Pathogens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243BF0-DC0E-BD60-E47D-B15F23E8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15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112F2-EE31-48C8-3157-D81342B91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32" y="1022134"/>
            <a:ext cx="7764572" cy="5440370"/>
          </a:xfrm>
        </p:spPr>
        <p:txBody>
          <a:bodyPr wrap="square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For Listed Bats (Non-migratory), ECCC is working to:</a:t>
            </a:r>
          </a:p>
          <a:p>
            <a:r>
              <a:rPr lang="en-US" b="1" dirty="0"/>
              <a:t>Identify and protect important roosts: </a:t>
            </a:r>
            <a:r>
              <a:rPr lang="en-US" dirty="0"/>
              <a:t>maternity roosts and hibernacula and biophysical attributes</a:t>
            </a:r>
          </a:p>
          <a:p>
            <a:r>
              <a:rPr lang="en-US" dirty="0"/>
              <a:t>Conduct annual surveillance to </a:t>
            </a:r>
            <a:r>
              <a:rPr lang="en-US" b="1" dirty="0"/>
              <a:t>understand abundance, distribution, and movement </a:t>
            </a:r>
            <a:endParaRPr lang="en-US" dirty="0"/>
          </a:p>
          <a:p>
            <a:r>
              <a:rPr lang="en-US" dirty="0"/>
              <a:t>Continue </a:t>
            </a:r>
            <a:r>
              <a:rPr lang="en-US" b="1" dirty="0"/>
              <a:t>surveillance of WNS</a:t>
            </a:r>
            <a:r>
              <a:rPr lang="en-US" dirty="0"/>
              <a:t>, and other pathogenic threats (viruses, bacteria, fungi), in a One Health context</a:t>
            </a:r>
          </a:p>
          <a:p>
            <a:pPr marL="0" indent="0">
              <a:buNone/>
            </a:pPr>
            <a:r>
              <a:rPr lang="en-US" dirty="0"/>
              <a:t>For Migratory Bats, ECCC is working to: </a:t>
            </a:r>
          </a:p>
          <a:p>
            <a:r>
              <a:rPr lang="en-US" dirty="0"/>
              <a:t>2023 COSEWIC Assessment</a:t>
            </a:r>
          </a:p>
          <a:p>
            <a:r>
              <a:rPr lang="en-US" dirty="0"/>
              <a:t>Beneficial Management Practices for wind energy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CCA6AA8-1EFB-849F-D590-00351042D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2917" r="36118" b="2365"/>
          <a:stretch/>
        </p:blipFill>
        <p:spPr>
          <a:xfrm>
            <a:off x="8430016" y="1207228"/>
            <a:ext cx="3273464" cy="4443543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0232" y="159992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Rationale and Next Steps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6D4AD-62B8-ADBC-9242-D48A34BA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444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112F2-EE31-48C8-3157-D81342B91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132" y="2215934"/>
            <a:ext cx="11233248" cy="3687652"/>
          </a:xfrm>
        </p:spPr>
        <p:txBody>
          <a:bodyPr wrap="square" anchor="t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Thank you for your time and participation!</a:t>
            </a:r>
            <a:br>
              <a:rPr lang="en-US" dirty="0"/>
            </a:br>
            <a:r>
              <a:rPr lang="en-US" dirty="0"/>
              <a:t>Please reach out, we love talking bats!!!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Michael.Anissimoff@ec.gc.ca</a:t>
            </a:r>
            <a:endParaRPr 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>
                <a:hlinkClick r:id="rId4"/>
              </a:rPr>
              <a:t>Bethany.Thurber@ec.gc.ca</a:t>
            </a: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232" y="159992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4000" dirty="0">
              <a:ea typeface="+mn-lt"/>
              <a:cs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6D4AD-62B8-ADBC-9242-D48A34BA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44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5"/>
          <p:cNvSpPr/>
          <p:nvPr/>
        </p:nvSpPr>
        <p:spPr>
          <a:xfrm>
            <a:off x="951063" y="177528"/>
            <a:ext cx="10233771" cy="9741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177528"/>
            <a:ext cx="11233248" cy="70013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000" dirty="0">
                <a:ea typeface="+mn-lt"/>
                <a:cs typeface="+mn-lt"/>
              </a:rPr>
              <a:t>Purpose &amp; Outline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79376" y="1116910"/>
            <a:ext cx="10976181" cy="1291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buClr>
                <a:schemeClr val="accent6">
                  <a:lumMod val="75000"/>
                </a:schemeClr>
              </a:buClr>
            </a:pPr>
            <a:r>
              <a:rPr lang="en-US" sz="2800" b="1" dirty="0"/>
              <a:t>Purpose: </a:t>
            </a:r>
            <a:endParaRPr lang="en-US" sz="2800" dirty="0"/>
          </a:p>
          <a:p>
            <a:pPr marL="342900" indent="-342900" algn="l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b="0" dirty="0"/>
              <a:t>Provide overview of the issues, and ECCC’s roles and responsibilities for bat conservation</a:t>
            </a:r>
            <a:endParaRPr lang="en-US" sz="2800" b="0" dirty="0">
              <a:cs typeface="Calibri"/>
            </a:endParaRPr>
          </a:p>
          <a:p>
            <a:pPr lvl="1">
              <a:buClr>
                <a:srgbClr val="70AD47">
                  <a:lumMod val="75000"/>
                </a:srgbClr>
              </a:buClr>
            </a:pPr>
            <a:endParaRPr lang="en-US" sz="1000" dirty="0">
              <a:cs typeface="Calibri"/>
            </a:endParaRPr>
          </a:p>
          <a:p>
            <a:pPr lvl="1">
              <a:buClr>
                <a:srgbClr val="70AD47">
                  <a:lumMod val="75000"/>
                </a:srgbClr>
              </a:buClr>
            </a:pPr>
            <a:endParaRPr lang="en-US" sz="1000" dirty="0">
              <a:cs typeface="Calibri"/>
            </a:endParaRPr>
          </a:p>
          <a:p>
            <a:pPr>
              <a:buClr>
                <a:srgbClr val="70AD47">
                  <a:lumMod val="75000"/>
                </a:srgbClr>
              </a:buClr>
            </a:pPr>
            <a:endParaRPr lang="en-US" sz="800" i="1" dirty="0">
              <a:cs typeface="Calibri"/>
            </a:endParaRPr>
          </a:p>
          <a:p>
            <a:pPr>
              <a:buClr>
                <a:srgbClr val="548235"/>
              </a:buClr>
            </a:pPr>
            <a:endParaRPr lang="en-US" sz="800" dirty="0">
              <a:cs typeface="Calibri" panose="020F0502020204030204"/>
            </a:endParaRPr>
          </a:p>
          <a:p>
            <a:pPr marL="914400" lvl="2" indent="0">
              <a:buClr>
                <a:schemeClr val="accent6">
                  <a:lumMod val="75000"/>
                </a:schemeClr>
              </a:buClr>
              <a:buNone/>
            </a:pPr>
            <a:endParaRPr lang="en-US" sz="700" dirty="0">
              <a:cs typeface="Calibri" panose="020F0502020204030204"/>
            </a:endParaRPr>
          </a:p>
          <a:p>
            <a:pPr lvl="2">
              <a:buClr>
                <a:schemeClr val="accent6">
                  <a:lumMod val="75000"/>
                </a:schemeClr>
              </a:buClr>
            </a:pPr>
            <a:endParaRPr lang="en-US" sz="700" dirty="0">
              <a:cs typeface="Calibri" panose="020F0502020204030204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sz="800" dirty="0">
              <a:cs typeface="Calibri" panose="020F0502020204030204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CA" sz="80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90AFF65-4BAD-40DF-9D86-4FA77EF3CCE7}" type="slidenum">
              <a:rPr lang="en-CA" smtClean="0"/>
              <a:t>2</a:t>
            </a:fld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9376" y="2441129"/>
            <a:ext cx="11144674" cy="28997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548235"/>
              </a:buClr>
            </a:pPr>
            <a:r>
              <a:rPr lang="en-US" sz="2800" dirty="0"/>
              <a:t>Outline:</a:t>
            </a:r>
          </a:p>
          <a:p>
            <a:pPr marL="742950" lvl="1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Bat Basics: </a:t>
            </a:r>
          </a:p>
          <a:p>
            <a:pPr marL="1200150" lvl="2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Bats 101</a:t>
            </a:r>
          </a:p>
          <a:p>
            <a:pPr marL="1200150" lvl="2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Hibernators vs. Migrators</a:t>
            </a:r>
          </a:p>
          <a:p>
            <a:pPr marL="1200150" lvl="2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Canada’s Bats</a:t>
            </a:r>
          </a:p>
          <a:p>
            <a:pPr marL="742950" lvl="1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Issues: </a:t>
            </a:r>
          </a:p>
          <a:p>
            <a:pPr marL="1200150" lvl="2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White Nose Syndrome, Wind Turbines, Emerging Zoonoses</a:t>
            </a:r>
          </a:p>
          <a:p>
            <a:pPr marL="742950" lvl="1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Rationale and Next Steps</a:t>
            </a:r>
          </a:p>
          <a:p>
            <a:pPr marL="742950" lvl="1" indent="-285750" algn="l">
              <a:spcBef>
                <a:spcPts val="300"/>
              </a:spcBef>
              <a:buClr>
                <a:srgbClr val="548235"/>
              </a:buClr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lvl="1" algn="l">
              <a:spcBef>
                <a:spcPts val="300"/>
              </a:spcBef>
              <a:buClr>
                <a:srgbClr val="548235"/>
              </a:buClr>
            </a:pPr>
            <a:endParaRPr lang="en-US" sz="1700" dirty="0">
              <a:cs typeface="Calibri"/>
            </a:endParaRPr>
          </a:p>
          <a:p>
            <a:pPr lvl="1">
              <a:buClr>
                <a:srgbClr val="70AD47">
                  <a:lumMod val="75000"/>
                </a:srgbClr>
              </a:buClr>
            </a:pPr>
            <a:endParaRPr lang="en-US" sz="1000" dirty="0">
              <a:cs typeface="Calibri"/>
            </a:endParaRPr>
          </a:p>
          <a:p>
            <a:pPr lvl="1">
              <a:buClr>
                <a:srgbClr val="70AD47">
                  <a:lumMod val="75000"/>
                </a:srgbClr>
              </a:buClr>
            </a:pPr>
            <a:endParaRPr lang="en-US" sz="1000" dirty="0">
              <a:cs typeface="Calibri"/>
            </a:endParaRPr>
          </a:p>
          <a:p>
            <a:pPr>
              <a:buClr>
                <a:srgbClr val="70AD47">
                  <a:lumMod val="75000"/>
                </a:srgbClr>
              </a:buClr>
            </a:pPr>
            <a:endParaRPr lang="en-US" sz="800" i="1" dirty="0">
              <a:cs typeface="Calibri"/>
            </a:endParaRPr>
          </a:p>
          <a:p>
            <a:pPr>
              <a:buClr>
                <a:srgbClr val="548235"/>
              </a:buClr>
            </a:pPr>
            <a:endParaRPr lang="en-US" sz="800" dirty="0">
              <a:cs typeface="Calibri" panose="020F0502020204030204"/>
            </a:endParaRPr>
          </a:p>
          <a:p>
            <a:pPr lvl="2">
              <a:buClr>
                <a:schemeClr val="accent6">
                  <a:lumMod val="75000"/>
                </a:schemeClr>
              </a:buClr>
            </a:pPr>
            <a:endParaRPr lang="en-US" sz="700" dirty="0">
              <a:cs typeface="Calibri" panose="020F0502020204030204"/>
            </a:endParaRPr>
          </a:p>
          <a:p>
            <a:pPr lvl="2">
              <a:buClr>
                <a:schemeClr val="accent6">
                  <a:lumMod val="75000"/>
                </a:schemeClr>
              </a:buClr>
            </a:pPr>
            <a:endParaRPr lang="en-US" sz="700" dirty="0">
              <a:cs typeface="Calibri" panose="020F0502020204030204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800" dirty="0">
              <a:cs typeface="Calibri" panose="020F0502020204030204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CA" sz="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058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3E24D-2FE7-0895-33A6-6084D43F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3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D6930-028B-D413-5DCE-C7D4E35B0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07" y="1042598"/>
            <a:ext cx="10925186" cy="55975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D00FF-3270-61E1-7105-F22729C781C3}"/>
              </a:ext>
            </a:extLst>
          </p:cNvPr>
          <p:cNvSpPr txBox="1">
            <a:spLocks/>
          </p:cNvSpPr>
          <p:nvPr/>
        </p:nvSpPr>
        <p:spPr>
          <a:xfrm>
            <a:off x="470231" y="185907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Bat Basics: What is a bat?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66EA8-3B8E-47D9-CA7B-16AC084DB7B2}"/>
              </a:ext>
            </a:extLst>
          </p:cNvPr>
          <p:cNvSpPr txBox="1"/>
          <p:nvPr/>
        </p:nvSpPr>
        <p:spPr>
          <a:xfrm>
            <a:off x="9754845" y="6611779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Infovisual.info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43823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392" y="100347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 50 million year’s worth of evolution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More than 1400 known bat species and counting</a:t>
            </a:r>
          </a:p>
          <a:p>
            <a:r>
              <a:rPr lang="en-US" sz="2400" dirty="0"/>
              <a:t>That’s approximately 20% of all known mammal species!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8994C-EEE8-016B-D309-4A18E8BC4108}"/>
              </a:ext>
            </a:extLst>
          </p:cNvPr>
          <p:cNvSpPr txBox="1">
            <a:spLocks/>
          </p:cNvSpPr>
          <p:nvPr/>
        </p:nvSpPr>
        <p:spPr>
          <a:xfrm>
            <a:off x="623392" y="79650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Bat Basics: So many shapes and sizes!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B5C35-E4DF-421C-5920-37EC86E84EC7}"/>
              </a:ext>
            </a:extLst>
          </p:cNvPr>
          <p:cNvSpPr txBox="1"/>
          <p:nvPr/>
        </p:nvSpPr>
        <p:spPr>
          <a:xfrm>
            <a:off x="748137" y="6141042"/>
            <a:ext cx="2308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Merlin D. Tuttle/Science Source</a:t>
            </a:r>
            <a:endParaRPr lang="en-CA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B1B56-682A-7FFA-A788-E4A60EAB1B84}"/>
              </a:ext>
            </a:extLst>
          </p:cNvPr>
          <p:cNvSpPr txBox="1"/>
          <p:nvPr/>
        </p:nvSpPr>
        <p:spPr>
          <a:xfrm>
            <a:off x="6320718" y="6141041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</a:t>
            </a:r>
            <a:r>
              <a:rPr lang="en-US" sz="1000" dirty="0" err="1"/>
              <a:t>Ishan@seefromthesky</a:t>
            </a:r>
            <a:endParaRPr lang="en-CA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6377-DD05-235B-56E4-F455389C0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7" y="2326917"/>
            <a:ext cx="5123145" cy="3814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73013-B97C-6A9E-5193-F476D6E1B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718" y="2313028"/>
            <a:ext cx="5123145" cy="38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4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3050" r="23779" b="11912"/>
          <a:stretch/>
        </p:blipFill>
        <p:spPr>
          <a:xfrm>
            <a:off x="479376" y="927641"/>
            <a:ext cx="5095540" cy="4507593"/>
          </a:xfrm>
          <a:prstGeom prst="rect">
            <a:avLst/>
          </a:prstGeom>
        </p:spPr>
      </p:pic>
      <p:pic>
        <p:nvPicPr>
          <p:cNvPr id="1026" name="Picture 2" descr="Fruit Bat Animal Facts | AZ Anima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0" t="22864" r="30892" b="21782"/>
          <a:stretch/>
        </p:blipFill>
        <p:spPr bwMode="auto">
          <a:xfrm>
            <a:off x="7452986" y="1000928"/>
            <a:ext cx="4253374" cy="37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9D5042-A307-C0BE-BCC3-C56888B09FE1}"/>
              </a:ext>
            </a:extLst>
          </p:cNvPr>
          <p:cNvSpPr txBox="1">
            <a:spLocks/>
          </p:cNvSpPr>
          <p:nvPr/>
        </p:nvSpPr>
        <p:spPr>
          <a:xfrm>
            <a:off x="479376" y="173381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Bat Basics: Why the variation?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C5A33-3864-F0CC-6752-DD500FAEED7A}"/>
              </a:ext>
            </a:extLst>
          </p:cNvPr>
          <p:cNvSpPr txBox="1"/>
          <p:nvPr/>
        </p:nvSpPr>
        <p:spPr>
          <a:xfrm>
            <a:off x="479376" y="5435234"/>
            <a:ext cx="22326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US Bureau of Land Management</a:t>
            </a:r>
            <a:endParaRPr lang="en-CA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8E794-436D-0272-700D-A76D9BF21F69}"/>
              </a:ext>
            </a:extLst>
          </p:cNvPr>
          <p:cNvSpPr txBox="1"/>
          <p:nvPr/>
        </p:nvSpPr>
        <p:spPr>
          <a:xfrm>
            <a:off x="9902612" y="4763527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San Diego Zoo</a:t>
            </a:r>
            <a:endParaRPr lang="en-CA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BDA79F-7C06-6F0B-42DB-DD234FF79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100" y="3343275"/>
            <a:ext cx="4705350" cy="3514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54943F-E464-29A3-B923-34B2AC629CBE}"/>
              </a:ext>
            </a:extLst>
          </p:cNvPr>
          <p:cNvSpPr txBox="1"/>
          <p:nvPr/>
        </p:nvSpPr>
        <p:spPr>
          <a:xfrm>
            <a:off x="9295450" y="6607499"/>
            <a:ext cx="2410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Natural History Museum, London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84595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091" y="948096"/>
            <a:ext cx="6959600" cy="55270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r-CA" dirty="0"/>
              <a:t>1400+ </a:t>
            </a:r>
            <a:r>
              <a:rPr lang="fr-CA" dirty="0" err="1"/>
              <a:t>species</a:t>
            </a:r>
            <a:r>
              <a:rPr lang="fr-CA" dirty="0"/>
              <a:t> and </a:t>
            </a:r>
            <a:r>
              <a:rPr lang="fr-CA" dirty="0" err="1"/>
              <a:t>counting</a:t>
            </a:r>
            <a:endParaRPr lang="fr-CA" dirty="0"/>
          </a:p>
          <a:p>
            <a:pPr>
              <a:lnSpc>
                <a:spcPct val="110000"/>
              </a:lnSpc>
            </a:pPr>
            <a:r>
              <a:rPr lang="fr-CA" dirty="0" err="1"/>
              <a:t>Ecosystem</a:t>
            </a:r>
            <a:r>
              <a:rPr lang="fr-CA" dirty="0"/>
              <a:t> services (</a:t>
            </a:r>
            <a:r>
              <a:rPr lang="fr-CA" dirty="0" err="1"/>
              <a:t>pollination</a:t>
            </a:r>
            <a:r>
              <a:rPr lang="fr-CA" dirty="0"/>
              <a:t>, </a:t>
            </a:r>
            <a:r>
              <a:rPr lang="fr-CA" dirty="0" err="1"/>
              <a:t>seed</a:t>
            </a:r>
            <a:r>
              <a:rPr lang="fr-CA" dirty="0"/>
              <a:t> dispersal, </a:t>
            </a:r>
            <a:r>
              <a:rPr lang="fr-CA" dirty="0" err="1"/>
              <a:t>insect</a:t>
            </a:r>
            <a:r>
              <a:rPr lang="fr-CA" dirty="0"/>
              <a:t> control)</a:t>
            </a:r>
          </a:p>
          <a:p>
            <a:pPr>
              <a:lnSpc>
                <a:spcPct val="110000"/>
              </a:lnSpc>
            </a:pPr>
            <a:r>
              <a:rPr lang="fr-CA" dirty="0"/>
              <a:t>18 </a:t>
            </a:r>
            <a:r>
              <a:rPr lang="en-CA" dirty="0"/>
              <a:t>species</a:t>
            </a:r>
            <a:r>
              <a:rPr lang="fr-CA" dirty="0"/>
              <a:t> of bats (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know of)</a:t>
            </a:r>
          </a:p>
          <a:p>
            <a:pPr>
              <a:lnSpc>
                <a:spcPct val="110000"/>
              </a:lnSpc>
            </a:pPr>
            <a:r>
              <a:rPr lang="fr-CA" dirty="0"/>
              <a:t>All are </a:t>
            </a:r>
            <a:r>
              <a:rPr lang="fr-CA" dirty="0" err="1"/>
              <a:t>insectivorous</a:t>
            </a:r>
            <a:r>
              <a:rPr lang="fr-CA" dirty="0"/>
              <a:t> (</a:t>
            </a:r>
            <a:r>
              <a:rPr lang="fr-CA" dirty="0" err="1"/>
              <a:t>can</a:t>
            </a:r>
            <a:r>
              <a:rPr lang="fr-CA" dirty="0"/>
              <a:t> </a:t>
            </a:r>
            <a:r>
              <a:rPr lang="fr-CA" dirty="0" err="1"/>
              <a:t>eat</a:t>
            </a:r>
            <a:r>
              <a:rPr lang="fr-CA" dirty="0"/>
              <a:t> 1200 mosquitos a night </a:t>
            </a:r>
            <a:r>
              <a:rPr lang="en-US" dirty="0"/>
              <a:t>/ body weight</a:t>
            </a:r>
            <a:r>
              <a:rPr lang="fr-CA" dirty="0"/>
              <a:t>)</a:t>
            </a:r>
          </a:p>
          <a:p>
            <a:pPr>
              <a:lnSpc>
                <a:spcPct val="110000"/>
              </a:lnSpc>
            </a:pPr>
            <a:r>
              <a:rPr lang="fr-CA" dirty="0" err="1"/>
              <a:t>Economic</a:t>
            </a:r>
            <a:r>
              <a:rPr lang="fr-CA" dirty="0"/>
              <a:t> value = $billions</a:t>
            </a:r>
          </a:p>
          <a:p>
            <a:pPr>
              <a:lnSpc>
                <a:spcPct val="110000"/>
              </a:lnSpc>
            </a:pPr>
            <a:r>
              <a:rPr lang="fr-CA" dirty="0"/>
              <a:t>Use </a:t>
            </a:r>
            <a:r>
              <a:rPr lang="fr-CA" dirty="0" err="1"/>
              <a:t>echolocation</a:t>
            </a:r>
            <a:r>
              <a:rPr lang="fr-CA" dirty="0"/>
              <a:t> (</a:t>
            </a:r>
            <a:r>
              <a:rPr lang="fr-CA" dirty="0" err="1"/>
              <a:t>ultrasonic</a:t>
            </a:r>
            <a:r>
              <a:rPr lang="fr-CA" dirty="0"/>
              <a:t>)</a:t>
            </a:r>
          </a:p>
          <a:p>
            <a:pPr>
              <a:lnSpc>
                <a:spcPct val="110000"/>
              </a:lnSpc>
            </a:pPr>
            <a:r>
              <a:rPr lang="fr-CA" dirty="0"/>
              <a:t>Long-</a:t>
            </a:r>
            <a:r>
              <a:rPr lang="fr-CA" dirty="0" err="1"/>
              <a:t>lived</a:t>
            </a:r>
            <a:r>
              <a:rPr lang="fr-CA" dirty="0"/>
              <a:t> (37 </a:t>
            </a:r>
            <a:r>
              <a:rPr lang="fr-CA" dirty="0" err="1"/>
              <a:t>years</a:t>
            </a:r>
            <a:r>
              <a:rPr lang="fr-CA" dirty="0"/>
              <a:t>)</a:t>
            </a:r>
          </a:p>
          <a:p>
            <a:pPr>
              <a:lnSpc>
                <a:spcPct val="110000"/>
              </a:lnSpc>
            </a:pPr>
            <a:r>
              <a:rPr lang="fr-CA" b="1" dirty="0"/>
              <a:t>High </a:t>
            </a:r>
            <a:r>
              <a:rPr lang="fr-CA" b="1" dirty="0" err="1"/>
              <a:t>adult</a:t>
            </a:r>
            <a:r>
              <a:rPr lang="fr-CA" b="1" dirty="0"/>
              <a:t> </a:t>
            </a:r>
            <a:r>
              <a:rPr lang="fr-CA" b="1" dirty="0" err="1"/>
              <a:t>survival</a:t>
            </a:r>
            <a:r>
              <a:rPr lang="fr-CA" b="1" dirty="0"/>
              <a:t> and </a:t>
            </a:r>
            <a:r>
              <a:rPr lang="fr-CA" b="1" dirty="0" err="1"/>
              <a:t>low</a:t>
            </a:r>
            <a:r>
              <a:rPr lang="fr-CA" b="1" dirty="0"/>
              <a:t> reproductive rate (1 or 2 </a:t>
            </a:r>
            <a:r>
              <a:rPr lang="fr-CA" b="1" dirty="0" err="1"/>
              <a:t>pups</a:t>
            </a:r>
            <a:r>
              <a:rPr lang="fr-CA" b="1" dirty="0"/>
              <a:t>/</a:t>
            </a:r>
            <a:r>
              <a:rPr lang="fr-CA" b="1" dirty="0" err="1"/>
              <a:t>year</a:t>
            </a:r>
            <a:r>
              <a:rPr lang="fr-CA" b="1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CA" sz="3000" dirty="0"/>
              <a:t>    = </a:t>
            </a:r>
            <a:r>
              <a:rPr lang="fr-CA" sz="3000" b="1" dirty="0"/>
              <a:t>susceptible to extinction  </a:t>
            </a:r>
            <a:endParaRPr lang="en-US" sz="3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0231" y="185907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Bat Basics: Canada’s Bats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 rot="16200000">
            <a:off x="-1296905" y="4085807"/>
            <a:ext cx="4021954" cy="487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Canada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16200000">
            <a:off x="90843" y="1327488"/>
            <a:ext cx="1246462" cy="487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World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2C5E04-58DF-B987-175F-6B5EB98B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6</a:t>
            </a:fld>
            <a:endParaRPr lang="en-CA"/>
          </a:p>
        </p:txBody>
      </p:sp>
      <p:pic>
        <p:nvPicPr>
          <p:cNvPr id="5" name="Image 10" descr="Y:\CONSERVATION MAIN FOLDER\Josianne's Projects\Bat week_Approved by CL_LT_DigitComs_DGO(infoonly)\Little Brown MyotisECC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5" r="6316"/>
          <a:stretch/>
        </p:blipFill>
        <p:spPr bwMode="auto">
          <a:xfrm>
            <a:off x="8951137" y="1004439"/>
            <a:ext cx="2743200" cy="53519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617CEB-1E53-8CC4-E4B1-D1C64A8BC3C6}"/>
              </a:ext>
            </a:extLst>
          </p:cNvPr>
          <p:cNvSpPr txBox="1"/>
          <p:nvPr/>
        </p:nvSpPr>
        <p:spPr>
          <a:xfrm>
            <a:off x="8951137" y="6415801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Brock and Sherri Fenton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926777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D30257-B6E3-F6E3-F2F9-5A40BFFB0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438"/>
          <a:stretch/>
        </p:blipFill>
        <p:spPr>
          <a:xfrm>
            <a:off x="1521390" y="941435"/>
            <a:ext cx="9149219" cy="57306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3E24D-2FE7-0895-33A6-6084D43F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7</a:t>
            </a:fld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04196-4064-C7C0-A681-4726A146F5D8}"/>
              </a:ext>
            </a:extLst>
          </p:cNvPr>
          <p:cNvSpPr txBox="1">
            <a:spLocks/>
          </p:cNvSpPr>
          <p:nvPr/>
        </p:nvSpPr>
        <p:spPr>
          <a:xfrm>
            <a:off x="470231" y="185907"/>
            <a:ext cx="11233248" cy="70013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Bat Basics: Echolocation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0A899-267F-E207-2478-EFD15644521A}"/>
              </a:ext>
            </a:extLst>
          </p:cNvPr>
          <p:cNvSpPr txBox="1"/>
          <p:nvPr/>
        </p:nvSpPr>
        <p:spPr>
          <a:xfrm>
            <a:off x="8404964" y="6672093"/>
            <a:ext cx="2404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Montana Natural Heritage Program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412470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88" y="1139211"/>
            <a:ext cx="8590443" cy="2663424"/>
          </a:xfrm>
        </p:spPr>
        <p:txBody>
          <a:bodyPr>
            <a:normAutofit/>
          </a:bodyPr>
          <a:lstStyle/>
          <a:p>
            <a:r>
              <a:rPr lang="en-US" dirty="0"/>
              <a:t>In Canada, no insects in the winter; </a:t>
            </a:r>
            <a:r>
              <a:rPr lang="en-US" b="1" dirty="0"/>
              <a:t>bats must migrate south to warmer climates (e.g., USA) or hibernate</a:t>
            </a:r>
          </a:p>
          <a:p>
            <a:pPr lvl="1"/>
            <a:r>
              <a:rPr lang="en-US" dirty="0"/>
              <a:t>Long-distance migratory bats (tree-roosting bats)</a:t>
            </a:r>
          </a:p>
          <a:p>
            <a:pPr lvl="1"/>
            <a:r>
              <a:rPr lang="en-US" dirty="0"/>
              <a:t>Short-distance/resident bats hibernate in caves, mines, some in houses</a:t>
            </a:r>
          </a:p>
          <a:p>
            <a:pPr lvl="2"/>
            <a:r>
              <a:rPr lang="en-US" sz="2400" b="1" dirty="0"/>
              <a:t>Microclimate (temperature/humidity) is important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1088" y="162560"/>
            <a:ext cx="11233248" cy="76017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Bat Basics: Migration vs. Hibernation </a:t>
            </a:r>
            <a:endParaRPr lang="en-CA" sz="4000" dirty="0">
              <a:ea typeface="+mn-lt"/>
              <a:cs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89481F-CF77-92AD-4412-03CBE210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583" y="6424801"/>
            <a:ext cx="2743200" cy="365125"/>
          </a:xfrm>
        </p:spPr>
        <p:txBody>
          <a:bodyPr/>
          <a:lstStyle/>
          <a:p>
            <a:fld id="{190AFF65-4BAD-40DF-9D86-4FA77EF3CCE7}" type="slidenum">
              <a:rPr lang="en-CA" smtClean="0"/>
              <a:t>8</a:t>
            </a:fld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0539FE-814B-7792-940B-D7E3DDE86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838" y="3535977"/>
            <a:ext cx="8948323" cy="3019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D329E-2232-FFE0-D3B2-6484772861C4}"/>
              </a:ext>
            </a:extLst>
          </p:cNvPr>
          <p:cNvSpPr txBox="1"/>
          <p:nvPr/>
        </p:nvSpPr>
        <p:spPr>
          <a:xfrm>
            <a:off x="9296822" y="6543705"/>
            <a:ext cx="13993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Hugh </a:t>
            </a:r>
            <a:r>
              <a:rPr lang="en-US" sz="1000" dirty="0" err="1"/>
              <a:t>Broders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49683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E85294-D7DB-1D44-1EC7-DB7D83B9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FF65-4BAD-40DF-9D86-4FA77EF3CCE7}" type="slidenum">
              <a:rPr lang="en-CA" smtClean="0"/>
              <a:t>9</a:t>
            </a:fld>
            <a:endParaRPr lang="en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D22684-4C3B-D5FE-E7AF-1CEDEA4D89A2}"/>
              </a:ext>
            </a:extLst>
          </p:cNvPr>
          <p:cNvSpPr txBox="1"/>
          <p:nvPr/>
        </p:nvSpPr>
        <p:spPr>
          <a:xfrm>
            <a:off x="586348" y="922739"/>
            <a:ext cx="9572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estimate for the Hoary Bat’s annual decrease in numbers is 21%</a:t>
            </a:r>
          </a:p>
        </p:txBody>
      </p:sp>
      <p:pic>
        <p:nvPicPr>
          <p:cNvPr id="8" name="Picture 7" descr="A bat flying in the dark&#10;&#10;Description automatically generated">
            <a:extLst>
              <a:ext uri="{FF2B5EF4-FFF2-40B4-BE49-F238E27FC236}">
                <a16:creationId xmlns:a16="http://schemas.microsoft.com/office/drawing/2014/main" id="{8E32BAF0-31DD-88A9-460F-FC6AAA0E80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10910" b="3783"/>
          <a:stretch/>
        </p:blipFill>
        <p:spPr>
          <a:xfrm>
            <a:off x="701459" y="1563908"/>
            <a:ext cx="6579138" cy="4789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C7683F-9953-EA15-B295-6C4394C3BDDB}"/>
              </a:ext>
            </a:extLst>
          </p:cNvPr>
          <p:cNvSpPr txBox="1">
            <a:spLocks/>
          </p:cNvSpPr>
          <p:nvPr/>
        </p:nvSpPr>
        <p:spPr>
          <a:xfrm>
            <a:off x="461088" y="162560"/>
            <a:ext cx="11233248" cy="76017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ea typeface="+mn-lt"/>
                <a:cs typeface="+mn-lt"/>
              </a:rPr>
              <a:t>Canada’s Bats: Hoary Bat</a:t>
            </a:r>
            <a:endParaRPr lang="en-CA" sz="4000" dirty="0">
              <a:ea typeface="+mn-lt"/>
              <a:cs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7D1594-F0D0-0506-2D57-3953E0D31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501" y="1564265"/>
            <a:ext cx="3068247" cy="4788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1113A-4280-65AD-E6F6-83A3E25285B6}"/>
              </a:ext>
            </a:extLst>
          </p:cNvPr>
          <p:cNvSpPr txBox="1"/>
          <p:nvPr/>
        </p:nvSpPr>
        <p:spPr>
          <a:xfrm>
            <a:off x="9206000" y="6373301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Brock and Sherri Fenton</a:t>
            </a:r>
            <a:endParaRPr lang="en-CA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9D835-C5CA-622B-A061-3A7E83E86834}"/>
              </a:ext>
            </a:extLst>
          </p:cNvPr>
          <p:cNvSpPr txBox="1"/>
          <p:nvPr/>
        </p:nvSpPr>
        <p:spPr>
          <a:xfrm>
            <a:off x="5476848" y="6353218"/>
            <a:ext cx="180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Credit: Brock and Sherri Fenton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350445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ECCC_Branding_PPT_Template_EN.potx" id="{426B9ED9-5650-45E1-A7BD-0FBD54976D4D}" vid="{84679E34-27DB-4398-8304-F4999F5C3709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6E368B4200E349B065EC9B4D6374F5" ma:contentTypeVersion="10" ma:contentTypeDescription="Create a new document." ma:contentTypeScope="" ma:versionID="e890beb2a024870f3578c7471f839dca">
  <xsd:schema xmlns:xsd="http://www.w3.org/2001/XMLSchema" xmlns:xs="http://www.w3.org/2001/XMLSchema" xmlns:p="http://schemas.microsoft.com/office/2006/metadata/properties" xmlns:ns2="be305628-c848-49ff-9168-c19039dcfafd" xmlns:ns3="c1a7ac9a-9830-4006-9146-1a49a9fe894b" xmlns:ns4="bc82dd61-c35b-445b-90da-773ce52c454c" xmlns:ns5="748d6f18-4bca-46f8-809f-f1943081fbb8" targetNamespace="http://schemas.microsoft.com/office/2006/metadata/properties" ma:root="true" ma:fieldsID="f9276b5da577a035ae30cbed28b09da7" ns2:_="" ns3:_="" ns4:_="" ns5:_="">
    <xsd:import namespace="be305628-c848-49ff-9168-c19039dcfafd"/>
    <xsd:import namespace="c1a7ac9a-9830-4006-9146-1a49a9fe894b"/>
    <xsd:import namespace="bc82dd61-c35b-445b-90da-773ce52c454c"/>
    <xsd:import namespace="748d6f18-4bca-46f8-809f-f1943081fbb8"/>
    <xsd:element name="properties">
      <xsd:complexType>
        <xsd:sequence>
          <xsd:element name="documentManagement">
            <xsd:complexType>
              <xsd:all>
                <xsd:element ref="ns2:Language"/>
                <xsd:element ref="ns2:Fiscal_x0020_Year"/>
                <xsd:element ref="ns2:Meeting_x0020_Date" minOccurs="0"/>
                <xsd:element ref="ns2:Committee_x0020_Name" minOccurs="0"/>
                <xsd:element ref="ns2:Document_x0020_Type"/>
                <xsd:element ref="ns2:Status"/>
                <xsd:element ref="ns2:IRBV" minOccurs="0"/>
                <xsd:element ref="ns3:SharedWithUsers" minOccurs="0"/>
                <xsd:element ref="ns4:Other_x0020_Resource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05628-c848-49ff-9168-c19039dcfafd" elementFormDefault="qualified">
    <xsd:import namespace="http://schemas.microsoft.com/office/2006/documentManagement/types"/>
    <xsd:import namespace="http://schemas.microsoft.com/office/infopath/2007/PartnerControls"/>
    <xsd:element name="Language" ma:index="8" ma:displayName="Language" ma:format="Dropdown" ma:internalName="Language">
      <xsd:simpleType>
        <xsd:restriction base="dms:Choice">
          <xsd:enumeration value="ENG"/>
          <xsd:enumeration value="FRA"/>
          <xsd:enumeration value="MUL"/>
        </xsd:restriction>
      </xsd:simpleType>
    </xsd:element>
    <xsd:element name="Fiscal_x0020_Year" ma:index="9" ma:displayName="Meeting Year" ma:default="2023" ma:format="Dropdown" ma:internalName="Fiscal_x0020_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</xsd:restriction>
      </xsd:simpleType>
    </xsd:element>
    <xsd:element name="Meeting_x0020_Date" ma:index="10" nillable="true" ma:displayName="Meeting Date" ma:format="DateOnly" ma:internalName="Meeting_x0020_Date">
      <xsd:simpleType>
        <xsd:restriction base="dms:DateTime"/>
      </xsd:simpleType>
    </xsd:element>
    <xsd:element name="Committee_x0020_Name" ma:index="11" nillable="true" ma:displayName="Project or Committee" ma:format="Dropdown" ma:internalName="Committee_x0020_Name">
      <xsd:simpleType>
        <xsd:restriction base="dms:Choice">
          <xsd:enumeration value="Avian Influenza"/>
          <xsd:enumeration value="Diversity and Inclusion"/>
          <xsd:enumeration value="DG Collaborative Committee on Biodiversity"/>
          <xsd:enumeration value="ECCC Sensitive Wildlife Data Policy"/>
          <xsd:enumeration value="Impact Assessment"/>
          <xsd:enumeration value="Migratory Birds Strategy"/>
          <xsd:enumeration value="Science Plan"/>
        </xsd:restriction>
      </xsd:simpleType>
    </xsd:element>
    <xsd:element name="Document_x0020_Type" ma:index="12" ma:displayName="Document Type" ma:format="Dropdown" ma:internalName="Document_x0020_Type">
      <xsd:simpleType>
        <xsd:restriction base="dms:Choice">
          <xsd:enumeration value="Agenda"/>
          <xsd:enumeration value="Briefing Note"/>
          <xsd:enumeration value="Contract/MoU/ToR"/>
          <xsd:enumeration value="Deck"/>
          <xsd:enumeration value="Guidance/Reference"/>
          <xsd:enumeration value="Meeting material"/>
          <xsd:enumeration value="Minutes"/>
          <xsd:enumeration value="Proposal"/>
          <xsd:enumeration value="Record of decisions"/>
          <xsd:enumeration value="Report"/>
          <xsd:enumeration value="Template"/>
          <xsd:enumeration value="Training and Education"/>
          <xsd:enumeration value="Work Planning"/>
        </xsd:restriction>
      </xsd:simpleType>
    </xsd:element>
    <xsd:element name="Status" ma:index="13" ma:displayName="Status" ma:format="Dropdown" ma:internalName="Status">
      <xsd:simpleType>
        <xsd:restriction base="dms:Choice">
          <xsd:enumeration value="Dynamic"/>
          <xsd:enumeration value="Draft"/>
          <xsd:enumeration value="For Comment/Review"/>
          <xsd:enumeration value="Awaiting Approval"/>
          <xsd:enumeration value="Final version"/>
          <xsd:enumeration value="Published"/>
        </xsd:restriction>
      </xsd:simpleType>
    </xsd:element>
    <xsd:element name="IRBV" ma:index="14" nillable="true" ma:displayName="IRBV" ma:default="0" ma:internalName="IRBV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7ac9a-9830-4006-9146-1a49a9fe894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2dd61-c35b-445b-90da-773ce52c454c" elementFormDefault="qualified">
    <xsd:import namespace="http://schemas.microsoft.com/office/2006/documentManagement/types"/>
    <xsd:import namespace="http://schemas.microsoft.com/office/infopath/2007/PartnerControls"/>
    <xsd:element name="Other_x0020_Resources" ma:index="16" nillable="true" ma:displayName="Other Resources" ma:format="Hyperlink" ma:internalName="Other_x0020_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d6f18-4bca-46f8-809f-f1943081fbb8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be305628-c848-49ff-9168-c19039dcfafd" xsi:nil="true"/>
    <Document_x0020_Type xmlns="be305628-c848-49ff-9168-c19039dcfafd">Deck</Document_x0020_Type>
    <Other_x0020_Resources xmlns="bc82dd61-c35b-445b-90da-773ce52c454c">
      <Url xsi:nil="true"/>
      <Description xsi:nil="true"/>
    </Other_x0020_Resources>
    <IRBV xmlns="be305628-c848-49ff-9168-c19039dcfafd">true</IRBV>
    <Language xmlns="be305628-c848-49ff-9168-c19039dcfafd">ENG</Language>
    <Committee_x0020_Name xmlns="be305628-c848-49ff-9168-c19039dcfafd">Avian Influenza</Committee_x0020_Name>
    <Fiscal_x0020_Year xmlns="be305628-c848-49ff-9168-c19039dcfafd">2023</Fiscal_x0020_Year>
    <Status xmlns="be305628-c848-49ff-9168-c19039dcfafd">Final version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575DD2-A550-441A-A209-E49DD0C85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305628-c848-49ff-9168-c19039dcfafd"/>
    <ds:schemaRef ds:uri="c1a7ac9a-9830-4006-9146-1a49a9fe894b"/>
    <ds:schemaRef ds:uri="bc82dd61-c35b-445b-90da-773ce52c454c"/>
    <ds:schemaRef ds:uri="748d6f18-4bca-46f8-809f-f1943081f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68DD22-F537-4698-93A1-D45212D80636}">
  <ds:schemaRefs>
    <ds:schemaRef ds:uri="http://schemas.microsoft.com/office/2006/metadata/properties"/>
    <ds:schemaRef ds:uri="be305628-c848-49ff-9168-c19039dcfaf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48d6f18-4bca-46f8-809f-f1943081fbb8"/>
    <ds:schemaRef ds:uri="c1a7ac9a-9830-4006-9146-1a49a9fe894b"/>
    <ds:schemaRef ds:uri="http://purl.org/dc/elements/1.1/"/>
    <ds:schemaRef ds:uri="bc82dd61-c35b-445b-90da-773ce52c454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B217E6-E515-4811-8819-4B3BA64C83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5337</TotalTime>
  <Words>1116</Words>
  <Application>Microsoft Office PowerPoint</Application>
  <PresentationFormat>Widescreen</PresentationFormat>
  <Paragraphs>176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1_Office Theme</vt:lpstr>
      <vt:lpstr>2_Office Theme</vt:lpstr>
      <vt:lpstr>CWS Bat Program </vt:lpstr>
      <vt:lpstr>Purpose &amp;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de la gestion de la faune et affaires réglementaires (D</dc:title>
  <dc:creator>Brown,Michael (ECCC)</dc:creator>
  <cp:lastModifiedBy>Rachel N Charette</cp:lastModifiedBy>
  <cp:revision>1355</cp:revision>
  <dcterms:created xsi:type="dcterms:W3CDTF">2022-01-31T14:03:09Z</dcterms:created>
  <dcterms:modified xsi:type="dcterms:W3CDTF">2024-02-16T20:49:40Z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0x010100AA6E368B4200E349B065EC9B4D6374F5</vt:lpwstr>
  </property>
</Properties>
</file>