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7" r:id="rId5"/>
  </p:sldMasterIdLst>
  <p:notesMasterIdLst>
    <p:notesMasterId r:id="rId29"/>
  </p:notesMasterIdLst>
  <p:sldIdLst>
    <p:sldId id="588" r:id="rId6"/>
    <p:sldId id="263" r:id="rId7"/>
    <p:sldId id="301" r:id="rId8"/>
    <p:sldId id="696" r:id="rId9"/>
    <p:sldId id="609" r:id="rId10"/>
    <p:sldId id="697" r:id="rId11"/>
    <p:sldId id="327" r:id="rId12"/>
    <p:sldId id="303" r:id="rId13"/>
    <p:sldId id="324" r:id="rId14"/>
    <p:sldId id="307" r:id="rId15"/>
    <p:sldId id="698" r:id="rId16"/>
    <p:sldId id="709" r:id="rId17"/>
    <p:sldId id="401" r:id="rId18"/>
    <p:sldId id="710" r:id="rId19"/>
    <p:sldId id="700" r:id="rId20"/>
    <p:sldId id="711" r:id="rId21"/>
    <p:sldId id="311" r:id="rId22"/>
    <p:sldId id="712" r:id="rId23"/>
    <p:sldId id="402" r:id="rId24"/>
    <p:sldId id="713" r:id="rId25"/>
    <p:sldId id="392" r:id="rId26"/>
    <p:sldId id="396" r:id="rId27"/>
    <p:sldId id="595" r:id="rId28"/>
  </p:sldIdLst>
  <p:sldSz cx="9144000" cy="6858000" type="screen4x3"/>
  <p:notesSz cx="6858000" cy="9144000"/>
  <p:embeddedFontLst>
    <p:embeddedFont>
      <p:font typeface="Century Gothic" panose="020B050202020202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6809" autoAdjust="0"/>
  </p:normalViewPr>
  <p:slideViewPr>
    <p:cSldViewPr>
      <p:cViewPr varScale="1">
        <p:scale>
          <a:sx n="83" d="100"/>
          <a:sy n="83" d="100"/>
        </p:scale>
        <p:origin x="131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1DDF0-4F90-450A-BE4A-BB8C66926AFB}" type="datetimeFigureOut">
              <a:rPr lang="en-US" smtClean="0"/>
              <a:t>2/14/2024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7621F-61BD-4627-8E85-5D4AB9FB0B48}" type="slidenum">
              <a:rPr lang="en-US" smtClean="0"/>
              <a:t>‹#›</a:t>
            </a:fld>
            <a:endParaRPr lang="en-US"/>
          </a:p>
        </p:txBody>
      </p:sp>
    </p:spTree>
    <p:extLst>
      <p:ext uri="{BB962C8B-B14F-4D97-AF65-F5344CB8AC3E}">
        <p14:creationId xmlns:p14="http://schemas.microsoft.com/office/powerpoint/2010/main" val="423851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1</a:t>
            </a:fld>
            <a:endParaRPr lang="en-US"/>
          </a:p>
        </p:txBody>
      </p:sp>
    </p:spTree>
    <p:extLst>
      <p:ext uri="{BB962C8B-B14F-4D97-AF65-F5344CB8AC3E}">
        <p14:creationId xmlns:p14="http://schemas.microsoft.com/office/powerpoint/2010/main" val="359601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SzPct val="100000"/>
            </a:pPr>
            <a:endParaRPr lang="en-US" sz="1200" dirty="0"/>
          </a:p>
          <a:p>
            <a:pPr>
              <a:buClr>
                <a:schemeClr val="tx1"/>
              </a:buClr>
              <a:buSzPct val="100000"/>
            </a:pPr>
            <a:endParaRPr lang="en-US" sz="1200" dirty="0"/>
          </a:p>
          <a:p>
            <a:pPr>
              <a:buClr>
                <a:schemeClr val="tx1"/>
              </a:buClr>
              <a:buSzPct val="100000"/>
            </a:pPr>
            <a:endParaRPr lang="en-US" sz="1200" dirty="0"/>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10</a:t>
            </a:fld>
            <a:endParaRPr lang="en-US"/>
          </a:p>
        </p:txBody>
      </p:sp>
    </p:spTree>
    <p:extLst>
      <p:ext uri="{BB962C8B-B14F-4D97-AF65-F5344CB8AC3E}">
        <p14:creationId xmlns:p14="http://schemas.microsoft.com/office/powerpoint/2010/main" val="118699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11</a:t>
            </a:fld>
            <a:endParaRPr lang="en-US"/>
          </a:p>
        </p:txBody>
      </p:sp>
    </p:spTree>
    <p:extLst>
      <p:ext uri="{BB962C8B-B14F-4D97-AF65-F5344CB8AC3E}">
        <p14:creationId xmlns:p14="http://schemas.microsoft.com/office/powerpoint/2010/main" val="77216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dirty="0"/>
          </a:p>
        </p:txBody>
      </p:sp>
      <p:sp>
        <p:nvSpPr>
          <p:cNvPr id="4" name="Slide Number Placeholder 3"/>
          <p:cNvSpPr>
            <a:spLocks noGrp="1"/>
          </p:cNvSpPr>
          <p:nvPr>
            <p:ph type="sldNum" sz="quarter" idx="10"/>
          </p:nvPr>
        </p:nvSpPr>
        <p:spPr/>
        <p:txBody>
          <a:bodyPr/>
          <a:lstStyle/>
          <a:p>
            <a:fld id="{99C358BE-6199-4A2A-9C90-16BF987A4469}" type="slidenum">
              <a:rPr lang="en-US" smtClean="0"/>
              <a:t>12</a:t>
            </a:fld>
            <a:endParaRPr lang="en-US"/>
          </a:p>
        </p:txBody>
      </p:sp>
    </p:spTree>
    <p:extLst>
      <p:ext uri="{BB962C8B-B14F-4D97-AF65-F5344CB8AC3E}">
        <p14:creationId xmlns:p14="http://schemas.microsoft.com/office/powerpoint/2010/main" val="335982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tLang="en-US" sz="1200" b="1"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13</a:t>
            </a:fld>
            <a:endParaRPr lang="en-US"/>
          </a:p>
        </p:txBody>
      </p:sp>
    </p:spTree>
    <p:extLst>
      <p:ext uri="{BB962C8B-B14F-4D97-AF65-F5344CB8AC3E}">
        <p14:creationId xmlns:p14="http://schemas.microsoft.com/office/powerpoint/2010/main" val="239551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dirty="0"/>
          </a:p>
        </p:txBody>
      </p:sp>
      <p:sp>
        <p:nvSpPr>
          <p:cNvPr id="4" name="Slide Number Placeholder 3"/>
          <p:cNvSpPr>
            <a:spLocks noGrp="1"/>
          </p:cNvSpPr>
          <p:nvPr>
            <p:ph type="sldNum" sz="quarter" idx="10"/>
          </p:nvPr>
        </p:nvSpPr>
        <p:spPr/>
        <p:txBody>
          <a:bodyPr/>
          <a:lstStyle/>
          <a:p>
            <a:fld id="{99C358BE-6199-4A2A-9C90-16BF987A4469}" type="slidenum">
              <a:rPr lang="en-US" smtClean="0"/>
              <a:t>14</a:t>
            </a:fld>
            <a:endParaRPr lang="en-US"/>
          </a:p>
        </p:txBody>
      </p:sp>
    </p:spTree>
    <p:extLst>
      <p:ext uri="{BB962C8B-B14F-4D97-AF65-F5344CB8AC3E}">
        <p14:creationId xmlns:p14="http://schemas.microsoft.com/office/powerpoint/2010/main" val="425347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15</a:t>
            </a:fld>
            <a:endParaRPr lang="en-US"/>
          </a:p>
        </p:txBody>
      </p:sp>
    </p:spTree>
    <p:extLst>
      <p:ext uri="{BB962C8B-B14F-4D97-AF65-F5344CB8AC3E}">
        <p14:creationId xmlns:p14="http://schemas.microsoft.com/office/powerpoint/2010/main" val="340485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16</a:t>
            </a:fld>
            <a:endParaRPr lang="en-US"/>
          </a:p>
        </p:txBody>
      </p:sp>
    </p:spTree>
    <p:extLst>
      <p:ext uri="{BB962C8B-B14F-4D97-AF65-F5344CB8AC3E}">
        <p14:creationId xmlns:p14="http://schemas.microsoft.com/office/powerpoint/2010/main" val="2738134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17</a:t>
            </a:fld>
            <a:endParaRPr lang="en-US"/>
          </a:p>
        </p:txBody>
      </p:sp>
    </p:spTree>
    <p:extLst>
      <p:ext uri="{BB962C8B-B14F-4D97-AF65-F5344CB8AC3E}">
        <p14:creationId xmlns:p14="http://schemas.microsoft.com/office/powerpoint/2010/main" val="4024795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18</a:t>
            </a:fld>
            <a:endParaRPr lang="en-US"/>
          </a:p>
        </p:txBody>
      </p:sp>
    </p:spTree>
    <p:extLst>
      <p:ext uri="{BB962C8B-B14F-4D97-AF65-F5344CB8AC3E}">
        <p14:creationId xmlns:p14="http://schemas.microsoft.com/office/powerpoint/2010/main" val="2868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9C358BE-6199-4A2A-9C90-16BF987A4469}" type="slidenum">
              <a:rPr lang="en-US" smtClean="0"/>
              <a:t>19</a:t>
            </a:fld>
            <a:endParaRPr lang="en-US" dirty="0"/>
          </a:p>
        </p:txBody>
      </p:sp>
    </p:spTree>
    <p:extLst>
      <p:ext uri="{BB962C8B-B14F-4D97-AF65-F5344CB8AC3E}">
        <p14:creationId xmlns:p14="http://schemas.microsoft.com/office/powerpoint/2010/main" val="195742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E27621F-61BD-4627-8E85-5D4AB9FB0B48}" type="slidenum">
              <a:rPr lang="en-US" smtClean="0"/>
              <a:t>2</a:t>
            </a:fld>
            <a:endParaRPr lang="en-US"/>
          </a:p>
        </p:txBody>
      </p:sp>
    </p:spTree>
    <p:extLst>
      <p:ext uri="{BB962C8B-B14F-4D97-AF65-F5344CB8AC3E}">
        <p14:creationId xmlns:p14="http://schemas.microsoft.com/office/powerpoint/2010/main" val="65268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20</a:t>
            </a:fld>
            <a:endParaRPr lang="en-US"/>
          </a:p>
        </p:txBody>
      </p:sp>
    </p:spTree>
    <p:extLst>
      <p:ext uri="{BB962C8B-B14F-4D97-AF65-F5344CB8AC3E}">
        <p14:creationId xmlns:p14="http://schemas.microsoft.com/office/powerpoint/2010/main" val="244605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613" marR="0" lvl="1" indent="-182563"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99C358BE-6199-4A2A-9C90-16BF987A4469}" type="slidenum">
              <a:rPr lang="en-US" smtClean="0"/>
              <a:t>21</a:t>
            </a:fld>
            <a:endParaRPr lang="en-US" dirty="0"/>
          </a:p>
        </p:txBody>
      </p:sp>
    </p:spTree>
    <p:extLst>
      <p:ext uri="{BB962C8B-B14F-4D97-AF65-F5344CB8AC3E}">
        <p14:creationId xmlns:p14="http://schemas.microsoft.com/office/powerpoint/2010/main" val="19879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22</a:t>
            </a:fld>
            <a:endParaRPr lang="en-US"/>
          </a:p>
        </p:txBody>
      </p:sp>
    </p:spTree>
    <p:extLst>
      <p:ext uri="{BB962C8B-B14F-4D97-AF65-F5344CB8AC3E}">
        <p14:creationId xmlns:p14="http://schemas.microsoft.com/office/powerpoint/2010/main" val="144074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23</a:t>
            </a:fld>
            <a:endParaRPr lang="en-US"/>
          </a:p>
        </p:txBody>
      </p:sp>
    </p:spTree>
    <p:extLst>
      <p:ext uri="{BB962C8B-B14F-4D97-AF65-F5344CB8AC3E}">
        <p14:creationId xmlns:p14="http://schemas.microsoft.com/office/powerpoint/2010/main" val="283984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3</a:t>
            </a:fld>
            <a:endParaRPr lang="en-US" dirty="0"/>
          </a:p>
        </p:txBody>
      </p:sp>
    </p:spTree>
    <p:extLst>
      <p:ext uri="{BB962C8B-B14F-4D97-AF65-F5344CB8AC3E}">
        <p14:creationId xmlns:p14="http://schemas.microsoft.com/office/powerpoint/2010/main" val="354088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4</a:t>
            </a:fld>
            <a:endParaRPr lang="en-US"/>
          </a:p>
        </p:txBody>
      </p:sp>
    </p:spTree>
    <p:extLst>
      <p:ext uri="{BB962C8B-B14F-4D97-AF65-F5344CB8AC3E}">
        <p14:creationId xmlns:p14="http://schemas.microsoft.com/office/powerpoint/2010/main" val="53404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5</a:t>
            </a:fld>
            <a:endParaRPr lang="en-US" dirty="0"/>
          </a:p>
        </p:txBody>
      </p:sp>
    </p:spTree>
    <p:extLst>
      <p:ext uri="{BB962C8B-B14F-4D97-AF65-F5344CB8AC3E}">
        <p14:creationId xmlns:p14="http://schemas.microsoft.com/office/powerpoint/2010/main" val="13989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27621F-61BD-4627-8E85-5D4AB9FB0B48}" type="slidenum">
              <a:rPr lang="en-US" smtClean="0"/>
              <a:t>6</a:t>
            </a:fld>
            <a:endParaRPr lang="en-US"/>
          </a:p>
        </p:txBody>
      </p:sp>
    </p:spTree>
    <p:extLst>
      <p:ext uri="{BB962C8B-B14F-4D97-AF65-F5344CB8AC3E}">
        <p14:creationId xmlns:p14="http://schemas.microsoft.com/office/powerpoint/2010/main" val="103894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E27621F-61BD-4627-8E85-5D4AB9FB0B48}" type="slidenum">
              <a:rPr lang="en-US" smtClean="0"/>
              <a:t>7</a:t>
            </a:fld>
            <a:endParaRPr lang="en-US"/>
          </a:p>
        </p:txBody>
      </p:sp>
    </p:spTree>
    <p:extLst>
      <p:ext uri="{BB962C8B-B14F-4D97-AF65-F5344CB8AC3E}">
        <p14:creationId xmlns:p14="http://schemas.microsoft.com/office/powerpoint/2010/main" val="34483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358BE-6199-4A2A-9C90-16BF987A4469}" type="slidenum">
              <a:rPr lang="en-US" smtClean="0"/>
              <a:t>8</a:t>
            </a:fld>
            <a:endParaRPr lang="en-US"/>
          </a:p>
        </p:txBody>
      </p:sp>
    </p:spTree>
    <p:extLst>
      <p:ext uri="{BB962C8B-B14F-4D97-AF65-F5344CB8AC3E}">
        <p14:creationId xmlns:p14="http://schemas.microsoft.com/office/powerpoint/2010/main" val="81123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99C358BE-6199-4A2A-9C90-16BF987A4469}" type="slidenum">
              <a:rPr lang="en-US" smtClean="0"/>
              <a:t>9</a:t>
            </a:fld>
            <a:endParaRPr lang="en-US"/>
          </a:p>
        </p:txBody>
      </p:sp>
    </p:spTree>
    <p:extLst>
      <p:ext uri="{BB962C8B-B14F-4D97-AF65-F5344CB8AC3E}">
        <p14:creationId xmlns:p14="http://schemas.microsoft.com/office/powerpoint/2010/main" val="615298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1124744"/>
            <a:ext cx="8424936" cy="2387600"/>
          </a:xfrm>
        </p:spPr>
        <p:txBody>
          <a:bodyPr anchor="b">
            <a:normAutofit/>
          </a:bodyPr>
          <a:lstStyle>
            <a:lvl1pPr algn="ctr">
              <a:defRPr sz="4400">
                <a:solidFill>
                  <a:schemeClr val="tx1"/>
                </a:solidFill>
              </a:defRPr>
            </a:lvl1pPr>
          </a:lstStyle>
          <a:p>
            <a:r>
              <a:rPr lang="en-US" dirty="0"/>
              <a:t>PLACE YOUR TITLE HERE</a:t>
            </a:r>
            <a:endParaRPr lang="en-CA" dirty="0"/>
          </a:p>
        </p:txBody>
      </p:sp>
      <p:sp>
        <p:nvSpPr>
          <p:cNvPr id="3" name="Subtitle 2"/>
          <p:cNvSpPr>
            <a:spLocks noGrp="1"/>
          </p:cNvSpPr>
          <p:nvPr>
            <p:ph type="subTitle" idx="1" hasCustomPrompt="1"/>
          </p:nvPr>
        </p:nvSpPr>
        <p:spPr>
          <a:xfrm>
            <a:off x="1143000" y="3602038"/>
            <a:ext cx="6858000" cy="763066"/>
          </a:xfrm>
        </p:spPr>
        <p:txBody>
          <a:bodyPr>
            <a:noAutofit/>
          </a:bodyPr>
          <a:lstStyle>
            <a:lvl1pPr marL="0" indent="0" algn="ctr">
              <a:buNone/>
              <a:defRPr sz="3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 YOUR SUB-TITLE HERE</a:t>
            </a:r>
            <a:endParaRPr lang="en-CA" dirty="0"/>
          </a:p>
        </p:txBody>
      </p:sp>
    </p:spTree>
    <p:extLst>
      <p:ext uri="{BB962C8B-B14F-4D97-AF65-F5344CB8AC3E}">
        <p14:creationId xmlns:p14="http://schemas.microsoft.com/office/powerpoint/2010/main" val="257032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PLACE YOUR TITLE HERE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763624D-2D64-4326-B42C-B6C857663422}" type="datetimeFigureOut">
              <a:rPr lang="en-CA" smtClean="0"/>
              <a:t>2024-02-14</a:t>
            </a:fld>
            <a:endParaRPr lang="en-CA"/>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a:p>
        </p:txBody>
      </p:sp>
    </p:spTree>
    <p:extLst>
      <p:ext uri="{BB962C8B-B14F-4D97-AF65-F5344CB8AC3E}">
        <p14:creationId xmlns:p14="http://schemas.microsoft.com/office/powerpoint/2010/main" val="57074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3001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 ECCC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116632"/>
            <a:ext cx="8496944" cy="648072"/>
          </a:xfrm>
          <a:solidFill>
            <a:schemeClr val="bg1"/>
          </a:solidFill>
        </p:spPr>
        <p:txBody>
          <a:bodyPr anchor="b">
            <a:normAutofit/>
          </a:bodyPr>
          <a:lstStyle>
            <a:lvl1pPr algn="ct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72B5B9B-B153-15CF-398A-CE6CB97D4BE4}"/>
              </a:ext>
            </a:extLst>
          </p:cNvPr>
          <p:cNvSpPr>
            <a:spLocks noGrp="1"/>
          </p:cNvSpPr>
          <p:nvPr>
            <p:ph idx="1"/>
          </p:nvPr>
        </p:nvSpPr>
        <p:spPr>
          <a:xfrm>
            <a:off x="457200" y="1600203"/>
            <a:ext cx="8229600" cy="4061046"/>
          </a:xfrm>
        </p:spPr>
        <p:txBody>
          <a:bodyPr/>
          <a:lstStyle>
            <a:lvl1pPr>
              <a:defRPr b="1">
                <a:solidFill>
                  <a:srgbClr val="456B2B"/>
                </a:solidFill>
              </a:defRPr>
            </a:lvl1pPr>
            <a:lvl2pPr>
              <a:defRPr sz="2200">
                <a:solidFill>
                  <a:schemeClr val="tx1">
                    <a:lumMod val="65000"/>
                    <a:lumOff val="35000"/>
                  </a:schemeClr>
                </a:solidFill>
              </a:defRPr>
            </a:lvl2pPr>
            <a:lvl3pPr>
              <a:defRPr sz="2000">
                <a:solidFill>
                  <a:schemeClr val="accent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4156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86" y="1412777"/>
            <a:ext cx="7992888" cy="1470025"/>
          </a:xfrm>
        </p:spPr>
        <p:txBody>
          <a:bodyPr/>
          <a:lstStyle>
            <a:lvl1pPr algn="l">
              <a:defRPr b="1" baseline="0">
                <a:solidFill>
                  <a:schemeClr val="bg1"/>
                </a:solidFill>
                <a:latin typeface="+mj-lt"/>
              </a:defRPr>
            </a:lvl1pPr>
          </a:lstStyle>
          <a:p>
            <a:r>
              <a:rPr lang="en-US" dirty="0"/>
              <a:t>PLACE YOUR TITLE HERE</a:t>
            </a:r>
          </a:p>
        </p:txBody>
      </p:sp>
      <p:sp>
        <p:nvSpPr>
          <p:cNvPr id="3" name="Subtitle 2"/>
          <p:cNvSpPr>
            <a:spLocks noGrp="1"/>
          </p:cNvSpPr>
          <p:nvPr>
            <p:ph type="subTitle" idx="1" hasCustomPrompt="1"/>
          </p:nvPr>
        </p:nvSpPr>
        <p:spPr>
          <a:xfrm>
            <a:off x="850666" y="2883051"/>
            <a:ext cx="4945470" cy="1914102"/>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PLACE YOUR </a:t>
            </a:r>
            <a:br>
              <a:rPr lang="en-US" dirty="0"/>
            </a:br>
            <a:r>
              <a:rPr lang="en-US" dirty="0"/>
              <a:t>SUB-TITLE HERE</a:t>
            </a:r>
            <a:endParaRPr lang="en-CA" dirty="0"/>
          </a:p>
        </p:txBody>
      </p:sp>
    </p:spTree>
    <p:extLst>
      <p:ext uri="{BB962C8B-B14F-4D97-AF65-F5344CB8AC3E}">
        <p14:creationId xmlns:p14="http://schemas.microsoft.com/office/powerpoint/2010/main" val="494397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061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8597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2/14/2024</a:t>
            </a:fld>
            <a:endParaRPr lang="en-US"/>
          </a:p>
        </p:txBody>
      </p:sp>
      <p:sp>
        <p:nvSpPr>
          <p:cNvPr id="6" name="Slide Number Placeholder 5"/>
          <p:cNvSpPr>
            <a:spLocks noGrp="1"/>
          </p:cNvSpPr>
          <p:nvPr>
            <p:ph type="sldNum" sz="quarter" idx="4"/>
          </p:nvPr>
        </p:nvSpPr>
        <p:spPr>
          <a:xfrm>
            <a:off x="6573485" y="64859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061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2/14/2024</a:t>
            </a:fld>
            <a:endParaRPr lang="en-US"/>
          </a:p>
        </p:txBody>
      </p:sp>
      <p:sp>
        <p:nvSpPr>
          <p:cNvPr id="6" name="Slide Number Placeholder 5"/>
          <p:cNvSpPr>
            <a:spLocks noGrp="1"/>
          </p:cNvSpPr>
          <p:nvPr>
            <p:ph type="sldNum" sz="quarter" idx="4"/>
          </p:nvPr>
        </p:nvSpPr>
        <p:spPr>
          <a:xfrm>
            <a:off x="6553200" y="64928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extLst>
      <p:ext uri="{BB962C8B-B14F-4D97-AF65-F5344CB8AC3E}">
        <p14:creationId xmlns:p14="http://schemas.microsoft.com/office/powerpoint/2010/main" val="3343856193"/>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bc.ca/news/canada/sudbury/bat-research-atikameksheng-anishnawbek-wahnapitae-first-nation-1.5763632"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cosewic.ca/index.php/en/assessment-process/atk-guidelin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ildlife-species.az.ec.gc.ca/species-risk-registry/virtual_sara/files/cosewic/sr-HoaryEasternRedSilverHairedBats-v00-Nov2023-eng.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SARAregistry@ec.gc.c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mailto:Christina.Rohe@ec.gc.ca" TargetMode="External"/><Relationship Id="rId13" Type="http://schemas.openxmlformats.org/officeDocument/2006/relationships/hyperlink" Target="mailto:Paulson.DesBrisay@ec.gc.ca" TargetMode="External"/><Relationship Id="rId3" Type="http://schemas.openxmlformats.org/officeDocument/2006/relationships/hyperlink" Target="mailto:Undine.Thompson@ec.gc.ca" TargetMode="External"/><Relationship Id="rId7" Type="http://schemas.openxmlformats.org/officeDocument/2006/relationships/hyperlink" Target="mailto:Natalie.Fondren-Gasc@ec.gc.ca" TargetMode="External"/><Relationship Id="rId12" Type="http://schemas.openxmlformats.org/officeDocument/2006/relationships/hyperlink" Target="mailto:Lauren.Pitre@ec.gc.ca"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Rebecca.McKay@ec.gc.ca" TargetMode="External"/><Relationship Id="rId11" Type="http://schemas.openxmlformats.org/officeDocument/2006/relationships/hyperlink" Target="mailto:Marie-Helene.Dickey@ec.gc.ca" TargetMode="External"/><Relationship Id="rId5" Type="http://schemas.openxmlformats.org/officeDocument/2006/relationships/hyperlink" Target="mailto:Rhiannon.Pankratz@ec.gc.ca" TargetMode="External"/><Relationship Id="rId10" Type="http://schemas.openxmlformats.org/officeDocument/2006/relationships/hyperlink" Target="mailto:AndreeAnne.Vezina@ec.gc.ca" TargetMode="External"/><Relationship Id="rId4" Type="http://schemas.openxmlformats.org/officeDocument/2006/relationships/hyperlink" Target="mailto:Arran.Gregory@ec.gc.ca" TargetMode="External"/><Relationship Id="rId9" Type="http://schemas.openxmlformats.org/officeDocument/2006/relationships/hyperlink" Target="mailto:Jessica.Harriott@ec.gc.ca" TargetMode="External"/><Relationship Id="rId14" Type="http://schemas.openxmlformats.org/officeDocument/2006/relationships/hyperlink" Target="mailto:Kaytlyn.BurrowsKalenchuk@ec.g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D8FC27-54D7-8E89-F6EF-86229DEE3B9C}"/>
              </a:ext>
            </a:extLst>
          </p:cNvPr>
          <p:cNvSpPr txBox="1"/>
          <p:nvPr/>
        </p:nvSpPr>
        <p:spPr>
          <a:xfrm>
            <a:off x="-9359" y="127431"/>
            <a:ext cx="9144000" cy="1277273"/>
          </a:xfrm>
          <a:prstGeom prst="rect">
            <a:avLst/>
          </a:prstGeom>
          <a:noFill/>
        </p:spPr>
        <p:txBody>
          <a:bodyPr wrap="square" rtlCol="0">
            <a:spAutoFit/>
          </a:bodyPr>
          <a:lstStyle/>
          <a:p>
            <a:pPr algn="ctr"/>
            <a:r>
              <a:rPr lang="en-US" sz="2800" b="1" dirty="0">
                <a:solidFill>
                  <a:schemeClr val="bg2"/>
                </a:solidFill>
                <a:latin typeface="Calibri" panose="020F0502020204030204" pitchFamily="34" charset="0"/>
                <a:cs typeface="Calibri" panose="020F0502020204030204" pitchFamily="34" charset="0"/>
              </a:rPr>
              <a:t>GREETINGS </a:t>
            </a:r>
          </a:p>
          <a:p>
            <a:pPr algn="ctr"/>
            <a:r>
              <a:rPr lang="en-US" sz="2800" b="1" dirty="0">
                <a:solidFill>
                  <a:schemeClr val="bg2"/>
                </a:solidFill>
                <a:latin typeface="Calibri" panose="020F0502020204030204" pitchFamily="34" charset="0"/>
                <a:cs typeface="Calibri" panose="020F0502020204030204" pitchFamily="34" charset="0"/>
              </a:rPr>
              <a:t>WELCOME TO THE MIGRATORY BATS SESSION</a:t>
            </a:r>
          </a:p>
          <a:p>
            <a:pPr algn="ctr">
              <a:spcBef>
                <a:spcPts val="600"/>
              </a:spcBef>
            </a:pPr>
            <a:r>
              <a:rPr lang="en-US" sz="1600" b="1" dirty="0">
                <a:solidFill>
                  <a:schemeClr val="tx1">
                    <a:lumMod val="75000"/>
                    <a:lumOff val="25000"/>
                  </a:schemeClr>
                </a:solidFill>
                <a:latin typeface="Calibri" panose="020F0502020204030204" pitchFamily="34" charset="0"/>
                <a:cs typeface="Calibri" panose="020F0502020204030204" pitchFamily="34" charset="0"/>
              </a:rPr>
              <a:t>We invite you to put your Name and Nation/Organization into the chat while we wait for others to join.</a:t>
            </a:r>
          </a:p>
        </p:txBody>
      </p:sp>
      <p:sp>
        <p:nvSpPr>
          <p:cNvPr id="5" name="Subtitle 2">
            <a:extLst>
              <a:ext uri="{FF2B5EF4-FFF2-40B4-BE49-F238E27FC236}">
                <a16:creationId xmlns:a16="http://schemas.microsoft.com/office/drawing/2014/main" id="{F9F3FDAC-6CFC-24B6-7BBA-DC43A1920323}"/>
              </a:ext>
            </a:extLst>
          </p:cNvPr>
          <p:cNvSpPr txBox="1">
            <a:spLocks/>
          </p:cNvSpPr>
          <p:nvPr/>
        </p:nvSpPr>
        <p:spPr>
          <a:xfrm>
            <a:off x="5940152" y="1772816"/>
            <a:ext cx="2196244" cy="12241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b="1"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CA" sz="2000" dirty="0"/>
          </a:p>
        </p:txBody>
      </p:sp>
      <p:sp>
        <p:nvSpPr>
          <p:cNvPr id="6" name="Subtitle 2">
            <a:extLst>
              <a:ext uri="{FF2B5EF4-FFF2-40B4-BE49-F238E27FC236}">
                <a16:creationId xmlns:a16="http://schemas.microsoft.com/office/drawing/2014/main" id="{9E7D4550-E135-2071-874A-99C7CEF005D4}"/>
              </a:ext>
            </a:extLst>
          </p:cNvPr>
          <p:cNvSpPr txBox="1">
            <a:spLocks/>
          </p:cNvSpPr>
          <p:nvPr/>
        </p:nvSpPr>
        <p:spPr>
          <a:xfrm>
            <a:off x="3261600" y="1772816"/>
            <a:ext cx="2196244" cy="12241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b="1"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CA" sz="2000" dirty="0"/>
          </a:p>
        </p:txBody>
      </p:sp>
      <p:sp>
        <p:nvSpPr>
          <p:cNvPr id="7" name="TextBox 6">
            <a:extLst>
              <a:ext uri="{FF2B5EF4-FFF2-40B4-BE49-F238E27FC236}">
                <a16:creationId xmlns:a16="http://schemas.microsoft.com/office/drawing/2014/main" id="{3FFAED59-2635-906B-3A03-740DB1B1866C}"/>
              </a:ext>
            </a:extLst>
          </p:cNvPr>
          <p:cNvSpPr txBox="1"/>
          <p:nvPr/>
        </p:nvSpPr>
        <p:spPr>
          <a:xfrm>
            <a:off x="395536" y="3563250"/>
            <a:ext cx="8582397" cy="400110"/>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WE HOPE TODAY 	CAN BE A DAY OF SHARING TO PROMOTE BAT CONSERVATION</a:t>
            </a:r>
          </a:p>
        </p:txBody>
      </p:sp>
      <p:sp>
        <p:nvSpPr>
          <p:cNvPr id="8" name="TextBox 7">
            <a:extLst>
              <a:ext uri="{FF2B5EF4-FFF2-40B4-BE49-F238E27FC236}">
                <a16:creationId xmlns:a16="http://schemas.microsoft.com/office/drawing/2014/main" id="{68EBF007-9C99-79A8-44A7-2C7ED838E520}"/>
              </a:ext>
            </a:extLst>
          </p:cNvPr>
          <p:cNvSpPr txBox="1"/>
          <p:nvPr/>
        </p:nvSpPr>
        <p:spPr>
          <a:xfrm>
            <a:off x="5020322" y="3892735"/>
            <a:ext cx="4035903"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Calibri" panose="020F0502020204030204" pitchFamily="34" charset="0"/>
                <a:cs typeface="Calibri" panose="020F0502020204030204" pitchFamily="34" charset="0"/>
              </a:rPr>
              <a:t>Simultaneous French translation will be provided</a:t>
            </a:r>
          </a:p>
        </p:txBody>
      </p:sp>
      <p:sp>
        <p:nvSpPr>
          <p:cNvPr id="9" name="TextBox 8">
            <a:extLst>
              <a:ext uri="{FF2B5EF4-FFF2-40B4-BE49-F238E27FC236}">
                <a16:creationId xmlns:a16="http://schemas.microsoft.com/office/drawing/2014/main" id="{14713E95-9D0C-8136-BF19-3A40ADEE5F71}"/>
              </a:ext>
            </a:extLst>
          </p:cNvPr>
          <p:cNvSpPr txBox="1"/>
          <p:nvPr/>
        </p:nvSpPr>
        <p:spPr>
          <a:xfrm>
            <a:off x="320674" y="4538602"/>
            <a:ext cx="8535801" cy="338554"/>
          </a:xfrm>
          <a:prstGeom prst="rect">
            <a:avLst/>
          </a:prstGeom>
          <a:noFill/>
        </p:spPr>
        <p:txBody>
          <a:bodyPr wrap="square" rtlCol="0">
            <a:spAutoFit/>
          </a:bodyPr>
          <a:lstStyle/>
          <a:p>
            <a:pPr algn="ctr"/>
            <a:r>
              <a:rPr lang="en-CA" sz="1600" u="sng"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Indigenous research into little brown bats aims to help species survive | CBC News </a:t>
            </a:r>
            <a:endParaRPr lang="en-US" sz="1600" b="1" dirty="0">
              <a:solidFill>
                <a:schemeClr val="tx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47E1AE-C9FE-F9F1-9D92-725A9619BF64}"/>
              </a:ext>
            </a:extLst>
          </p:cNvPr>
          <p:cNvSpPr txBox="1"/>
          <p:nvPr/>
        </p:nvSpPr>
        <p:spPr>
          <a:xfrm>
            <a:off x="747168" y="4859859"/>
            <a:ext cx="8002705" cy="830997"/>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"They're very good …</a:t>
            </a:r>
            <a:r>
              <a:rPr lang="en-US" sz="1600" dirty="0">
                <a:solidFill>
                  <a:srgbClr val="FF0000"/>
                </a:solidFill>
                <a:latin typeface="Calibri" panose="020F0502020204030204" pitchFamily="34" charset="0"/>
                <a:cs typeface="Calibri" panose="020F0502020204030204" pitchFamily="34" charset="0"/>
              </a:rPr>
              <a:t> </a:t>
            </a:r>
            <a:r>
              <a:rPr lang="en-US" sz="1600" dirty="0">
                <a:solidFill>
                  <a:schemeClr val="accent1">
                    <a:lumMod val="75000"/>
                  </a:schemeClr>
                </a:solidFill>
                <a:latin typeface="Calibri" panose="020F0502020204030204" pitchFamily="34" charset="0"/>
                <a:cs typeface="Calibri" panose="020F0502020204030204" pitchFamily="34" charset="0"/>
              </a:rPr>
              <a:t>The little brown bat </a:t>
            </a:r>
            <a:r>
              <a:rPr lang="en-US" sz="1600" dirty="0">
                <a:solidFill>
                  <a:schemeClr val="tx1">
                    <a:lumMod val="75000"/>
                    <a:lumOff val="25000"/>
                  </a:schemeClr>
                </a:solidFill>
                <a:latin typeface="Calibri" panose="020F0502020204030204" pitchFamily="34" charset="0"/>
                <a:cs typeface="Calibri" panose="020F0502020204030204" pitchFamily="34" charset="0"/>
              </a:rPr>
              <a:t>can eat 50 per cent [or more] of its own weight in insects and pests like mosquitos at night ....so we feel there is a use for them here.“</a:t>
            </a:r>
          </a:p>
          <a:p>
            <a:pPr algn="r"/>
            <a:r>
              <a:rPr lang="en-US" sz="1600" dirty="0" err="1">
                <a:solidFill>
                  <a:schemeClr val="tx1">
                    <a:lumMod val="75000"/>
                    <a:lumOff val="25000"/>
                  </a:schemeClr>
                </a:solidFill>
                <a:latin typeface="Calibri" panose="020F0502020204030204" pitchFamily="34" charset="0"/>
                <a:cs typeface="Calibri" panose="020F0502020204030204" pitchFamily="34" charset="0"/>
              </a:rPr>
              <a:t>Wahnapitae</a:t>
            </a:r>
            <a:r>
              <a:rPr lang="en-US" sz="1600" dirty="0">
                <a:solidFill>
                  <a:schemeClr val="tx1">
                    <a:lumMod val="75000"/>
                    <a:lumOff val="25000"/>
                  </a:schemeClr>
                </a:solidFill>
                <a:latin typeface="Calibri" panose="020F0502020204030204" pitchFamily="34" charset="0"/>
                <a:cs typeface="Calibri" panose="020F0502020204030204" pitchFamily="34" charset="0"/>
              </a:rPr>
              <a:t> First Nation- Anthony LaForge</a:t>
            </a:r>
          </a:p>
        </p:txBody>
      </p:sp>
      <p:pic>
        <p:nvPicPr>
          <p:cNvPr id="14" name="Picture 13">
            <a:extLst>
              <a:ext uri="{FF2B5EF4-FFF2-40B4-BE49-F238E27FC236}">
                <a16:creationId xmlns:a16="http://schemas.microsoft.com/office/drawing/2014/main" id="{0B0B3949-683E-9A24-B33E-B37007947AD5}"/>
              </a:ext>
            </a:extLst>
          </p:cNvPr>
          <p:cNvPicPr>
            <a:picLocks noChangeAspect="1"/>
          </p:cNvPicPr>
          <p:nvPr/>
        </p:nvPicPr>
        <p:blipFill>
          <a:blip r:embed="rId4"/>
          <a:stretch>
            <a:fillRect/>
          </a:stretch>
        </p:blipFill>
        <p:spPr>
          <a:xfrm>
            <a:off x="5640532" y="1579394"/>
            <a:ext cx="3261765" cy="1818681"/>
          </a:xfrm>
          <a:prstGeom prst="rect">
            <a:avLst/>
          </a:prstGeom>
        </p:spPr>
      </p:pic>
      <p:sp>
        <p:nvSpPr>
          <p:cNvPr id="15" name="TextBox 14">
            <a:extLst>
              <a:ext uri="{FF2B5EF4-FFF2-40B4-BE49-F238E27FC236}">
                <a16:creationId xmlns:a16="http://schemas.microsoft.com/office/drawing/2014/main" id="{02CDA45A-5090-16B6-B01E-75CE47BFB80D}"/>
              </a:ext>
            </a:extLst>
          </p:cNvPr>
          <p:cNvSpPr txBox="1"/>
          <p:nvPr/>
        </p:nvSpPr>
        <p:spPr>
          <a:xfrm>
            <a:off x="5640532" y="2976376"/>
            <a:ext cx="2383262" cy="400110"/>
          </a:xfrm>
          <a:prstGeom prst="rect">
            <a:avLst/>
          </a:prstGeom>
          <a:noFill/>
        </p:spPr>
        <p:txBody>
          <a:bodyPr wrap="square" rtlCol="0">
            <a:spAutoFit/>
          </a:bodyPr>
          <a:lstStyle/>
          <a:p>
            <a:r>
              <a:rPr lang="en-US" sz="1100" dirty="0">
                <a:solidFill>
                  <a:schemeClr val="bg1"/>
                </a:solidFill>
              </a:rPr>
              <a:t>Eastern Red Bat </a:t>
            </a:r>
          </a:p>
          <a:p>
            <a:r>
              <a:rPr lang="en-US" sz="900" dirty="0">
                <a:solidFill>
                  <a:schemeClr val="bg1"/>
                </a:solidFill>
              </a:rPr>
              <a:t>Photo: © Brock and Sherri Fenton</a:t>
            </a:r>
          </a:p>
        </p:txBody>
      </p:sp>
      <p:pic>
        <p:nvPicPr>
          <p:cNvPr id="19" name="Picture 18">
            <a:extLst>
              <a:ext uri="{FF2B5EF4-FFF2-40B4-BE49-F238E27FC236}">
                <a16:creationId xmlns:a16="http://schemas.microsoft.com/office/drawing/2014/main" id="{5E35ADAD-9F85-F6AF-7D08-74CB5619D1E0}"/>
              </a:ext>
            </a:extLst>
          </p:cNvPr>
          <p:cNvPicPr>
            <a:picLocks noChangeAspect="1"/>
          </p:cNvPicPr>
          <p:nvPr/>
        </p:nvPicPr>
        <p:blipFill>
          <a:blip r:embed="rId5"/>
          <a:stretch>
            <a:fillRect/>
          </a:stretch>
        </p:blipFill>
        <p:spPr>
          <a:xfrm>
            <a:off x="3607137" y="1570890"/>
            <a:ext cx="1911009" cy="1835746"/>
          </a:xfrm>
          <a:prstGeom prst="rect">
            <a:avLst/>
          </a:prstGeom>
        </p:spPr>
      </p:pic>
      <p:pic>
        <p:nvPicPr>
          <p:cNvPr id="21" name="Picture 20">
            <a:extLst>
              <a:ext uri="{FF2B5EF4-FFF2-40B4-BE49-F238E27FC236}">
                <a16:creationId xmlns:a16="http://schemas.microsoft.com/office/drawing/2014/main" id="{3C53C112-23A6-A37D-25A7-6D4146FAF3DA}"/>
              </a:ext>
            </a:extLst>
          </p:cNvPr>
          <p:cNvPicPr>
            <a:picLocks noChangeAspect="1"/>
          </p:cNvPicPr>
          <p:nvPr/>
        </p:nvPicPr>
        <p:blipFill rotWithShape="1">
          <a:blip r:embed="rId6"/>
          <a:srcRect l="8687" t="16349" r="7539"/>
          <a:stretch/>
        </p:blipFill>
        <p:spPr>
          <a:xfrm>
            <a:off x="321239" y="1579394"/>
            <a:ext cx="2994870" cy="1818681"/>
          </a:xfrm>
          <a:prstGeom prst="rect">
            <a:avLst/>
          </a:prstGeom>
        </p:spPr>
      </p:pic>
      <p:sp>
        <p:nvSpPr>
          <p:cNvPr id="17" name="TextBox 16">
            <a:extLst>
              <a:ext uri="{FF2B5EF4-FFF2-40B4-BE49-F238E27FC236}">
                <a16:creationId xmlns:a16="http://schemas.microsoft.com/office/drawing/2014/main" id="{717900FE-68EE-35F1-3983-9B6485994DC9}"/>
              </a:ext>
            </a:extLst>
          </p:cNvPr>
          <p:cNvSpPr txBox="1"/>
          <p:nvPr/>
        </p:nvSpPr>
        <p:spPr>
          <a:xfrm>
            <a:off x="303083" y="3007922"/>
            <a:ext cx="2383262" cy="400110"/>
          </a:xfrm>
          <a:prstGeom prst="rect">
            <a:avLst/>
          </a:prstGeom>
          <a:noFill/>
        </p:spPr>
        <p:txBody>
          <a:bodyPr wrap="square" rtlCol="0">
            <a:spAutoFit/>
          </a:bodyPr>
          <a:lstStyle/>
          <a:p>
            <a:r>
              <a:rPr lang="en-US" sz="1100" dirty="0">
                <a:solidFill>
                  <a:schemeClr val="bg1"/>
                </a:solidFill>
              </a:rPr>
              <a:t>Silver-haired Bat </a:t>
            </a:r>
          </a:p>
          <a:p>
            <a:r>
              <a:rPr lang="en-US" sz="900" dirty="0">
                <a:solidFill>
                  <a:schemeClr val="bg1"/>
                </a:solidFill>
              </a:rPr>
              <a:t>Photo: © Brock and Sherri Fenton</a:t>
            </a:r>
          </a:p>
        </p:txBody>
      </p:sp>
      <p:sp>
        <p:nvSpPr>
          <p:cNvPr id="16" name="TextBox 15">
            <a:extLst>
              <a:ext uri="{FF2B5EF4-FFF2-40B4-BE49-F238E27FC236}">
                <a16:creationId xmlns:a16="http://schemas.microsoft.com/office/drawing/2014/main" id="{F7685B43-E36F-9731-E720-905C82302BB6}"/>
              </a:ext>
            </a:extLst>
          </p:cNvPr>
          <p:cNvSpPr txBox="1"/>
          <p:nvPr/>
        </p:nvSpPr>
        <p:spPr>
          <a:xfrm>
            <a:off x="3556890" y="3035555"/>
            <a:ext cx="2383262" cy="400110"/>
          </a:xfrm>
          <a:prstGeom prst="rect">
            <a:avLst/>
          </a:prstGeom>
          <a:noFill/>
        </p:spPr>
        <p:txBody>
          <a:bodyPr wrap="square" rtlCol="0">
            <a:spAutoFit/>
          </a:bodyPr>
          <a:lstStyle/>
          <a:p>
            <a:r>
              <a:rPr lang="en-US" sz="1100" dirty="0">
                <a:solidFill>
                  <a:schemeClr val="bg1"/>
                </a:solidFill>
              </a:rPr>
              <a:t>Hoary Bat </a:t>
            </a:r>
          </a:p>
          <a:p>
            <a:r>
              <a:rPr lang="en-US" sz="900" dirty="0">
                <a:solidFill>
                  <a:schemeClr val="bg1"/>
                </a:solidFill>
              </a:rPr>
              <a:t>Photo: © Brock and Sherri Fenton</a:t>
            </a:r>
          </a:p>
        </p:txBody>
      </p:sp>
    </p:spTree>
    <p:extLst>
      <p:ext uri="{BB962C8B-B14F-4D97-AF65-F5344CB8AC3E}">
        <p14:creationId xmlns:p14="http://schemas.microsoft.com/office/powerpoint/2010/main" val="254025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3698"/>
            <a:ext cx="8064896" cy="1008112"/>
          </a:xfrm>
        </p:spPr>
        <p:txBody>
          <a:bodyPr/>
          <a:lstStyle/>
          <a:p>
            <a:r>
              <a:rPr lang="en-CA" altLang="en-US" sz="2400" dirty="0">
                <a:solidFill>
                  <a:schemeClr val="bg2"/>
                </a:solidFill>
              </a:rPr>
              <a:t>Assessment: </a:t>
            </a:r>
            <a:r>
              <a:rPr lang="en-CA" altLang="en-US" sz="2400" dirty="0">
                <a:solidFill>
                  <a:schemeClr val="tx2"/>
                </a:solidFill>
              </a:rPr>
              <a:t>Committee on the Status of Endangered Wildlife in Canada </a:t>
            </a:r>
            <a:r>
              <a:rPr lang="en-CA" altLang="en-US" sz="2400" dirty="0"/>
              <a:t>(COSEWIC)</a:t>
            </a:r>
            <a:endParaRPr lang="en-CA" sz="2400" dirty="0"/>
          </a:p>
        </p:txBody>
      </p:sp>
      <p:sp>
        <p:nvSpPr>
          <p:cNvPr id="4" name="Content Placeholder 3"/>
          <p:cNvSpPr>
            <a:spLocks noGrp="1"/>
          </p:cNvSpPr>
          <p:nvPr>
            <p:ph idx="10"/>
          </p:nvPr>
        </p:nvSpPr>
        <p:spPr>
          <a:xfrm>
            <a:off x="232080" y="2821884"/>
            <a:ext cx="5652457" cy="2635065"/>
          </a:xfrm>
        </p:spPr>
        <p:txBody>
          <a:bodyPr>
            <a:normAutofit fontScale="85000" lnSpcReduction="20000"/>
          </a:bodyPr>
          <a:lstStyle/>
          <a:p>
            <a:pPr marL="0" indent="0">
              <a:buNone/>
              <a:defRPr/>
            </a:pPr>
            <a:r>
              <a:rPr lang="en-US" altLang="en-US" sz="2400" dirty="0"/>
              <a:t>Assessments are based on:</a:t>
            </a:r>
          </a:p>
          <a:p>
            <a:pPr>
              <a:defRPr/>
            </a:pPr>
            <a:r>
              <a:rPr lang="en-US" altLang="en-US" sz="2400" dirty="0">
                <a:solidFill>
                  <a:schemeClr val="tx2"/>
                </a:solidFill>
              </a:rPr>
              <a:t>Quantitative criteria set out by the IUCN</a:t>
            </a:r>
          </a:p>
          <a:p>
            <a:pPr marL="0" indent="0">
              <a:buNone/>
              <a:defRPr/>
            </a:pPr>
            <a:r>
              <a:rPr lang="en-US" altLang="en-US" sz="2400" dirty="0"/>
              <a:t>    (</a:t>
            </a:r>
            <a:r>
              <a:rPr lang="en-US" altLang="en-US" sz="2100" dirty="0"/>
              <a:t>International Union for Conservation of Nature</a:t>
            </a:r>
            <a:r>
              <a:rPr lang="en-US" altLang="en-US" sz="2400" dirty="0"/>
              <a:t>)</a:t>
            </a:r>
          </a:p>
          <a:p>
            <a:pPr lvl="1" indent="-342900">
              <a:buFont typeface="Wingdings" panose="05000000000000000000" pitchFamily="2" charset="2"/>
              <a:buChar char="Ø"/>
              <a:defRPr/>
            </a:pPr>
            <a:r>
              <a:rPr lang="en-US" altLang="en-US" sz="2100" dirty="0"/>
              <a:t>is the population declining;</a:t>
            </a:r>
          </a:p>
          <a:p>
            <a:pPr lvl="1">
              <a:buFont typeface="Wingdings" panose="05000000000000000000" pitchFamily="2" charset="2"/>
              <a:buChar char="Ø"/>
              <a:defRPr/>
            </a:pPr>
            <a:r>
              <a:rPr lang="en-US" altLang="en-US" sz="2100" dirty="0"/>
              <a:t>is the range shrinking; </a:t>
            </a:r>
          </a:p>
          <a:p>
            <a:pPr lvl="1">
              <a:buFont typeface="Wingdings" panose="05000000000000000000" pitchFamily="2" charset="2"/>
              <a:buChar char="Ø"/>
              <a:defRPr/>
            </a:pPr>
            <a:r>
              <a:rPr lang="en-US" altLang="en-US" sz="2100" dirty="0"/>
              <a:t>are there major new threats</a:t>
            </a:r>
          </a:p>
          <a:p>
            <a:pPr marL="457200" lvl="1" indent="0">
              <a:buNone/>
              <a:defRPr/>
            </a:pPr>
            <a:r>
              <a:rPr lang="en-US" altLang="en-US" sz="2000" dirty="0"/>
              <a:t> </a:t>
            </a:r>
          </a:p>
          <a:p>
            <a:pPr>
              <a:spcBef>
                <a:spcPts val="0"/>
              </a:spcBef>
              <a:defRPr/>
            </a:pPr>
            <a:r>
              <a:rPr lang="en-US" altLang="en-US" sz="2400" dirty="0">
                <a:solidFill>
                  <a:schemeClr val="tx2"/>
                </a:solidFill>
              </a:rPr>
              <a:t>Scientific knowledge, community knowledge and Aboriginal Traditional Knowledge (ATK) </a:t>
            </a:r>
          </a:p>
          <a:p>
            <a:pPr marL="514350" indent="-514350">
              <a:lnSpc>
                <a:spcPct val="100000"/>
              </a:lnSpc>
              <a:buAutoNum type="arabicPeriod"/>
            </a:pPr>
            <a:endParaRPr lang="en-CA" dirty="0"/>
          </a:p>
        </p:txBody>
      </p:sp>
      <p:sp>
        <p:nvSpPr>
          <p:cNvPr id="9" name="TextBox 8"/>
          <p:cNvSpPr txBox="1"/>
          <p:nvPr/>
        </p:nvSpPr>
        <p:spPr>
          <a:xfrm>
            <a:off x="179512" y="1485474"/>
            <a:ext cx="8964488" cy="1107996"/>
          </a:xfrm>
          <a:prstGeom prst="rect">
            <a:avLst/>
          </a:prstGeom>
          <a:noFill/>
        </p:spPr>
        <p:txBody>
          <a:bodyPr wrap="square" rtlCol="0">
            <a:spAutoFit/>
          </a:bodyPr>
          <a:lstStyle/>
          <a:p>
            <a:pPr algn="ctr"/>
            <a:r>
              <a:rPr lang="en-CA" altLang="en-US" sz="2200" dirty="0">
                <a:solidFill>
                  <a:schemeClr val="tx1">
                    <a:lumMod val="65000"/>
                    <a:lumOff val="35000"/>
                  </a:schemeClr>
                </a:solidFill>
                <a:latin typeface="Arial" panose="020B0604020202020204" pitchFamily="34" charset="0"/>
                <a:cs typeface="Arial" panose="020B0604020202020204" pitchFamily="34" charset="0"/>
              </a:rPr>
              <a:t>Independent group of experts who </a:t>
            </a:r>
            <a:r>
              <a:rPr lang="en-CA" altLang="en-US" sz="2200" i="1" dirty="0">
                <a:solidFill>
                  <a:schemeClr val="tx1">
                    <a:lumMod val="65000"/>
                    <a:lumOff val="35000"/>
                  </a:schemeClr>
                </a:solidFill>
                <a:latin typeface="Arial" panose="020B0604020202020204" pitchFamily="34" charset="0"/>
                <a:cs typeface="Arial" panose="020B0604020202020204" pitchFamily="34" charset="0"/>
              </a:rPr>
              <a:t>assess</a:t>
            </a:r>
            <a:r>
              <a:rPr lang="en-CA" altLang="en-US" sz="2200" dirty="0">
                <a:solidFill>
                  <a:schemeClr val="tx1">
                    <a:lumMod val="65000"/>
                    <a:lumOff val="35000"/>
                  </a:schemeClr>
                </a:solidFill>
                <a:latin typeface="Arial" panose="020B0604020202020204" pitchFamily="34" charset="0"/>
                <a:cs typeface="Arial" panose="020B0604020202020204" pitchFamily="34" charset="0"/>
              </a:rPr>
              <a:t> the risk of species’ extinction in Canada, and assign a status </a:t>
            </a:r>
          </a:p>
          <a:p>
            <a:r>
              <a:rPr lang="en-US" altLang="en-US" sz="2200" dirty="0">
                <a:solidFill>
                  <a:schemeClr val="tx1">
                    <a:lumMod val="65000"/>
                    <a:lumOff val="35000"/>
                  </a:schemeClr>
                </a:solidFill>
              </a:rPr>
              <a:t>- </a:t>
            </a:r>
            <a:r>
              <a:rPr lang="en-US" altLang="en-US" sz="2200" dirty="0">
                <a:solidFill>
                  <a:schemeClr val="tx2"/>
                </a:solidFill>
              </a:rPr>
              <a:t>consider the </a:t>
            </a:r>
            <a:r>
              <a:rPr lang="en-US" altLang="en-US" sz="2200" i="1" dirty="0">
                <a:solidFill>
                  <a:schemeClr val="tx2"/>
                </a:solidFill>
              </a:rPr>
              <a:t>entire species’  population </a:t>
            </a:r>
            <a:r>
              <a:rPr lang="en-US" altLang="en-US" sz="2200" dirty="0">
                <a:solidFill>
                  <a:schemeClr val="tx2"/>
                </a:solidFill>
              </a:rPr>
              <a:t>across Canada </a:t>
            </a:r>
            <a:r>
              <a:rPr lang="en-US" altLang="en-US" sz="1100" dirty="0">
                <a:solidFill>
                  <a:schemeClr val="tx1">
                    <a:lumMod val="65000"/>
                    <a:lumOff val="35000"/>
                  </a:schemeClr>
                </a:solidFill>
              </a:rPr>
              <a:t>(or a Designated Unit of it)</a:t>
            </a:r>
            <a:endParaRPr lang="en-US" sz="1100" dirty="0"/>
          </a:p>
        </p:txBody>
      </p:sp>
      <p:grpSp>
        <p:nvGrpSpPr>
          <p:cNvPr id="10" name="Group 9"/>
          <p:cNvGrpSpPr/>
          <p:nvPr/>
        </p:nvGrpSpPr>
        <p:grpSpPr>
          <a:xfrm>
            <a:off x="5940151" y="2870469"/>
            <a:ext cx="3027383" cy="2142707"/>
            <a:chOff x="5148263" y="2934952"/>
            <a:chExt cx="3744912" cy="2310149"/>
          </a:xfrm>
        </p:grpSpPr>
        <p:pic>
          <p:nvPicPr>
            <p:cNvPr id="11"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544" b="9159"/>
            <a:stretch/>
          </p:blipFill>
          <p:spPr bwMode="auto">
            <a:xfrm>
              <a:off x="5148263" y="2934952"/>
              <a:ext cx="3744912" cy="2310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bwMode="auto">
            <a:xfrm>
              <a:off x="7218579" y="4944626"/>
              <a:ext cx="1605801" cy="273758"/>
            </a:xfrm>
            <a:prstGeom prst="rect">
              <a:avLst/>
            </a:prstGeom>
            <a:noFill/>
            <a:ln>
              <a:noFill/>
            </a:ln>
          </p:spPr>
          <p:txBody>
            <a:bodyPr wrap="square">
              <a:spAutoFit/>
            </a:bodyPr>
            <a:lstStyle/>
            <a:p>
              <a:pPr algn="r" eaLnBrk="1" hangingPunct="1">
                <a:defRPr/>
              </a:pPr>
              <a:r>
                <a:rPr lang="en-US" sz="1050" dirty="0">
                  <a:solidFill>
                    <a:schemeClr val="bg1"/>
                  </a:solidFill>
                </a:rPr>
                <a:t>© </a:t>
              </a:r>
              <a:r>
                <a:rPr lang="en-CA" sz="1050" i="1" dirty="0">
                  <a:solidFill>
                    <a:schemeClr val="bg1"/>
                  </a:solidFill>
                  <a:latin typeface="Arial" charset="0"/>
                </a:rPr>
                <a:t>Benoit Fontaine</a:t>
              </a:r>
              <a:endParaRPr lang="en-US" sz="1050" dirty="0">
                <a:solidFill>
                  <a:schemeClr val="bg1"/>
                </a:solidFill>
              </a:endParaRPr>
            </a:p>
          </p:txBody>
        </p:sp>
      </p:grpSp>
      <p:sp>
        <p:nvSpPr>
          <p:cNvPr id="3" name="TextBox 2">
            <a:extLst>
              <a:ext uri="{FF2B5EF4-FFF2-40B4-BE49-F238E27FC236}">
                <a16:creationId xmlns:a16="http://schemas.microsoft.com/office/drawing/2014/main" id="{A2444F8E-4D5E-3F20-44AA-3B0FFEDF49BB}"/>
              </a:ext>
            </a:extLst>
          </p:cNvPr>
          <p:cNvSpPr txBox="1"/>
          <p:nvPr/>
        </p:nvSpPr>
        <p:spPr>
          <a:xfrm>
            <a:off x="232080" y="5456949"/>
            <a:ext cx="8735454" cy="646331"/>
          </a:xfrm>
          <a:prstGeom prst="rect">
            <a:avLst/>
          </a:prstGeom>
          <a:noFill/>
        </p:spPr>
        <p:txBody>
          <a:bodyPr wrap="square" rtlCol="0">
            <a:spAutoFit/>
          </a:bodyPr>
          <a:lstStyle/>
          <a:p>
            <a:pPr algn="ctr"/>
            <a:r>
              <a:rPr lang="en-US" sz="2000" dirty="0">
                <a:solidFill>
                  <a:schemeClr val="tx1">
                    <a:lumMod val="65000"/>
                    <a:lumOff val="35000"/>
                  </a:schemeClr>
                </a:solidFill>
              </a:rPr>
              <a:t>For more info on COSEWIC, Assessment or the ATK subcommittee visit: </a:t>
            </a:r>
            <a:r>
              <a:rPr lang="en-US" sz="1600" dirty="0">
                <a:solidFill>
                  <a:schemeClr val="tx1">
                    <a:lumMod val="65000"/>
                    <a:lumOff val="35000"/>
                  </a:schemeClr>
                </a:solidFill>
                <a:hlinkClick r:id="rId4"/>
              </a:rPr>
              <a:t>https://cosewic.ca/index.php/en/assessment-process.html</a:t>
            </a:r>
            <a:r>
              <a:rPr lang="en-US" sz="1600" dirty="0">
                <a:solidFill>
                  <a:schemeClr val="tx1">
                    <a:lumMod val="65000"/>
                    <a:lumOff val="35000"/>
                  </a:schemeClr>
                </a:solidFill>
              </a:rPr>
              <a:t> </a:t>
            </a:r>
          </a:p>
        </p:txBody>
      </p:sp>
    </p:spTree>
    <p:extLst>
      <p:ext uri="{BB962C8B-B14F-4D97-AF65-F5344CB8AC3E}">
        <p14:creationId xmlns:p14="http://schemas.microsoft.com/office/powerpoint/2010/main" val="373626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3AB4-E03C-E14B-0684-BFDFE9CD2163}"/>
              </a:ext>
            </a:extLst>
          </p:cNvPr>
          <p:cNvSpPr>
            <a:spLocks noGrp="1"/>
          </p:cNvSpPr>
          <p:nvPr>
            <p:ph type="ctrTitle"/>
          </p:nvPr>
        </p:nvSpPr>
        <p:spPr>
          <a:xfrm>
            <a:off x="539552" y="321699"/>
            <a:ext cx="8064896" cy="692696"/>
          </a:xfrm>
        </p:spPr>
        <p:txBody>
          <a:bodyPr/>
          <a:lstStyle/>
          <a:p>
            <a:r>
              <a:rPr lang="en-US" dirty="0"/>
              <a:t>ASSESSMENT OF 3 MIGRATORY BATS</a:t>
            </a:r>
          </a:p>
        </p:txBody>
      </p:sp>
      <p:pic>
        <p:nvPicPr>
          <p:cNvPr id="5" name="Image 5">
            <a:extLst>
              <a:ext uri="{FF2B5EF4-FFF2-40B4-BE49-F238E27FC236}">
                <a16:creationId xmlns:a16="http://schemas.microsoft.com/office/drawing/2014/main" id="{0C487E7E-B0C7-61A6-0C54-78B7F7ABAD5D}"/>
              </a:ext>
            </a:extLst>
          </p:cNvPr>
          <p:cNvPicPr>
            <a:picLocks noChangeAspect="1"/>
          </p:cNvPicPr>
          <p:nvPr/>
        </p:nvPicPr>
        <p:blipFill>
          <a:blip r:embed="rId3"/>
          <a:stretch>
            <a:fillRect/>
          </a:stretch>
        </p:blipFill>
        <p:spPr>
          <a:xfrm>
            <a:off x="395536" y="1556792"/>
            <a:ext cx="3240360" cy="3703269"/>
          </a:xfrm>
          <a:prstGeom prst="rect">
            <a:avLst/>
          </a:prstGeom>
        </p:spPr>
      </p:pic>
      <p:grpSp>
        <p:nvGrpSpPr>
          <p:cNvPr id="6" name="Group 5">
            <a:extLst>
              <a:ext uri="{FF2B5EF4-FFF2-40B4-BE49-F238E27FC236}">
                <a16:creationId xmlns:a16="http://schemas.microsoft.com/office/drawing/2014/main" id="{C80F40C6-1020-349A-E1D3-B2D99703D8ED}"/>
              </a:ext>
            </a:extLst>
          </p:cNvPr>
          <p:cNvGrpSpPr/>
          <p:nvPr/>
        </p:nvGrpSpPr>
        <p:grpSpPr>
          <a:xfrm>
            <a:off x="4190014" y="2418942"/>
            <a:ext cx="4718399" cy="2841998"/>
            <a:chOff x="331649" y="1298575"/>
            <a:chExt cx="9233751" cy="5380463"/>
          </a:xfrm>
        </p:grpSpPr>
        <p:grpSp>
          <p:nvGrpSpPr>
            <p:cNvPr id="7" name="Group 7">
              <a:extLst>
                <a:ext uri="{FF2B5EF4-FFF2-40B4-BE49-F238E27FC236}">
                  <a16:creationId xmlns:a16="http://schemas.microsoft.com/office/drawing/2014/main" id="{7DD538B5-BF9C-A2B2-EAE6-8AC26315256E}"/>
                </a:ext>
              </a:extLst>
            </p:cNvPr>
            <p:cNvGrpSpPr>
              <a:grpSpLocks/>
            </p:cNvGrpSpPr>
            <p:nvPr/>
          </p:nvGrpSpPr>
          <p:grpSpPr bwMode="auto">
            <a:xfrm>
              <a:off x="454025" y="1298575"/>
              <a:ext cx="4176713" cy="4392613"/>
              <a:chOff x="1149" y="1104"/>
              <a:chExt cx="2643" cy="2688"/>
            </a:xfrm>
          </p:grpSpPr>
          <p:sp>
            <p:nvSpPr>
              <p:cNvPr id="24" name="AutoShape 8">
                <a:extLst>
                  <a:ext uri="{FF2B5EF4-FFF2-40B4-BE49-F238E27FC236}">
                    <a16:creationId xmlns:a16="http://schemas.microsoft.com/office/drawing/2014/main" id="{654FC987-AE9D-6F35-91A5-FA791E1F6BC1}"/>
                  </a:ext>
                </a:extLst>
              </p:cNvPr>
              <p:cNvSpPr>
                <a:spLocks noChangeArrowheads="1"/>
              </p:cNvSpPr>
              <p:nvPr/>
            </p:nvSpPr>
            <p:spPr bwMode="auto">
              <a:xfrm>
                <a:off x="1152" y="1104"/>
                <a:ext cx="2640" cy="2688"/>
              </a:xfrm>
              <a:prstGeom prst="triangle">
                <a:avLst>
                  <a:gd name="adj" fmla="val 50000"/>
                </a:avLst>
              </a:prstGeom>
              <a:gradFill rotWithShape="0">
                <a:gsLst>
                  <a:gs pos="0">
                    <a:srgbClr val="000000"/>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45791" dir="8778596" algn="ctr" rotWithShape="0">
                        <a:schemeClr val="bg2"/>
                      </a:outerShdw>
                    </a:effectLst>
                  </a14:hiddenEffects>
                </a:ext>
              </a:extLst>
            </p:spPr>
            <p:txBody>
              <a:bodyPr wrap="none" anchor="ct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CA" altLang="en-US" sz="1800"/>
              </a:p>
            </p:txBody>
          </p:sp>
          <p:sp>
            <p:nvSpPr>
              <p:cNvPr id="25" name="Freeform 9">
                <a:extLst>
                  <a:ext uri="{FF2B5EF4-FFF2-40B4-BE49-F238E27FC236}">
                    <a16:creationId xmlns:a16="http://schemas.microsoft.com/office/drawing/2014/main" id="{84875AFB-D4AB-092F-A5FA-7AB2CB95E3DA}"/>
                  </a:ext>
                </a:extLst>
              </p:cNvPr>
              <p:cNvSpPr>
                <a:spLocks/>
              </p:cNvSpPr>
              <p:nvPr/>
            </p:nvSpPr>
            <p:spPr bwMode="auto">
              <a:xfrm>
                <a:off x="1149" y="1104"/>
                <a:ext cx="1323" cy="2688"/>
              </a:xfrm>
              <a:custGeom>
                <a:avLst/>
                <a:gdLst>
                  <a:gd name="T0" fmla="*/ 3 w 1395"/>
                  <a:gd name="T1" fmla="*/ 75473 h 2496"/>
                  <a:gd name="T2" fmla="*/ 122 w 1395"/>
                  <a:gd name="T3" fmla="*/ 0 h 2496"/>
                  <a:gd name="T4" fmla="*/ 9 w 1395"/>
                  <a:gd name="T5" fmla="*/ 65346 h 2496"/>
                  <a:gd name="T6" fmla="*/ 0 w 1395"/>
                  <a:gd name="T7" fmla="*/ 71116 h 2496"/>
                  <a:gd name="T8" fmla="*/ 3 w 1395"/>
                  <a:gd name="T9" fmla="*/ 75473 h 2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5" h="2496">
                    <a:moveTo>
                      <a:pt x="3" y="2496"/>
                    </a:moveTo>
                    <a:lnTo>
                      <a:pt x="1395" y="0"/>
                    </a:lnTo>
                    <a:lnTo>
                      <a:pt x="51" y="2160"/>
                    </a:lnTo>
                    <a:lnTo>
                      <a:pt x="0" y="2352"/>
                    </a:lnTo>
                    <a:lnTo>
                      <a:pt x="3" y="2496"/>
                    </a:lnTo>
                    <a:close/>
                  </a:path>
                </a:pathLst>
              </a:custGeom>
              <a:gradFill rotWithShape="0">
                <a:gsLst>
                  <a:gs pos="0">
                    <a:srgbClr val="5C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7">
              <a:extLst>
                <a:ext uri="{FF2B5EF4-FFF2-40B4-BE49-F238E27FC236}">
                  <a16:creationId xmlns:a16="http://schemas.microsoft.com/office/drawing/2014/main" id="{9ADB46E0-0875-D44F-000A-5AEE47BF385F}"/>
                </a:ext>
              </a:extLst>
            </p:cNvPr>
            <p:cNvGrpSpPr>
              <a:grpSpLocks/>
            </p:cNvGrpSpPr>
            <p:nvPr/>
          </p:nvGrpSpPr>
          <p:grpSpPr bwMode="auto">
            <a:xfrm>
              <a:off x="1192327" y="2660770"/>
              <a:ext cx="8257679" cy="1106486"/>
              <a:chOff x="740" y="2133"/>
              <a:chExt cx="4261" cy="697"/>
            </a:xfrm>
          </p:grpSpPr>
          <p:sp>
            <p:nvSpPr>
              <p:cNvPr id="22" name="Text Box 14">
                <a:extLst>
                  <a:ext uri="{FF2B5EF4-FFF2-40B4-BE49-F238E27FC236}">
                    <a16:creationId xmlns:a16="http://schemas.microsoft.com/office/drawing/2014/main" id="{9394EC36-BC57-89DA-0F7C-E9883ECE6267}"/>
                  </a:ext>
                </a:extLst>
              </p:cNvPr>
              <p:cNvSpPr txBox="1">
                <a:spLocks noChangeArrowheads="1"/>
              </p:cNvSpPr>
              <p:nvPr/>
            </p:nvSpPr>
            <p:spPr bwMode="auto">
              <a:xfrm>
                <a:off x="740" y="2354"/>
                <a:ext cx="2012" cy="404"/>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1600" b="1" i="1" spc="300" dirty="0">
                    <a:ln w="0"/>
                    <a:solidFill>
                      <a:srgbClr val="7030A0"/>
                    </a:solidFill>
                    <a:effectLst>
                      <a:outerShdw blurRad="38100" dist="19050" dir="2700000" algn="tl" rotWithShape="0">
                        <a:schemeClr val="dk1">
                          <a:alpha val="40000"/>
                        </a:schemeClr>
                      </a:outerShdw>
                    </a:effectLst>
                    <a:latin typeface="+mn-lt"/>
                  </a:rPr>
                  <a:t>Endangered</a:t>
                </a:r>
              </a:p>
            </p:txBody>
          </p:sp>
          <p:sp>
            <p:nvSpPr>
              <p:cNvPr id="23" name="Text Box 15">
                <a:extLst>
                  <a:ext uri="{FF2B5EF4-FFF2-40B4-BE49-F238E27FC236}">
                    <a16:creationId xmlns:a16="http://schemas.microsoft.com/office/drawing/2014/main" id="{1E222593-D27D-0CD8-8FA7-61BB49F44D27}"/>
                  </a:ext>
                </a:extLst>
              </p:cNvPr>
              <p:cNvSpPr txBox="1">
                <a:spLocks noChangeArrowheads="1"/>
              </p:cNvSpPr>
              <p:nvPr/>
            </p:nvSpPr>
            <p:spPr bwMode="auto">
              <a:xfrm>
                <a:off x="2605" y="2133"/>
                <a:ext cx="2396"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500"/>
                  </a:spcBef>
                  <a:spcAft>
                    <a:spcPts val="500"/>
                  </a:spcAft>
                  <a:buClrTx/>
                  <a:buSzTx/>
                  <a:buFontTx/>
                  <a:buNone/>
                </a:pPr>
                <a:r>
                  <a:rPr kumimoji="0" lang="en-US" altLang="en-US" sz="1600" dirty="0"/>
                  <a:t>Facing imminent extirpation or extinction</a:t>
                </a:r>
              </a:p>
            </p:txBody>
          </p:sp>
        </p:grpSp>
        <p:sp>
          <p:nvSpPr>
            <p:cNvPr id="20" name="Text Box 17">
              <a:extLst>
                <a:ext uri="{FF2B5EF4-FFF2-40B4-BE49-F238E27FC236}">
                  <a16:creationId xmlns:a16="http://schemas.microsoft.com/office/drawing/2014/main" id="{67840696-AD09-A47C-0974-795C30DB6D98}"/>
                </a:ext>
              </a:extLst>
            </p:cNvPr>
            <p:cNvSpPr txBox="1">
              <a:spLocks noChangeArrowheads="1"/>
            </p:cNvSpPr>
            <p:nvPr/>
          </p:nvSpPr>
          <p:spPr bwMode="auto">
            <a:xfrm>
              <a:off x="967246" y="3892531"/>
              <a:ext cx="3523751" cy="640949"/>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1600" b="1" i="1" spc="300" dirty="0">
                  <a:solidFill>
                    <a:srgbClr val="FFFF00"/>
                  </a:solidFill>
                  <a:effectLst>
                    <a:outerShdw blurRad="38100" dist="38100" dir="2700000" algn="tl">
                      <a:srgbClr val="000000">
                        <a:alpha val="43137"/>
                      </a:srgbClr>
                    </a:outerShdw>
                  </a:effectLst>
                  <a:latin typeface="+mn-lt"/>
                </a:rPr>
                <a:t>Threatened</a:t>
              </a:r>
            </a:p>
          </p:txBody>
        </p:sp>
        <p:sp>
          <p:nvSpPr>
            <p:cNvPr id="18" name="Text Box 23">
              <a:extLst>
                <a:ext uri="{FF2B5EF4-FFF2-40B4-BE49-F238E27FC236}">
                  <a16:creationId xmlns:a16="http://schemas.microsoft.com/office/drawing/2014/main" id="{DE67CB5B-DC13-378A-236C-9F41E2260E94}"/>
                </a:ext>
              </a:extLst>
            </p:cNvPr>
            <p:cNvSpPr txBox="1">
              <a:spLocks noChangeArrowheads="1"/>
            </p:cNvSpPr>
            <p:nvPr/>
          </p:nvSpPr>
          <p:spPr bwMode="auto">
            <a:xfrm>
              <a:off x="331649" y="4611844"/>
              <a:ext cx="4013325" cy="580348"/>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1600" b="1" i="1" spc="300" dirty="0">
                  <a:solidFill>
                    <a:srgbClr val="0070C0"/>
                  </a:solidFill>
                  <a:effectLst>
                    <a:outerShdw blurRad="38100" dist="38100" dir="2700000" algn="tl">
                      <a:srgbClr val="000000">
                        <a:alpha val="43137"/>
                      </a:srgbClr>
                    </a:outerShdw>
                  </a:effectLst>
                  <a:latin typeface="+mn-lt"/>
                </a:rPr>
                <a:t>Special Concern</a:t>
              </a:r>
            </a:p>
          </p:txBody>
        </p:sp>
        <p:sp>
          <p:nvSpPr>
            <p:cNvPr id="11" name="TextBox 25">
              <a:extLst>
                <a:ext uri="{FF2B5EF4-FFF2-40B4-BE49-F238E27FC236}">
                  <a16:creationId xmlns:a16="http://schemas.microsoft.com/office/drawing/2014/main" id="{BD86A011-F24C-A73A-2677-B4E8E739BCF7}"/>
                </a:ext>
              </a:extLst>
            </p:cNvPr>
            <p:cNvSpPr txBox="1">
              <a:spLocks noChangeArrowheads="1"/>
            </p:cNvSpPr>
            <p:nvPr/>
          </p:nvSpPr>
          <p:spPr bwMode="auto">
            <a:xfrm>
              <a:off x="331649" y="5686675"/>
              <a:ext cx="4668784" cy="992363"/>
            </a:xfrm>
            <a:prstGeom prst="snip2SameRect">
              <a:avLst>
                <a:gd name="adj1" fmla="val 24796"/>
                <a:gd name="adj2" fmla="val 0"/>
              </a:avLst>
            </a:prstGeom>
            <a:solidFill>
              <a:srgbClr val="456B2B">
                <a:alpha val="75000"/>
              </a:srgbClr>
            </a:solidFill>
            <a:ln>
              <a:noFill/>
            </a:ln>
          </p:spPr>
          <p:txBody>
            <a:bodyPr wrap="square">
              <a:spAutoFit/>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en-US" altLang="en-US" sz="1200" b="1" dirty="0">
                  <a:effectLst>
                    <a:outerShdw blurRad="38100" dist="38100" dir="2700000" algn="tl">
                      <a:srgbClr val="000000">
                        <a:alpha val="43137"/>
                      </a:srgbClr>
                    </a:outerShdw>
                  </a:effectLst>
                  <a:latin typeface="+mn-lt"/>
                </a:rPr>
                <a:t>NOT AT RISK </a:t>
              </a:r>
            </a:p>
            <a:p>
              <a:pPr algn="ctr"/>
              <a:r>
                <a:rPr lang="en-US" altLang="en-US" sz="1200" b="1" dirty="0">
                  <a:effectLst>
                    <a:outerShdw blurRad="38100" dist="38100" dir="2700000" algn="tl">
                      <a:srgbClr val="000000">
                        <a:alpha val="43137"/>
                      </a:srgbClr>
                    </a:outerShdw>
                  </a:effectLst>
                  <a:latin typeface="+mn-lt"/>
                </a:rPr>
                <a:t>or No longer at Risk</a:t>
              </a:r>
            </a:p>
          </p:txBody>
        </p:sp>
        <p:sp>
          <p:nvSpPr>
            <p:cNvPr id="12" name="Line 28">
              <a:extLst>
                <a:ext uri="{FF2B5EF4-FFF2-40B4-BE49-F238E27FC236}">
                  <a16:creationId xmlns:a16="http://schemas.microsoft.com/office/drawing/2014/main" id="{B7E51461-67D0-C8C1-49F8-7EF59CB84E5C}"/>
                </a:ext>
              </a:extLst>
            </p:cNvPr>
            <p:cNvSpPr>
              <a:spLocks noChangeShapeType="1"/>
            </p:cNvSpPr>
            <p:nvPr/>
          </p:nvSpPr>
          <p:spPr bwMode="auto">
            <a:xfrm flipV="1">
              <a:off x="1421306" y="3640833"/>
              <a:ext cx="8028697" cy="21887"/>
            </a:xfrm>
            <a:prstGeom prst="line">
              <a:avLst/>
            </a:prstGeom>
            <a:noFill/>
            <a:ln w="2857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9">
              <a:extLst>
                <a:ext uri="{FF2B5EF4-FFF2-40B4-BE49-F238E27FC236}">
                  <a16:creationId xmlns:a16="http://schemas.microsoft.com/office/drawing/2014/main" id="{DAF1AF2D-475B-4BF3-88A6-80B1AE994DE4}"/>
                </a:ext>
              </a:extLst>
            </p:cNvPr>
            <p:cNvSpPr>
              <a:spLocks noChangeShapeType="1"/>
            </p:cNvSpPr>
            <p:nvPr/>
          </p:nvSpPr>
          <p:spPr bwMode="auto">
            <a:xfrm flipV="1">
              <a:off x="524788" y="5635505"/>
              <a:ext cx="8925215" cy="67824"/>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8">
              <a:extLst>
                <a:ext uri="{FF2B5EF4-FFF2-40B4-BE49-F238E27FC236}">
                  <a16:creationId xmlns:a16="http://schemas.microsoft.com/office/drawing/2014/main" id="{7B985F35-6350-FC91-2678-87220F5DE879}"/>
                </a:ext>
              </a:extLst>
            </p:cNvPr>
            <p:cNvSpPr>
              <a:spLocks noChangeShapeType="1"/>
            </p:cNvSpPr>
            <p:nvPr/>
          </p:nvSpPr>
          <p:spPr bwMode="auto">
            <a:xfrm flipV="1">
              <a:off x="1923164" y="2572977"/>
              <a:ext cx="7526839" cy="445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8">
              <a:extLst>
                <a:ext uri="{FF2B5EF4-FFF2-40B4-BE49-F238E27FC236}">
                  <a16:creationId xmlns:a16="http://schemas.microsoft.com/office/drawing/2014/main" id="{AA31A4A2-339F-3999-B3E4-072481C59B85}"/>
                </a:ext>
              </a:extLst>
            </p:cNvPr>
            <p:cNvSpPr>
              <a:spLocks noChangeShapeType="1"/>
            </p:cNvSpPr>
            <p:nvPr/>
          </p:nvSpPr>
          <p:spPr bwMode="auto">
            <a:xfrm flipV="1">
              <a:off x="2379108" y="1581998"/>
              <a:ext cx="7186292" cy="53275"/>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8">
              <a:extLst>
                <a:ext uri="{FF2B5EF4-FFF2-40B4-BE49-F238E27FC236}">
                  <a16:creationId xmlns:a16="http://schemas.microsoft.com/office/drawing/2014/main" id="{C08DBEE7-2271-59D6-C3E1-9B8043DA0EDE}"/>
                </a:ext>
              </a:extLst>
            </p:cNvPr>
            <p:cNvSpPr>
              <a:spLocks noChangeShapeType="1"/>
            </p:cNvSpPr>
            <p:nvPr/>
          </p:nvSpPr>
          <p:spPr bwMode="auto">
            <a:xfrm flipV="1">
              <a:off x="1043607" y="4508106"/>
              <a:ext cx="8406396" cy="67824"/>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TextBox 25">
            <a:extLst>
              <a:ext uri="{FF2B5EF4-FFF2-40B4-BE49-F238E27FC236}">
                <a16:creationId xmlns:a16="http://schemas.microsoft.com/office/drawing/2014/main" id="{F6AD6191-AB56-827D-001A-974C43D7D4A0}"/>
              </a:ext>
            </a:extLst>
          </p:cNvPr>
          <p:cNvSpPr txBox="1"/>
          <p:nvPr/>
        </p:nvSpPr>
        <p:spPr>
          <a:xfrm>
            <a:off x="5096807" y="2126012"/>
            <a:ext cx="3951053" cy="338554"/>
          </a:xfrm>
          <a:prstGeom prst="rect">
            <a:avLst/>
          </a:prstGeom>
          <a:noFill/>
        </p:spPr>
        <p:txBody>
          <a:bodyPr wrap="square">
            <a:spAutoFit/>
          </a:bodyPr>
          <a:lstStyle/>
          <a:p>
            <a:pPr algn="ctr">
              <a:defRPr/>
            </a:pPr>
            <a:r>
              <a:rPr lang="en-US" sz="1600" b="1" i="1" spc="300" dirty="0">
                <a:ln w="0"/>
                <a:solidFill>
                  <a:srgbClr val="C00000"/>
                </a:solidFill>
                <a:effectLst>
                  <a:outerShdw blurRad="38100" dist="19050" dir="2700000" algn="tl" rotWithShape="0">
                    <a:schemeClr val="dk1">
                      <a:alpha val="40000"/>
                    </a:schemeClr>
                  </a:outerShdw>
                </a:effectLst>
              </a:rPr>
              <a:t>Extinct</a:t>
            </a:r>
            <a:r>
              <a:rPr lang="en-US" sz="1600" dirty="0">
                <a:ln w="0"/>
                <a:effectLst>
                  <a:outerShdw blurRad="38100" dist="19050" dir="2700000" algn="tl" rotWithShape="0">
                    <a:schemeClr val="dk1">
                      <a:alpha val="40000"/>
                    </a:schemeClr>
                  </a:outerShdw>
                </a:effectLst>
              </a:rPr>
              <a:t> </a:t>
            </a:r>
            <a:r>
              <a:rPr lang="en-US" sz="1600" dirty="0"/>
              <a:t>  No longer exists in the world</a:t>
            </a:r>
          </a:p>
        </p:txBody>
      </p:sp>
      <p:sp>
        <p:nvSpPr>
          <p:cNvPr id="27" name="Text Box 11">
            <a:extLst>
              <a:ext uri="{FF2B5EF4-FFF2-40B4-BE49-F238E27FC236}">
                <a16:creationId xmlns:a16="http://schemas.microsoft.com/office/drawing/2014/main" id="{CFA84036-6124-B4AE-583D-8282CDD91645}"/>
              </a:ext>
            </a:extLst>
          </p:cNvPr>
          <p:cNvSpPr txBox="1">
            <a:spLocks noChangeArrowheads="1"/>
          </p:cNvSpPr>
          <p:nvPr/>
        </p:nvSpPr>
        <p:spPr bwMode="auto">
          <a:xfrm>
            <a:off x="4982399" y="2765298"/>
            <a:ext cx="1742928" cy="338554"/>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1600" b="1" i="1" spc="300" dirty="0">
                <a:solidFill>
                  <a:srgbClr val="FF0000"/>
                </a:solidFill>
                <a:effectLst>
                  <a:outerShdw blurRad="38100" dist="38100" dir="2700000" algn="tl">
                    <a:srgbClr val="000000">
                      <a:alpha val="43137"/>
                    </a:srgbClr>
                  </a:outerShdw>
                </a:effectLst>
                <a:latin typeface="+mn-lt"/>
              </a:rPr>
              <a:t>Extirpated</a:t>
            </a:r>
          </a:p>
        </p:txBody>
      </p:sp>
      <p:sp>
        <p:nvSpPr>
          <p:cNvPr id="28" name="Text Box 12">
            <a:extLst>
              <a:ext uri="{FF2B5EF4-FFF2-40B4-BE49-F238E27FC236}">
                <a16:creationId xmlns:a16="http://schemas.microsoft.com/office/drawing/2014/main" id="{727F055D-619A-F440-667F-18ED8D409ABF}"/>
              </a:ext>
            </a:extLst>
          </p:cNvPr>
          <p:cNvSpPr txBox="1">
            <a:spLocks noChangeArrowheads="1"/>
          </p:cNvSpPr>
          <p:nvPr/>
        </p:nvSpPr>
        <p:spPr bwMode="auto">
          <a:xfrm>
            <a:off x="6412588" y="2548531"/>
            <a:ext cx="2598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ts val="500"/>
              </a:spcBef>
              <a:spcAft>
                <a:spcPts val="500"/>
              </a:spcAft>
              <a:buClrTx/>
              <a:buSzTx/>
              <a:buFontTx/>
              <a:buNone/>
            </a:pPr>
            <a:r>
              <a:rPr kumimoji="0" lang="en-US" altLang="en-US" sz="1600" dirty="0"/>
              <a:t>No longer exists in the wild </a:t>
            </a:r>
            <a:r>
              <a:rPr kumimoji="0" lang="en-US" altLang="en-US" sz="1600" i="1" dirty="0"/>
              <a:t>in Canada</a:t>
            </a:r>
          </a:p>
        </p:txBody>
      </p:sp>
      <p:sp>
        <p:nvSpPr>
          <p:cNvPr id="29" name="Circle: Hollow 28">
            <a:extLst>
              <a:ext uri="{FF2B5EF4-FFF2-40B4-BE49-F238E27FC236}">
                <a16:creationId xmlns:a16="http://schemas.microsoft.com/office/drawing/2014/main" id="{50E63832-8BE4-7E0B-1D81-8386B73CFB85}"/>
              </a:ext>
            </a:extLst>
          </p:cNvPr>
          <p:cNvSpPr/>
          <p:nvPr/>
        </p:nvSpPr>
        <p:spPr>
          <a:xfrm>
            <a:off x="1292263" y="4169719"/>
            <a:ext cx="1584176" cy="399285"/>
          </a:xfrm>
          <a:prstGeom prst="donut">
            <a:avLst>
              <a:gd name="adj" fmla="val 1736"/>
            </a:avLst>
          </a:prstGeom>
          <a:solidFill>
            <a:srgbClr val="7030A0"/>
          </a:solidFill>
          <a:l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0" name="Circle: Hollow 29">
            <a:extLst>
              <a:ext uri="{FF2B5EF4-FFF2-40B4-BE49-F238E27FC236}">
                <a16:creationId xmlns:a16="http://schemas.microsoft.com/office/drawing/2014/main" id="{E9527ED9-9042-DE05-29F3-7B74371D6097}"/>
              </a:ext>
            </a:extLst>
          </p:cNvPr>
          <p:cNvSpPr/>
          <p:nvPr/>
        </p:nvSpPr>
        <p:spPr>
          <a:xfrm>
            <a:off x="4650321" y="3081898"/>
            <a:ext cx="4295625" cy="764464"/>
          </a:xfrm>
          <a:prstGeom prst="donut">
            <a:avLst>
              <a:gd name="adj" fmla="val 1736"/>
            </a:avLst>
          </a:prstGeom>
          <a:solidFill>
            <a:srgbClr val="7030A0"/>
          </a:solidFill>
          <a:l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7C3D8909-2C8C-50F0-5944-362E92F81D26}"/>
              </a:ext>
            </a:extLst>
          </p:cNvPr>
          <p:cNvSpPr txBox="1"/>
          <p:nvPr/>
        </p:nvSpPr>
        <p:spPr>
          <a:xfrm>
            <a:off x="180160" y="5400615"/>
            <a:ext cx="8867700" cy="584775"/>
          </a:xfrm>
          <a:prstGeom prst="rect">
            <a:avLst/>
          </a:prstGeom>
          <a:noFill/>
        </p:spPr>
        <p:txBody>
          <a:bodyPr wrap="square">
            <a:spAutoFit/>
          </a:bodyPr>
          <a:lstStyle/>
          <a:p>
            <a:r>
              <a:rPr lang="en-US" sz="1600" dirty="0">
                <a:solidFill>
                  <a:srgbClr val="0000FF"/>
                </a:solidFill>
                <a:hlinkClick r:id="rId4">
                  <a:extLst>
                    <a:ext uri="{A12FA001-AC4F-418D-AE19-62706E023703}">
                      <ahyp:hlinkClr xmlns:ahyp="http://schemas.microsoft.com/office/drawing/2018/hyperlinkcolor" val="tx"/>
                    </a:ext>
                  </a:extLst>
                </a:hlinkClick>
              </a:rPr>
              <a:t>https://wildlife-species.az.ec.gc.ca/</a:t>
            </a:r>
            <a:r>
              <a:rPr lang="en-US" sz="1600" dirty="0">
                <a:solidFill>
                  <a:srgbClr val="FF0000"/>
                </a:solidFill>
                <a:hlinkClick r:id="rId4">
                  <a:extLst>
                    <a:ext uri="{A12FA001-AC4F-418D-AE19-62706E023703}">
                      <ahyp:hlinkClr xmlns:ahyp="http://schemas.microsoft.com/office/drawing/2018/hyperlinkcolor" val="tx"/>
                    </a:ext>
                  </a:extLst>
                </a:hlinkClick>
              </a:rPr>
              <a:t>species-risk-registry</a:t>
            </a:r>
            <a:r>
              <a:rPr lang="en-US" sz="1600" dirty="0">
                <a:solidFill>
                  <a:srgbClr val="0000FF"/>
                </a:solidFill>
                <a:hlinkClick r:id="rId4">
                  <a:extLst>
                    <a:ext uri="{A12FA001-AC4F-418D-AE19-62706E023703}">
                      <ahyp:hlinkClr xmlns:ahyp="http://schemas.microsoft.com/office/drawing/2018/hyperlinkcolor" val="tx"/>
                    </a:ext>
                  </a:extLst>
                </a:hlinkClick>
              </a:rPr>
              <a:t>/virtual_sara/files//</a:t>
            </a:r>
            <a:r>
              <a:rPr lang="en-US" sz="1600" dirty="0">
                <a:solidFill>
                  <a:srgbClr val="FF0000"/>
                </a:solidFill>
                <a:hlinkClick r:id="rId4">
                  <a:extLst>
                    <a:ext uri="{A12FA001-AC4F-418D-AE19-62706E023703}">
                      <ahyp:hlinkClr xmlns:ahyp="http://schemas.microsoft.com/office/drawing/2018/hyperlinkcolor" val="tx"/>
                    </a:ext>
                  </a:extLst>
                </a:hlinkClick>
              </a:rPr>
              <a:t>cosewic/sr</a:t>
            </a:r>
            <a:r>
              <a:rPr lang="en-US" sz="1600" dirty="0">
                <a:solidFill>
                  <a:srgbClr val="0000FF"/>
                </a:solidFill>
                <a:hlinkClick r:id="rId4">
                  <a:extLst>
                    <a:ext uri="{A12FA001-AC4F-418D-AE19-62706E023703}">
                      <ahyp:hlinkClr xmlns:ahyp="http://schemas.microsoft.com/office/drawing/2018/hyperlinkcolor" val="tx"/>
                    </a:ext>
                  </a:extLst>
                </a:hlinkClick>
              </a:rPr>
              <a:t>-HoaryEasternRedSilverHairedBats-v00-Nov2023-eng.pdf</a:t>
            </a:r>
            <a:r>
              <a:rPr lang="en-US" sz="1600" dirty="0"/>
              <a:t> </a:t>
            </a:r>
          </a:p>
        </p:txBody>
      </p:sp>
    </p:spTree>
    <p:extLst>
      <p:ext uri="{BB962C8B-B14F-4D97-AF65-F5344CB8AC3E}">
        <p14:creationId xmlns:p14="http://schemas.microsoft.com/office/powerpoint/2010/main" val="82433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910" y="273801"/>
            <a:ext cx="7698727" cy="664013"/>
          </a:xfrm>
        </p:spPr>
        <p:txBody>
          <a:bodyPr/>
          <a:lstStyle/>
          <a:p>
            <a:r>
              <a:rPr lang="en-CA" dirty="0">
                <a:solidFill>
                  <a:schemeClr val="bg2"/>
                </a:solidFill>
              </a:rPr>
              <a:t>The </a:t>
            </a:r>
            <a:r>
              <a:rPr lang="en-CA" i="1" dirty="0">
                <a:solidFill>
                  <a:schemeClr val="bg2"/>
                </a:solidFill>
              </a:rPr>
              <a:t>Species at Risk Act </a:t>
            </a:r>
            <a:r>
              <a:rPr lang="en-CA" dirty="0">
                <a:solidFill>
                  <a:schemeClr val="bg2"/>
                </a:solidFill>
              </a:rPr>
              <a:t>Process</a:t>
            </a:r>
          </a:p>
        </p:txBody>
      </p:sp>
      <p:grpSp>
        <p:nvGrpSpPr>
          <p:cNvPr id="33" name="Group 32"/>
          <p:cNvGrpSpPr/>
          <p:nvPr/>
        </p:nvGrpSpPr>
        <p:grpSpPr>
          <a:xfrm>
            <a:off x="375910" y="1567129"/>
            <a:ext cx="8503821" cy="5131164"/>
            <a:chOff x="497900" y="1536568"/>
            <a:chExt cx="8503821" cy="4652334"/>
          </a:xfrm>
        </p:grpSpPr>
        <p:sp>
          <p:nvSpPr>
            <p:cNvPr id="34" name="Rectangle 7"/>
            <p:cNvSpPr>
              <a:spLocks noChangeArrowheads="1"/>
            </p:cNvSpPr>
            <p:nvPr/>
          </p:nvSpPr>
          <p:spPr bwMode="auto">
            <a:xfrm>
              <a:off x="4932362" y="1999533"/>
              <a:ext cx="1904219" cy="58659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Recovery Planning</a:t>
              </a:r>
            </a:p>
          </p:txBody>
        </p:sp>
        <p:sp>
          <p:nvSpPr>
            <p:cNvPr id="35" name="Rectangle 6"/>
            <p:cNvSpPr>
              <a:spLocks noChangeArrowheads="1"/>
            </p:cNvSpPr>
            <p:nvPr/>
          </p:nvSpPr>
          <p:spPr bwMode="auto">
            <a:xfrm>
              <a:off x="2862218" y="2001351"/>
              <a:ext cx="1893888"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a:solidFill>
                    <a:srgbClr val="FFFFFF"/>
                  </a:solidFill>
                  <a:latin typeface="Century Gothic" panose="020B0502020202020204" pitchFamily="34" charset="0"/>
                </a:rPr>
                <a:t>Listing</a:t>
              </a:r>
            </a:p>
          </p:txBody>
        </p:sp>
        <p:sp>
          <p:nvSpPr>
            <p:cNvPr id="36" name="Rectangle 5"/>
            <p:cNvSpPr>
              <a:spLocks noChangeArrowheads="1"/>
            </p:cNvSpPr>
            <p:nvPr/>
          </p:nvSpPr>
          <p:spPr bwMode="auto">
            <a:xfrm>
              <a:off x="533401" y="2002159"/>
              <a:ext cx="2235166"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Assessment</a:t>
              </a:r>
              <a:endParaRPr lang="en-CA" altLang="en-US" sz="2000" dirty="0">
                <a:solidFill>
                  <a:srgbClr val="FFFFFF"/>
                </a:solidFill>
                <a:latin typeface="Century Gothic" panose="020B0502020202020204" pitchFamily="34" charset="0"/>
              </a:endParaRPr>
            </a:p>
          </p:txBody>
        </p:sp>
        <p:sp>
          <p:nvSpPr>
            <p:cNvPr id="37" name="TextBox 36"/>
            <p:cNvSpPr txBox="1">
              <a:spLocks noChangeArrowheads="1"/>
            </p:cNvSpPr>
            <p:nvPr/>
          </p:nvSpPr>
          <p:spPr bwMode="auto">
            <a:xfrm>
              <a:off x="497900" y="2349150"/>
              <a:ext cx="2285489" cy="106041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eaLnBrk="1" hangingPunct="1">
                <a:spcBef>
                  <a:spcPct val="0"/>
                </a:spcBef>
                <a:buClrTx/>
                <a:buSzTx/>
                <a:buNone/>
              </a:pPr>
              <a:r>
                <a:rPr lang="en-CA" altLang="en-US" sz="1400" dirty="0">
                  <a:solidFill>
                    <a:srgbClr val="000000"/>
                  </a:solidFill>
                </a:rPr>
                <a:t>COSEWIC (Independent body of experts) sends species assessment and recommendation to Minister of ECCC to List</a:t>
              </a:r>
            </a:p>
          </p:txBody>
        </p:sp>
        <p:sp>
          <p:nvSpPr>
            <p:cNvPr id="38" name="TextBox 37"/>
            <p:cNvSpPr txBox="1">
              <a:spLocks noChangeArrowheads="1"/>
            </p:cNvSpPr>
            <p:nvPr/>
          </p:nvSpPr>
          <p:spPr bwMode="auto">
            <a:xfrm>
              <a:off x="2880818" y="2371267"/>
              <a:ext cx="1893888" cy="32789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spcAft>
                  <a:spcPts val="600"/>
                </a:spcAft>
                <a:buClrTx/>
                <a:buSzTx/>
                <a:defRPr/>
              </a:pPr>
              <a:r>
                <a:rPr lang="en-CA" altLang="en-US" sz="1400" dirty="0">
                  <a:solidFill>
                    <a:srgbClr val="000000"/>
                  </a:solidFill>
                </a:rPr>
                <a:t>Minister’s recommendation to Cabinet</a:t>
              </a:r>
            </a:p>
            <a:p>
              <a:pPr eaLnBrk="1" hangingPunct="1">
                <a:spcBef>
                  <a:spcPct val="0"/>
                </a:spcBef>
                <a:buClrTx/>
                <a:buSzTx/>
                <a:defRPr/>
              </a:pPr>
              <a:r>
                <a:rPr lang="en-CA" altLang="en-US" sz="1400" dirty="0">
                  <a:solidFill>
                    <a:srgbClr val="000000"/>
                  </a:solidFill>
                </a:rPr>
                <a:t>Decision on listing is made by Cabinet</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defRPr/>
              </a:pPr>
              <a:r>
                <a:rPr lang="en-CA" altLang="en-US" sz="1400" b="1" dirty="0">
                  <a:solidFill>
                    <a:srgbClr val="000000"/>
                  </a:solidFill>
                </a:rPr>
                <a:t>If listed</a:t>
              </a:r>
              <a:r>
                <a:rPr lang="en-CA" altLang="en-US" sz="1400" dirty="0">
                  <a:solidFill>
                    <a:srgbClr val="000000"/>
                  </a:solidFill>
                </a:rPr>
                <a:t>, SARA and prohibitions apply right away</a:t>
              </a:r>
            </a:p>
            <a:p>
              <a:pPr marL="0" indent="0" eaLnBrk="1" hangingPunct="1">
                <a:spcBef>
                  <a:spcPct val="0"/>
                </a:spcBef>
                <a:buClrTx/>
                <a:buSzTx/>
                <a:buFont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General prohibitions</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Recovery Planning starts</a:t>
              </a:r>
            </a:p>
            <a:p>
              <a:pPr eaLnBrk="1" hangingPunct="1">
                <a:spcBef>
                  <a:spcPct val="0"/>
                </a:spcBef>
                <a:buClrTx/>
                <a:buSzTx/>
                <a:buFont typeface="Wingdings" panose="05000000000000000000" pitchFamily="2" charset="2"/>
                <a:buChar char="Ø"/>
                <a:defRPr/>
              </a:pPr>
              <a:endParaRPr lang="en-CA" altLang="en-US" sz="1400" dirty="0">
                <a:solidFill>
                  <a:srgbClr val="000000"/>
                </a:solidFill>
              </a:endParaRPr>
            </a:p>
          </p:txBody>
        </p:sp>
        <p:sp>
          <p:nvSpPr>
            <p:cNvPr id="39" name="TextBox 38"/>
            <p:cNvSpPr txBox="1">
              <a:spLocks noChangeArrowheads="1"/>
            </p:cNvSpPr>
            <p:nvPr/>
          </p:nvSpPr>
          <p:spPr bwMode="auto">
            <a:xfrm>
              <a:off x="4941874" y="2664921"/>
              <a:ext cx="1904219" cy="25673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pPr>
              <a:r>
                <a:rPr lang="en-CA" altLang="en-US" sz="1400" dirty="0">
                  <a:solidFill>
                    <a:srgbClr val="000000"/>
                  </a:solidFill>
                </a:rPr>
                <a:t>SARA says: “Plans must be developed”</a:t>
              </a:r>
            </a:p>
            <a:p>
              <a:pPr eaLnBrk="1" hangingPunct="1">
                <a:spcBef>
                  <a:spcPct val="0"/>
                </a:spcBef>
                <a:buClrTx/>
                <a:buSzTx/>
              </a:pPr>
              <a:endParaRPr lang="en-CA" altLang="en-US" sz="1400" dirty="0">
                <a:solidFill>
                  <a:srgbClr val="000000"/>
                </a:solidFill>
              </a:endParaRPr>
            </a:p>
            <a:p>
              <a:pPr eaLnBrk="1" hangingPunct="1">
                <a:spcBef>
                  <a:spcPct val="0"/>
                </a:spcBef>
                <a:spcAft>
                  <a:spcPts val="600"/>
                </a:spcAft>
                <a:buClrTx/>
                <a:buSzTx/>
                <a:buFont typeface="Wingdings" panose="05000000000000000000" pitchFamily="2" charset="2"/>
                <a:buChar char="Ø"/>
              </a:pPr>
              <a:r>
                <a:rPr lang="en-CA" altLang="en-US" sz="1400" dirty="0">
                  <a:solidFill>
                    <a:srgbClr val="000000"/>
                  </a:solidFill>
                </a:rPr>
                <a:t>Draft Recovery Strategy/ Action Plan</a:t>
              </a:r>
            </a:p>
            <a:p>
              <a:pPr eaLnBrk="1" hangingPunct="1">
                <a:spcBef>
                  <a:spcPct val="0"/>
                </a:spcBef>
                <a:spcAft>
                  <a:spcPts val="600"/>
                </a:spcAft>
                <a:buClrTx/>
                <a:buSzTx/>
                <a:buFont typeface="Wingdings" panose="05000000000000000000" pitchFamily="2" charset="2"/>
                <a:buChar char="Ø"/>
              </a:pPr>
              <a:r>
                <a:rPr kumimoji="1" lang="en-US" altLang="en-US" sz="1400" b="1" i="0" u="none" strike="noStrike" kern="1200" cap="none" spc="0" normalizeH="0" baseline="0" noProof="0" dirty="0">
                  <a:ln>
                    <a:noFill/>
                  </a:ln>
                  <a:solidFill>
                    <a:srgbClr val="9933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Recovery Document CONSULTATIONS</a:t>
              </a:r>
            </a:p>
            <a:p>
              <a:pPr eaLnBrk="1" hangingPunct="1">
                <a:spcBef>
                  <a:spcPct val="0"/>
                </a:spcBef>
                <a:buClrTx/>
                <a:buSzTx/>
                <a:buFont typeface="Wingdings" panose="05000000000000000000" pitchFamily="2" charset="2"/>
                <a:buChar char="Ø"/>
              </a:pPr>
              <a:r>
                <a:rPr lang="en-CA" altLang="en-US" sz="1400" dirty="0">
                  <a:solidFill>
                    <a:srgbClr val="000000"/>
                  </a:solidFill>
                </a:rPr>
                <a:t>Critical Habitat Identification </a:t>
              </a:r>
              <a:endParaRPr lang="en-CA" altLang="en-US" sz="1000" dirty="0">
                <a:solidFill>
                  <a:srgbClr val="000000"/>
                </a:solidFill>
              </a:endParaRPr>
            </a:p>
          </p:txBody>
        </p:sp>
        <p:sp>
          <p:nvSpPr>
            <p:cNvPr id="40" name="Rectangle 7"/>
            <p:cNvSpPr>
              <a:spLocks noChangeArrowheads="1"/>
            </p:cNvSpPr>
            <p:nvPr/>
          </p:nvSpPr>
          <p:spPr bwMode="auto">
            <a:xfrm>
              <a:off x="6953103" y="2275759"/>
              <a:ext cx="2016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Implementation</a:t>
              </a:r>
              <a:endParaRPr lang="en-CA" altLang="en-US" sz="2200" dirty="0">
                <a:solidFill>
                  <a:srgbClr val="FFFFFF"/>
                </a:solidFill>
                <a:latin typeface="Century Gothic" panose="020B0502020202020204" pitchFamily="34" charset="0"/>
              </a:endParaRPr>
            </a:p>
          </p:txBody>
        </p:sp>
        <p:sp>
          <p:nvSpPr>
            <p:cNvPr id="41" name="TextBox 40"/>
            <p:cNvSpPr txBox="1">
              <a:spLocks noChangeArrowheads="1"/>
            </p:cNvSpPr>
            <p:nvPr/>
          </p:nvSpPr>
          <p:spPr bwMode="auto">
            <a:xfrm>
              <a:off x="6985596" y="2645647"/>
              <a:ext cx="2016125" cy="13181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171450" indent="-1714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628650" indent="-17145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spcAft>
                  <a:spcPts val="600"/>
                </a:spcAft>
                <a:buClrTx/>
                <a:buSzTx/>
              </a:pPr>
              <a:r>
                <a:rPr lang="en-CA" altLang="en-US" sz="1400" dirty="0">
                  <a:solidFill>
                    <a:srgbClr val="000000"/>
                  </a:solidFill>
                </a:rPr>
                <a:t>Undertake conservation measures described in the plans</a:t>
              </a:r>
            </a:p>
            <a:p>
              <a:pPr eaLnBrk="1" hangingPunct="1">
                <a:spcBef>
                  <a:spcPct val="0"/>
                </a:spcBef>
                <a:buClrTx/>
                <a:buSzTx/>
              </a:pPr>
              <a:r>
                <a:rPr lang="en-CA" altLang="en-US" sz="1400" dirty="0">
                  <a:solidFill>
                    <a:srgbClr val="000000"/>
                  </a:solidFill>
                </a:rPr>
                <a:t>Protect Critical Habitat</a:t>
              </a:r>
            </a:p>
          </p:txBody>
        </p:sp>
        <p:sp>
          <p:nvSpPr>
            <p:cNvPr id="42" name="ZoneTexte 3"/>
            <p:cNvSpPr txBox="1">
              <a:spLocks noChangeArrowheads="1"/>
            </p:cNvSpPr>
            <p:nvPr/>
          </p:nvSpPr>
          <p:spPr bwMode="auto">
            <a:xfrm>
              <a:off x="513900" y="3426253"/>
              <a:ext cx="2283334" cy="2762649"/>
            </a:xfrm>
            <a:prstGeom prst="rect">
              <a:avLst/>
            </a:prstGeom>
            <a:solidFill>
              <a:srgbClr val="FFC000"/>
            </a:solidFill>
            <a:ln w="25400">
              <a:noFill/>
              <a:miter lim="800000"/>
              <a:headEnd/>
              <a:tailEnd/>
            </a:ln>
          </p:spPr>
          <p:txBody>
            <a:bodyPr wrap="square">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None/>
              </a:pPr>
              <a:r>
                <a:rPr lang="en-US" altLang="en-US" sz="1400" b="1" dirty="0">
                  <a:solidFill>
                    <a:schemeClr val="accent2">
                      <a:lumMod val="75000"/>
                    </a:schemeClr>
                  </a:solidFill>
                </a:rPr>
                <a:t>Pre-listing Consultations</a:t>
              </a:r>
            </a:p>
            <a:p>
              <a:pPr marL="179388" indent="-179388" eaLnBrk="1" hangingPunct="1">
                <a:spcBef>
                  <a:spcPct val="0"/>
                </a:spcBef>
                <a:spcAft>
                  <a:spcPts val="600"/>
                </a:spcAft>
                <a:buClrTx/>
                <a:buSzTx/>
              </a:pPr>
              <a:r>
                <a:rPr lang="en-US" altLang="en-US" sz="1400" dirty="0">
                  <a:solidFill>
                    <a:srgbClr val="000000"/>
                  </a:solidFill>
                </a:rPr>
                <a:t>Invite comments on possible </a:t>
              </a:r>
              <a:r>
                <a:rPr lang="en-US" altLang="en-US" sz="1400" b="1" i="1" dirty="0">
                  <a:solidFill>
                    <a:srgbClr val="000000"/>
                  </a:solidFill>
                </a:rPr>
                <a:t>social &amp; economic impacts  and </a:t>
              </a:r>
              <a:r>
                <a:rPr lang="en-US" altLang="en-US" sz="1400" b="1" dirty="0">
                  <a:solidFill>
                    <a:srgbClr val="000000"/>
                  </a:solidFill>
                </a:rPr>
                <a:t>benefits</a:t>
              </a:r>
              <a:r>
                <a:rPr lang="en-US" altLang="en-US" sz="1400" dirty="0">
                  <a:solidFill>
                    <a:srgbClr val="000000"/>
                  </a:solidFill>
                </a:rPr>
                <a:t> IF listing were to occur</a:t>
              </a:r>
            </a:p>
            <a:p>
              <a:pPr eaLnBrk="1" hangingPunct="1">
                <a:spcBef>
                  <a:spcPct val="0"/>
                </a:spcBef>
                <a:spcAft>
                  <a:spcPts val="600"/>
                </a:spcAft>
                <a:buClrTx/>
                <a:buSzTx/>
                <a:buNone/>
              </a:pPr>
              <a:endParaRPr lang="en-US" altLang="en-US" sz="1400" dirty="0">
                <a:solidFill>
                  <a:srgbClr val="000000"/>
                </a:solidFill>
              </a:endParaRPr>
            </a:p>
            <a:p>
              <a:pPr marL="179388" indent="-179388" eaLnBrk="1" hangingPunct="1">
                <a:spcBef>
                  <a:spcPct val="0"/>
                </a:spcBef>
                <a:buClrTx/>
                <a:buSzTx/>
              </a:pPr>
              <a:r>
                <a:rPr lang="en-US" altLang="en-US" sz="1400" dirty="0">
                  <a:solidFill>
                    <a:srgbClr val="000000"/>
                  </a:solidFill>
                </a:rPr>
                <a:t>Comments inform the Minister’s recommendation to LIST, NOT List or send back to COSEWIC for more information.</a:t>
              </a:r>
            </a:p>
          </p:txBody>
        </p:sp>
        <p:sp>
          <p:nvSpPr>
            <p:cNvPr id="43" name="TextBox 35"/>
            <p:cNvSpPr txBox="1">
              <a:spLocks noChangeArrowheads="1"/>
            </p:cNvSpPr>
            <p:nvPr/>
          </p:nvSpPr>
          <p:spPr bwMode="auto">
            <a:xfrm>
              <a:off x="3018632" y="1536568"/>
              <a:ext cx="382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600" dirty="0">
                  <a:solidFill>
                    <a:srgbClr val="000000"/>
                  </a:solidFill>
                </a:rPr>
                <a:t>Species are re-assessed every 10 years</a:t>
              </a:r>
            </a:p>
          </p:txBody>
        </p:sp>
        <p:cxnSp>
          <p:nvCxnSpPr>
            <p:cNvPr id="49" name="Straight Connector 11"/>
            <p:cNvCxnSpPr>
              <a:cxnSpLocks noChangeShapeType="1"/>
            </p:cNvCxnSpPr>
            <p:nvPr/>
          </p:nvCxnSpPr>
          <p:spPr bwMode="auto">
            <a:xfrm>
              <a:off x="1565311" y="1576541"/>
              <a:ext cx="637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Arrow Connector 8"/>
            <p:cNvCxnSpPr>
              <a:cxnSpLocks noChangeShapeType="1"/>
            </p:cNvCxnSpPr>
            <p:nvPr/>
          </p:nvCxnSpPr>
          <p:spPr bwMode="auto">
            <a:xfrm>
              <a:off x="1565311" y="1601904"/>
              <a:ext cx="0" cy="3794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20"/>
            <p:cNvCxnSpPr>
              <a:cxnSpLocks noChangeShapeType="1"/>
            </p:cNvCxnSpPr>
            <p:nvPr/>
          </p:nvCxnSpPr>
          <p:spPr bwMode="auto">
            <a:xfrm>
              <a:off x="7940711" y="1576541"/>
              <a:ext cx="20454" cy="1290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0" name="Rectangle 19"/>
          <p:cNvSpPr/>
          <p:nvPr/>
        </p:nvSpPr>
        <p:spPr>
          <a:xfrm>
            <a:off x="357196" y="3632895"/>
            <a:ext cx="2283333" cy="1613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936" y="4921826"/>
            <a:ext cx="1944216" cy="369332"/>
          </a:xfrm>
          <a:prstGeom prst="rect">
            <a:avLst/>
          </a:prstGeom>
          <a:noFill/>
        </p:spPr>
        <p:txBody>
          <a:bodyPr wrap="square" rtlCol="0">
            <a:spAutoFit/>
          </a:bodyPr>
          <a:lstStyle/>
          <a:p>
            <a:r>
              <a:rPr lang="en-US" b="1" dirty="0">
                <a:solidFill>
                  <a:schemeClr val="tx2"/>
                </a:solidFill>
              </a:rPr>
              <a:t>We are here</a:t>
            </a:r>
            <a:endParaRPr lang="en-CA" b="1" dirty="0">
              <a:solidFill>
                <a:schemeClr val="tx2"/>
              </a:solidFill>
            </a:endParaRPr>
          </a:p>
        </p:txBody>
      </p:sp>
      <p:sp>
        <p:nvSpPr>
          <p:cNvPr id="4" name="TextBox 3">
            <a:extLst>
              <a:ext uri="{FF2B5EF4-FFF2-40B4-BE49-F238E27FC236}">
                <a16:creationId xmlns:a16="http://schemas.microsoft.com/office/drawing/2014/main" id="{1D2519DB-F9DC-8774-CF56-B43E3D547CC5}"/>
              </a:ext>
            </a:extLst>
          </p:cNvPr>
          <p:cNvSpPr txBox="1"/>
          <p:nvPr/>
        </p:nvSpPr>
        <p:spPr>
          <a:xfrm>
            <a:off x="7092280" y="1661764"/>
            <a:ext cx="1881115"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800" b="0" i="0" u="none" strike="noStrike" kern="1200" cap="none" spc="0" normalizeH="0" baseline="0" noProof="0" dirty="0">
                <a:ln w="22225">
                  <a:solidFill>
                    <a:srgbClr val="333399"/>
                  </a:solidFill>
                  <a:prstDash val="solid"/>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Evaluation &amp; Reassessment</a:t>
            </a:r>
            <a:endParaRPr kumimoji="1" lang="en-US" sz="1800" b="0" i="0" u="none" strike="noStrike" kern="1200" cap="none" spc="0" normalizeH="0" baseline="0" noProof="0" dirty="0">
              <a:ln>
                <a:noFill/>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id="{C5F9D76B-C1F0-FED6-AF73-16EA103C13D7}"/>
              </a:ext>
            </a:extLst>
          </p:cNvPr>
          <p:cNvSpPr txBox="1"/>
          <p:nvPr/>
        </p:nvSpPr>
        <p:spPr>
          <a:xfrm>
            <a:off x="2687232" y="3835928"/>
            <a:ext cx="6352077" cy="2862322"/>
          </a:xfrm>
          <a:prstGeom prst="rect">
            <a:avLst/>
          </a:prstGeom>
          <a:solidFill>
            <a:schemeClr val="bg1"/>
          </a:solidFill>
          <a:ln w="28575">
            <a:solidFill>
              <a:schemeClr val="tx2"/>
            </a:solidFill>
          </a:ln>
        </p:spPr>
        <p:txBody>
          <a:bodyPr wrap="square" rtlCol="0">
            <a:spAutoFit/>
          </a:bodyPr>
          <a:lstStyle/>
          <a:p>
            <a:pPr>
              <a:spcBef>
                <a:spcPts val="1200"/>
              </a:spcBef>
              <a:spcAft>
                <a:spcPts val="1200"/>
              </a:spcAft>
            </a:pPr>
            <a:r>
              <a:rPr lang="en-US" sz="2000" dirty="0">
                <a:solidFill>
                  <a:schemeClr val="tx1">
                    <a:lumMod val="75000"/>
                    <a:lumOff val="25000"/>
                  </a:schemeClr>
                </a:solidFill>
              </a:rPr>
              <a:t>Consult with provinces, territories, Indigenous peoples, interested groups and  stakeholders</a:t>
            </a:r>
          </a:p>
          <a:p>
            <a:pPr marL="342900" indent="-342900">
              <a:spcAft>
                <a:spcPts val="600"/>
              </a:spcAft>
              <a:buFont typeface="Wingdings" panose="05000000000000000000" pitchFamily="2" charset="2"/>
              <a:buChar char="§"/>
            </a:pPr>
            <a:r>
              <a:rPr lang="en-US" sz="2000" dirty="0">
                <a:solidFill>
                  <a:schemeClr val="tx1">
                    <a:lumMod val="75000"/>
                    <a:lumOff val="25000"/>
                  </a:schemeClr>
                </a:solidFill>
              </a:rPr>
              <a:t>“normal” period is 3-4 months  </a:t>
            </a:r>
          </a:p>
          <a:p>
            <a:pPr marL="342900" indent="-342900">
              <a:spcAft>
                <a:spcPts val="600"/>
              </a:spcAft>
              <a:buFont typeface="Wingdings" panose="05000000000000000000" pitchFamily="2" charset="2"/>
              <a:buChar char="§"/>
            </a:pPr>
            <a:r>
              <a:rPr lang="en-US" sz="2000" dirty="0">
                <a:solidFill>
                  <a:schemeClr val="tx1">
                    <a:lumMod val="75000"/>
                    <a:lumOff val="25000"/>
                  </a:schemeClr>
                </a:solidFill>
              </a:rPr>
              <a:t> “extended process” for species requiring more consultation and analysis (9  months)</a:t>
            </a:r>
          </a:p>
          <a:p>
            <a:r>
              <a:rPr lang="en-US" sz="2000" dirty="0">
                <a:solidFill>
                  <a:schemeClr val="tx2"/>
                </a:solidFill>
              </a:rPr>
              <a:t>BATS – severe and rapid decline in numbers; started consultations early, to be completed by May 16, 2024.</a:t>
            </a:r>
          </a:p>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77538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580" y="380825"/>
            <a:ext cx="7560840" cy="599903"/>
          </a:xfrm>
        </p:spPr>
        <p:txBody>
          <a:bodyPr/>
          <a:lstStyle/>
          <a:p>
            <a:r>
              <a:rPr lang="en-CA" altLang="en-US" dirty="0"/>
              <a:t>BAT Consultation NOTIFICATION</a:t>
            </a:r>
            <a:endParaRPr lang="en-CA" dirty="0"/>
          </a:p>
        </p:txBody>
      </p:sp>
      <p:sp>
        <p:nvSpPr>
          <p:cNvPr id="5" name="Content Placeholder 3"/>
          <p:cNvSpPr>
            <a:spLocks noGrp="1"/>
          </p:cNvSpPr>
          <p:nvPr>
            <p:ph idx="10"/>
          </p:nvPr>
        </p:nvSpPr>
        <p:spPr>
          <a:xfrm>
            <a:off x="251520" y="1484784"/>
            <a:ext cx="8712968" cy="5184576"/>
          </a:xfrm>
          <a:solidFill>
            <a:schemeClr val="bg1"/>
          </a:solidFill>
        </p:spPr>
        <p:txBody>
          <a:bodyPr>
            <a:noAutofit/>
          </a:bodyPr>
          <a:lstStyle/>
          <a:p>
            <a:pPr marL="0" lvl="1" indent="0">
              <a:buClr>
                <a:schemeClr val="tx1"/>
              </a:buClr>
              <a:buSzPct val="100000"/>
              <a:buNone/>
              <a:defRPr/>
            </a:pPr>
            <a:r>
              <a:rPr kumimoji="1" lang="en-US" altLang="en-US" sz="2000" b="1" kern="0" dirty="0">
                <a:solidFill>
                  <a:schemeClr val="tx2"/>
                </a:solidFill>
                <a:ea typeface="Verdana" panose="020B0604030504040204" pitchFamily="34" charset="0"/>
              </a:rPr>
              <a:t>When</a:t>
            </a:r>
            <a:r>
              <a:rPr kumimoji="1" lang="en-US" altLang="en-US" sz="2000" kern="0" dirty="0">
                <a:solidFill>
                  <a:schemeClr val="tx2"/>
                </a:solidFill>
                <a:ea typeface="Verdana" panose="020B0604030504040204" pitchFamily="34" charset="0"/>
              </a:rPr>
              <a:t>:</a:t>
            </a:r>
            <a:r>
              <a:rPr kumimoji="1" lang="en-US" altLang="en-US" sz="2000" kern="0" dirty="0">
                <a:solidFill>
                  <a:srgbClr val="993300"/>
                </a:solidFill>
                <a:ea typeface="Verdana" panose="020B0604030504040204" pitchFamily="34" charset="0"/>
              </a:rPr>
              <a:t> </a:t>
            </a:r>
            <a:r>
              <a:rPr kumimoji="1" lang="en-US" altLang="en-US" sz="2000" kern="0" dirty="0">
                <a:ea typeface="Verdana" panose="020B0604030504040204" pitchFamily="34" charset="0"/>
              </a:rPr>
              <a:t>December 2023</a:t>
            </a:r>
          </a:p>
          <a:p>
            <a:pPr marL="0" lvl="1" indent="0">
              <a:buClr>
                <a:schemeClr val="tx1"/>
              </a:buClr>
              <a:buSzPct val="100000"/>
              <a:buNone/>
              <a:defRPr/>
            </a:pPr>
            <a:r>
              <a:rPr kumimoji="1" lang="en-US" altLang="en-US" sz="2000" b="1" kern="0" dirty="0">
                <a:solidFill>
                  <a:schemeClr val="tx2"/>
                </a:solidFill>
                <a:ea typeface="Verdana" panose="020B0604030504040204" pitchFamily="34" charset="0"/>
              </a:rPr>
              <a:t>What</a:t>
            </a:r>
            <a:r>
              <a:rPr kumimoji="1" lang="en-US" altLang="en-US" sz="2000" kern="0" dirty="0">
                <a:solidFill>
                  <a:schemeClr val="tx1">
                    <a:lumMod val="65000"/>
                    <a:lumOff val="35000"/>
                  </a:schemeClr>
                </a:solidFill>
                <a:ea typeface="Verdana" panose="020B0604030504040204" pitchFamily="34" charset="0"/>
              </a:rPr>
              <a:t>: Email/Mail from </a:t>
            </a:r>
            <a:r>
              <a:rPr kumimoji="1" lang="en-US" altLang="en-US" sz="2000" kern="0" dirty="0">
                <a:ea typeface="Verdana" panose="020B0604030504040204" pitchFamily="34" charset="0"/>
              </a:rPr>
              <a:t>each </a:t>
            </a:r>
            <a:r>
              <a:rPr kumimoji="1" lang="en-US" altLang="en-US" sz="2000" kern="0" dirty="0">
                <a:solidFill>
                  <a:schemeClr val="tx1">
                    <a:lumMod val="65000"/>
                    <a:lumOff val="35000"/>
                  </a:schemeClr>
                </a:solidFill>
                <a:ea typeface="Verdana" panose="020B0604030504040204" pitchFamily="34" charset="0"/>
              </a:rPr>
              <a:t>CWS region</a:t>
            </a:r>
            <a:r>
              <a:rPr kumimoji="1" lang="en-US" altLang="en-US" sz="2000" kern="0" dirty="0">
                <a:ea typeface="Verdana" panose="020B0604030504040204" pitchFamily="34" charset="0"/>
              </a:rPr>
              <a:t> </a:t>
            </a:r>
            <a:endParaRPr kumimoji="1" lang="en-US" altLang="en-US" sz="2000" kern="0" dirty="0">
              <a:solidFill>
                <a:srgbClr val="993300"/>
              </a:solidFill>
              <a:ea typeface="Verdana" panose="020B0604030504040204" pitchFamily="34" charset="0"/>
            </a:endParaRPr>
          </a:p>
          <a:p>
            <a:pPr marL="228600" lvl="2" indent="0">
              <a:buClr>
                <a:schemeClr val="tx1"/>
              </a:buClr>
              <a:buSzPct val="100000"/>
              <a:buNone/>
              <a:defRPr/>
            </a:pPr>
            <a:r>
              <a:rPr kumimoji="1" lang="en-US" altLang="en-US" sz="2000" kern="0" dirty="0">
                <a:solidFill>
                  <a:schemeClr val="accent1"/>
                </a:solidFill>
                <a:ea typeface="Verdana" panose="020B0604030504040204" pitchFamily="34" charset="0"/>
              </a:rPr>
              <a:t>Subject:</a:t>
            </a:r>
            <a:r>
              <a:rPr kumimoji="1" lang="en-US" altLang="en-US" sz="2000" kern="0" dirty="0">
                <a:ea typeface="Verdana" panose="020B0604030504040204" pitchFamily="34" charset="0"/>
              </a:rPr>
              <a:t> Seeking comments on the Potential Amendment to Schedule 1 of the Species at Risk Act: Migratory Bats </a:t>
            </a:r>
          </a:p>
          <a:p>
            <a:pPr marL="800100" lvl="3" indent="-342900">
              <a:buClr>
                <a:schemeClr val="tx1"/>
              </a:buClr>
              <a:buSzPct val="100000"/>
              <a:buFont typeface="Courier New" panose="02070309020205020404" pitchFamily="49" charset="0"/>
              <a:buChar char="o"/>
              <a:defRPr/>
            </a:pPr>
            <a:r>
              <a:rPr lang="en-US" dirty="0">
                <a:ea typeface="Verdana" panose="020B0604030504040204" pitchFamily="34" charset="0"/>
              </a:rPr>
              <a:t>Fact sheets about each of the three migratory bats</a:t>
            </a:r>
          </a:p>
          <a:p>
            <a:pPr marL="800100" lvl="3" indent="-342900">
              <a:buClr>
                <a:schemeClr val="tx1"/>
              </a:buClr>
              <a:buSzPct val="100000"/>
              <a:buFont typeface="Courier New" panose="02070309020205020404" pitchFamily="49" charset="0"/>
              <a:buChar char="o"/>
              <a:defRPr/>
            </a:pPr>
            <a:r>
              <a:rPr lang="en-US" dirty="0">
                <a:solidFill>
                  <a:schemeClr val="tx1">
                    <a:lumMod val="65000"/>
                    <a:lumOff val="35000"/>
                  </a:schemeClr>
                </a:solidFill>
                <a:ea typeface="Verdana" panose="020B0604030504040204" pitchFamily="34" charset="0"/>
              </a:rPr>
              <a:t>Consultation Booklet : </a:t>
            </a:r>
          </a:p>
          <a:p>
            <a:pPr marL="914400" lvl="4" indent="0">
              <a:buClr>
                <a:schemeClr val="tx1"/>
              </a:buClr>
              <a:buSzPct val="100000"/>
              <a:buNone/>
              <a:defRPr/>
            </a:pPr>
            <a:r>
              <a:rPr lang="en-US" dirty="0">
                <a:ea typeface="Verdana" panose="020B0604030504040204" pitchFamily="34" charset="0"/>
              </a:rPr>
              <a:t>-</a:t>
            </a:r>
            <a:r>
              <a:rPr lang="en-US" sz="1600" dirty="0">
                <a:ea typeface="Verdana" panose="020B0604030504040204" pitchFamily="34" charset="0"/>
              </a:rPr>
              <a:t>Explains the </a:t>
            </a:r>
            <a:r>
              <a:rPr lang="en-US" sz="1600" dirty="0">
                <a:solidFill>
                  <a:schemeClr val="tx1">
                    <a:lumMod val="65000"/>
                    <a:lumOff val="35000"/>
                  </a:schemeClr>
                </a:solidFill>
                <a:ea typeface="Verdana" panose="020B0604030504040204" pitchFamily="34" charset="0"/>
              </a:rPr>
              <a:t>Listing process, questions to guide your comments</a:t>
            </a:r>
          </a:p>
          <a:p>
            <a:pPr marL="457200" lvl="3" indent="0">
              <a:buClr>
                <a:schemeClr val="tx1"/>
              </a:buClr>
              <a:buSzPct val="100000"/>
              <a:buNone/>
              <a:defRPr/>
            </a:pPr>
            <a:r>
              <a:rPr lang="en-US" dirty="0">
                <a:solidFill>
                  <a:schemeClr val="tx2"/>
                </a:solidFill>
                <a:ea typeface="Verdana" panose="020B0604030504040204" pitchFamily="34" charset="0"/>
              </a:rPr>
              <a:t>		</a:t>
            </a:r>
            <a:r>
              <a:rPr lang="en-US" b="1" dirty="0">
                <a:solidFill>
                  <a:schemeClr val="tx2"/>
                </a:solidFill>
                <a:ea typeface="Verdana" panose="020B0604030504040204" pitchFamily="34" charset="0"/>
              </a:rPr>
              <a:t>Comment period is open until May 16, 2024</a:t>
            </a:r>
          </a:p>
          <a:p>
            <a:pPr marL="0" indent="0">
              <a:spcBef>
                <a:spcPts val="1200"/>
              </a:spcBef>
              <a:buNone/>
            </a:pPr>
            <a:r>
              <a:rPr lang="en-US" sz="2000" b="1" dirty="0">
                <a:solidFill>
                  <a:schemeClr val="tx2"/>
                </a:solidFill>
                <a:ea typeface="Verdana" panose="020B0604030504040204" pitchFamily="34" charset="0"/>
              </a:rPr>
              <a:t>How</a:t>
            </a:r>
            <a:r>
              <a:rPr lang="en-US" sz="2000" dirty="0">
                <a:solidFill>
                  <a:schemeClr val="tx2"/>
                </a:solidFill>
                <a:ea typeface="Verdana" panose="020B0604030504040204" pitchFamily="34" charset="0"/>
              </a:rPr>
              <a:t>:</a:t>
            </a:r>
            <a:r>
              <a:rPr lang="en-US" sz="2000" dirty="0">
                <a:solidFill>
                  <a:schemeClr val="tx1">
                    <a:lumMod val="65000"/>
                    <a:lumOff val="35000"/>
                  </a:schemeClr>
                </a:solidFill>
                <a:ea typeface="Verdana" panose="020B0604030504040204" pitchFamily="34" charset="0"/>
              </a:rPr>
              <a:t> Send comments by email to </a:t>
            </a:r>
            <a:r>
              <a:rPr lang="en-US" sz="2000" dirty="0">
                <a:solidFill>
                  <a:schemeClr val="tx1">
                    <a:lumMod val="65000"/>
                    <a:lumOff val="35000"/>
                  </a:schemeClr>
                </a:solidFill>
                <a:ea typeface="Verdana" panose="020B0604030504040204" pitchFamily="34" charset="0"/>
                <a:hlinkClick r:id="rId3"/>
              </a:rPr>
              <a:t>SARAregistry@ec.gc.ca</a:t>
            </a:r>
            <a:r>
              <a:rPr lang="en-US" sz="2000" dirty="0">
                <a:solidFill>
                  <a:schemeClr val="tx1">
                    <a:lumMod val="65000"/>
                    <a:lumOff val="35000"/>
                  </a:schemeClr>
                </a:solidFill>
                <a:ea typeface="Verdana" panose="020B0604030504040204" pitchFamily="34" charset="0"/>
              </a:rPr>
              <a:t> , or by mail</a:t>
            </a:r>
          </a:p>
          <a:p>
            <a:pPr marL="0" indent="0">
              <a:buNone/>
            </a:pPr>
            <a:r>
              <a:rPr lang="en-US" sz="1800" dirty="0">
                <a:ea typeface="Verdana" panose="020B0604030504040204" pitchFamily="34" charset="0"/>
              </a:rPr>
              <a:t>	</a:t>
            </a:r>
            <a:r>
              <a:rPr lang="en-US" sz="1800" dirty="0">
                <a:solidFill>
                  <a:schemeClr val="tx2"/>
                </a:solidFill>
                <a:ea typeface="Verdana" panose="020B0604030504040204" pitchFamily="34" charset="0"/>
              </a:rPr>
              <a:t>Today – if you wish to submit comments on the potential listing </a:t>
            </a:r>
          </a:p>
          <a:p>
            <a:pPr marL="0" indent="0">
              <a:spcBef>
                <a:spcPts val="1200"/>
              </a:spcBef>
              <a:buNone/>
            </a:pPr>
            <a:r>
              <a:rPr lang="en-US" sz="2000" b="1" dirty="0">
                <a:solidFill>
                  <a:schemeClr val="tx2"/>
                </a:solidFill>
                <a:ea typeface="Verdana" panose="020B0604030504040204" pitchFamily="34" charset="0"/>
              </a:rPr>
              <a:t>Why</a:t>
            </a:r>
            <a:r>
              <a:rPr lang="en-US" sz="2000" dirty="0">
                <a:solidFill>
                  <a:schemeClr val="tx2"/>
                </a:solidFill>
                <a:ea typeface="Verdana" panose="020B0604030504040204" pitchFamily="34" charset="0"/>
              </a:rPr>
              <a:t>:</a:t>
            </a:r>
            <a:r>
              <a:rPr lang="en-US" sz="2000" dirty="0">
                <a:ea typeface="Verdana" panose="020B0604030504040204" pitchFamily="34" charset="0"/>
              </a:rPr>
              <a:t> To help inform the Minister’s recommendation to List or not List;</a:t>
            </a:r>
          </a:p>
          <a:p>
            <a:pPr marL="0" indent="0">
              <a:buNone/>
            </a:pPr>
            <a:r>
              <a:rPr lang="en-US" sz="2000" dirty="0">
                <a:ea typeface="Verdana" panose="020B0604030504040204" pitchFamily="34" charset="0"/>
              </a:rPr>
              <a:t>by indicating possible impacts to you or your community, and to help inform future recovery planning and conservation processes for these imperiled bats.</a:t>
            </a:r>
          </a:p>
          <a:p>
            <a:endParaRPr lang="en-US" sz="1800" dirty="0">
              <a:solidFill>
                <a:schemeClr val="tx1"/>
              </a:solidFill>
              <a:ea typeface="Verdana" panose="020B0604030504040204" pitchFamily="34" charset="0"/>
            </a:endParaRPr>
          </a:p>
        </p:txBody>
      </p:sp>
    </p:spTree>
    <p:extLst>
      <p:ext uri="{BB962C8B-B14F-4D97-AF65-F5344CB8AC3E}">
        <p14:creationId xmlns:p14="http://schemas.microsoft.com/office/powerpoint/2010/main" val="104603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910" y="273801"/>
            <a:ext cx="7698727" cy="664013"/>
          </a:xfrm>
        </p:spPr>
        <p:txBody>
          <a:bodyPr/>
          <a:lstStyle/>
          <a:p>
            <a:r>
              <a:rPr lang="en-CA" dirty="0">
                <a:solidFill>
                  <a:schemeClr val="bg2"/>
                </a:solidFill>
              </a:rPr>
              <a:t>The </a:t>
            </a:r>
            <a:r>
              <a:rPr lang="en-CA" i="1" dirty="0">
                <a:solidFill>
                  <a:schemeClr val="bg2"/>
                </a:solidFill>
              </a:rPr>
              <a:t>Species at Risk Act </a:t>
            </a:r>
            <a:r>
              <a:rPr lang="en-CA" dirty="0">
                <a:solidFill>
                  <a:schemeClr val="bg2"/>
                </a:solidFill>
              </a:rPr>
              <a:t>Process</a:t>
            </a:r>
          </a:p>
        </p:txBody>
      </p:sp>
      <p:grpSp>
        <p:nvGrpSpPr>
          <p:cNvPr id="33" name="Group 32"/>
          <p:cNvGrpSpPr/>
          <p:nvPr/>
        </p:nvGrpSpPr>
        <p:grpSpPr>
          <a:xfrm>
            <a:off x="375910" y="1567129"/>
            <a:ext cx="8503821" cy="5054220"/>
            <a:chOff x="497900" y="1536568"/>
            <a:chExt cx="8503821" cy="4582570"/>
          </a:xfrm>
        </p:grpSpPr>
        <p:sp>
          <p:nvSpPr>
            <p:cNvPr id="34" name="Rectangle 7"/>
            <p:cNvSpPr>
              <a:spLocks noChangeArrowheads="1"/>
            </p:cNvSpPr>
            <p:nvPr/>
          </p:nvSpPr>
          <p:spPr bwMode="auto">
            <a:xfrm>
              <a:off x="4932362" y="1999533"/>
              <a:ext cx="1904219" cy="58659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Recovery Planning</a:t>
              </a:r>
            </a:p>
          </p:txBody>
        </p:sp>
        <p:sp>
          <p:nvSpPr>
            <p:cNvPr id="35" name="Rectangle 6"/>
            <p:cNvSpPr>
              <a:spLocks noChangeArrowheads="1"/>
            </p:cNvSpPr>
            <p:nvPr/>
          </p:nvSpPr>
          <p:spPr bwMode="auto">
            <a:xfrm>
              <a:off x="2862218" y="2001351"/>
              <a:ext cx="1893888"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a:solidFill>
                    <a:srgbClr val="FFFFFF"/>
                  </a:solidFill>
                  <a:latin typeface="Century Gothic" panose="020B0502020202020204" pitchFamily="34" charset="0"/>
                </a:rPr>
                <a:t>Listing</a:t>
              </a:r>
            </a:p>
          </p:txBody>
        </p:sp>
        <p:sp>
          <p:nvSpPr>
            <p:cNvPr id="36" name="Rectangle 5"/>
            <p:cNvSpPr>
              <a:spLocks noChangeArrowheads="1"/>
            </p:cNvSpPr>
            <p:nvPr/>
          </p:nvSpPr>
          <p:spPr bwMode="auto">
            <a:xfrm>
              <a:off x="533401" y="2002159"/>
              <a:ext cx="2235166"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Assessment</a:t>
              </a:r>
              <a:endParaRPr lang="en-CA" altLang="en-US" sz="2000" dirty="0">
                <a:solidFill>
                  <a:srgbClr val="FFFFFF"/>
                </a:solidFill>
                <a:latin typeface="Century Gothic" panose="020B0502020202020204" pitchFamily="34" charset="0"/>
              </a:endParaRPr>
            </a:p>
          </p:txBody>
        </p:sp>
        <p:sp>
          <p:nvSpPr>
            <p:cNvPr id="37" name="TextBox 36"/>
            <p:cNvSpPr txBox="1">
              <a:spLocks noChangeArrowheads="1"/>
            </p:cNvSpPr>
            <p:nvPr/>
          </p:nvSpPr>
          <p:spPr bwMode="auto">
            <a:xfrm>
              <a:off x="497900" y="2349150"/>
              <a:ext cx="2285489" cy="106041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eaLnBrk="1" hangingPunct="1">
                <a:spcBef>
                  <a:spcPct val="0"/>
                </a:spcBef>
                <a:buClrTx/>
                <a:buSzTx/>
                <a:buNone/>
              </a:pPr>
              <a:r>
                <a:rPr lang="en-CA" altLang="en-US" sz="1400" dirty="0">
                  <a:solidFill>
                    <a:srgbClr val="000000"/>
                  </a:solidFill>
                </a:rPr>
                <a:t>COSEWIC (Independent body of experts) sends species assessment and recommendation to Minister of ECCC to List</a:t>
              </a:r>
            </a:p>
          </p:txBody>
        </p:sp>
        <p:sp>
          <p:nvSpPr>
            <p:cNvPr id="38" name="TextBox 37"/>
            <p:cNvSpPr txBox="1">
              <a:spLocks noChangeArrowheads="1"/>
            </p:cNvSpPr>
            <p:nvPr/>
          </p:nvSpPr>
          <p:spPr bwMode="auto">
            <a:xfrm>
              <a:off x="2880818" y="2371267"/>
              <a:ext cx="1893888" cy="32789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spcAft>
                  <a:spcPts val="600"/>
                </a:spcAft>
                <a:buClrTx/>
                <a:buSzTx/>
                <a:defRPr/>
              </a:pPr>
              <a:r>
                <a:rPr lang="en-CA" altLang="en-US" sz="1400" dirty="0">
                  <a:solidFill>
                    <a:srgbClr val="000000"/>
                  </a:solidFill>
                </a:rPr>
                <a:t>Minister’s recommendation to Cabinet</a:t>
              </a:r>
            </a:p>
            <a:p>
              <a:pPr eaLnBrk="1" hangingPunct="1">
                <a:spcBef>
                  <a:spcPct val="0"/>
                </a:spcBef>
                <a:buClrTx/>
                <a:buSzTx/>
                <a:defRPr/>
              </a:pPr>
              <a:r>
                <a:rPr lang="en-CA" altLang="en-US" sz="1400" dirty="0">
                  <a:solidFill>
                    <a:srgbClr val="000000"/>
                  </a:solidFill>
                </a:rPr>
                <a:t>Decision on listing is made by Cabinet</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defRPr/>
              </a:pPr>
              <a:r>
                <a:rPr lang="en-CA" altLang="en-US" sz="1400" b="1" dirty="0">
                  <a:solidFill>
                    <a:srgbClr val="000000"/>
                  </a:solidFill>
                </a:rPr>
                <a:t>If listed</a:t>
              </a:r>
              <a:r>
                <a:rPr lang="en-CA" altLang="en-US" sz="1400" dirty="0">
                  <a:solidFill>
                    <a:srgbClr val="000000"/>
                  </a:solidFill>
                </a:rPr>
                <a:t>, SARA and prohibitions apply right away</a:t>
              </a:r>
            </a:p>
            <a:p>
              <a:pPr marL="0" indent="0" eaLnBrk="1" hangingPunct="1">
                <a:spcBef>
                  <a:spcPct val="0"/>
                </a:spcBef>
                <a:buClrTx/>
                <a:buSzTx/>
                <a:buFont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General prohibitions</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Recovery Planning starts</a:t>
              </a:r>
            </a:p>
            <a:p>
              <a:pPr eaLnBrk="1" hangingPunct="1">
                <a:spcBef>
                  <a:spcPct val="0"/>
                </a:spcBef>
                <a:buClrTx/>
                <a:buSzTx/>
                <a:buFont typeface="Wingdings" panose="05000000000000000000" pitchFamily="2" charset="2"/>
                <a:buChar char="Ø"/>
                <a:defRPr/>
              </a:pPr>
              <a:endParaRPr lang="en-CA" altLang="en-US" sz="1400" dirty="0">
                <a:solidFill>
                  <a:srgbClr val="000000"/>
                </a:solidFill>
              </a:endParaRPr>
            </a:p>
          </p:txBody>
        </p:sp>
        <p:sp>
          <p:nvSpPr>
            <p:cNvPr id="39" name="TextBox 38"/>
            <p:cNvSpPr txBox="1">
              <a:spLocks noChangeArrowheads="1"/>
            </p:cNvSpPr>
            <p:nvPr/>
          </p:nvSpPr>
          <p:spPr bwMode="auto">
            <a:xfrm>
              <a:off x="4941874" y="2664921"/>
              <a:ext cx="1904219" cy="25673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pPr>
              <a:r>
                <a:rPr lang="en-CA" altLang="en-US" sz="1400" dirty="0">
                  <a:solidFill>
                    <a:srgbClr val="000000"/>
                  </a:solidFill>
                </a:rPr>
                <a:t>SARA says: “Plans must be developed”</a:t>
              </a:r>
            </a:p>
            <a:p>
              <a:pPr eaLnBrk="1" hangingPunct="1">
                <a:spcBef>
                  <a:spcPct val="0"/>
                </a:spcBef>
                <a:buClrTx/>
                <a:buSzTx/>
              </a:pPr>
              <a:endParaRPr lang="en-CA" altLang="en-US" sz="1400" dirty="0">
                <a:solidFill>
                  <a:srgbClr val="000000"/>
                </a:solidFill>
              </a:endParaRPr>
            </a:p>
            <a:p>
              <a:pPr eaLnBrk="1" hangingPunct="1">
                <a:spcBef>
                  <a:spcPct val="0"/>
                </a:spcBef>
                <a:spcAft>
                  <a:spcPts val="600"/>
                </a:spcAft>
                <a:buClrTx/>
                <a:buSzTx/>
                <a:buFont typeface="Wingdings" panose="05000000000000000000" pitchFamily="2" charset="2"/>
                <a:buChar char="Ø"/>
              </a:pPr>
              <a:r>
                <a:rPr lang="en-CA" altLang="en-US" sz="1400" dirty="0">
                  <a:solidFill>
                    <a:srgbClr val="000000"/>
                  </a:solidFill>
                </a:rPr>
                <a:t>Draft Recovery Strategy/ Action Plan</a:t>
              </a:r>
            </a:p>
            <a:p>
              <a:pPr eaLnBrk="1" hangingPunct="1">
                <a:spcBef>
                  <a:spcPct val="0"/>
                </a:spcBef>
                <a:spcAft>
                  <a:spcPts val="600"/>
                </a:spcAft>
                <a:buClrTx/>
                <a:buSzTx/>
                <a:buFont typeface="Wingdings" panose="05000000000000000000" pitchFamily="2" charset="2"/>
                <a:buChar char="Ø"/>
              </a:pPr>
              <a:r>
                <a:rPr kumimoji="1" lang="en-US" altLang="en-US" sz="1400" b="1" i="0" u="none" strike="noStrike" kern="1200" cap="none" spc="0" normalizeH="0" baseline="0" noProof="0" dirty="0">
                  <a:ln>
                    <a:noFill/>
                  </a:ln>
                  <a:solidFill>
                    <a:srgbClr val="9933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Recovery Document CONSULTATIONS</a:t>
              </a:r>
            </a:p>
            <a:p>
              <a:pPr eaLnBrk="1" hangingPunct="1">
                <a:spcBef>
                  <a:spcPct val="0"/>
                </a:spcBef>
                <a:buClrTx/>
                <a:buSzTx/>
                <a:buFont typeface="Wingdings" panose="05000000000000000000" pitchFamily="2" charset="2"/>
                <a:buChar char="Ø"/>
              </a:pPr>
              <a:r>
                <a:rPr lang="en-CA" altLang="en-US" sz="1400" dirty="0">
                  <a:solidFill>
                    <a:srgbClr val="000000"/>
                  </a:solidFill>
                </a:rPr>
                <a:t>Critical Habitat Identification </a:t>
              </a:r>
              <a:endParaRPr lang="en-CA" altLang="en-US" sz="1000" dirty="0">
                <a:solidFill>
                  <a:srgbClr val="000000"/>
                </a:solidFill>
              </a:endParaRPr>
            </a:p>
          </p:txBody>
        </p:sp>
        <p:sp>
          <p:nvSpPr>
            <p:cNvPr id="40" name="Rectangle 7"/>
            <p:cNvSpPr>
              <a:spLocks noChangeArrowheads="1"/>
            </p:cNvSpPr>
            <p:nvPr/>
          </p:nvSpPr>
          <p:spPr bwMode="auto">
            <a:xfrm>
              <a:off x="6953103" y="2275759"/>
              <a:ext cx="2016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Implementation</a:t>
              </a:r>
              <a:endParaRPr lang="en-CA" altLang="en-US" sz="2200" dirty="0">
                <a:solidFill>
                  <a:srgbClr val="FFFFFF"/>
                </a:solidFill>
                <a:latin typeface="Century Gothic" panose="020B0502020202020204" pitchFamily="34" charset="0"/>
              </a:endParaRPr>
            </a:p>
          </p:txBody>
        </p:sp>
        <p:sp>
          <p:nvSpPr>
            <p:cNvPr id="41" name="TextBox 40"/>
            <p:cNvSpPr txBox="1">
              <a:spLocks noChangeArrowheads="1"/>
            </p:cNvSpPr>
            <p:nvPr/>
          </p:nvSpPr>
          <p:spPr bwMode="auto">
            <a:xfrm>
              <a:off x="6985596" y="2645647"/>
              <a:ext cx="2016125" cy="13181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171450" indent="-1714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628650" indent="-17145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spcAft>
                  <a:spcPts val="600"/>
                </a:spcAft>
                <a:buClrTx/>
                <a:buSzTx/>
              </a:pPr>
              <a:r>
                <a:rPr lang="en-CA" altLang="en-US" sz="1400" dirty="0">
                  <a:solidFill>
                    <a:srgbClr val="000000"/>
                  </a:solidFill>
                </a:rPr>
                <a:t>Undertake conservation measures described in the plans</a:t>
              </a:r>
            </a:p>
            <a:p>
              <a:pPr eaLnBrk="1" hangingPunct="1">
                <a:spcBef>
                  <a:spcPct val="0"/>
                </a:spcBef>
                <a:buClrTx/>
                <a:buSzTx/>
              </a:pPr>
              <a:r>
                <a:rPr lang="en-CA" altLang="en-US" sz="1400" dirty="0">
                  <a:solidFill>
                    <a:srgbClr val="000000"/>
                  </a:solidFill>
                </a:rPr>
                <a:t>Protect Critical Habitat</a:t>
              </a:r>
            </a:p>
          </p:txBody>
        </p:sp>
        <p:sp>
          <p:nvSpPr>
            <p:cNvPr id="42" name="ZoneTexte 3"/>
            <p:cNvSpPr txBox="1">
              <a:spLocks noChangeArrowheads="1"/>
            </p:cNvSpPr>
            <p:nvPr/>
          </p:nvSpPr>
          <p:spPr bwMode="auto">
            <a:xfrm>
              <a:off x="513900" y="3426253"/>
              <a:ext cx="2283334" cy="2692885"/>
            </a:xfrm>
            <a:prstGeom prst="rect">
              <a:avLst/>
            </a:prstGeom>
            <a:solidFill>
              <a:srgbClr val="FFC000"/>
            </a:solidFill>
            <a:ln w="25400">
              <a:noFill/>
              <a:miter lim="800000"/>
              <a:headEnd/>
              <a:tailEnd/>
            </a:ln>
          </p:spPr>
          <p:txBody>
            <a:bodyPr wrap="square">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None/>
              </a:pPr>
              <a:r>
                <a:rPr lang="en-US" altLang="en-US" sz="1400" b="1" dirty="0">
                  <a:solidFill>
                    <a:schemeClr val="accent2">
                      <a:lumMod val="75000"/>
                    </a:schemeClr>
                  </a:solidFill>
                </a:rPr>
                <a:t>Pre-listing Consultations</a:t>
              </a:r>
            </a:p>
            <a:p>
              <a:pPr marL="179388" indent="-179388" eaLnBrk="1" hangingPunct="1">
                <a:spcBef>
                  <a:spcPct val="0"/>
                </a:spcBef>
                <a:spcAft>
                  <a:spcPts val="600"/>
                </a:spcAft>
                <a:buClrTx/>
                <a:buSzTx/>
              </a:pPr>
              <a:r>
                <a:rPr lang="en-US" altLang="en-US" sz="1400" dirty="0">
                  <a:solidFill>
                    <a:srgbClr val="000000"/>
                  </a:solidFill>
                </a:rPr>
                <a:t>Invite comments on possible </a:t>
              </a:r>
              <a:r>
                <a:rPr lang="en-US" altLang="en-US" sz="1400" b="1" i="1" dirty="0">
                  <a:solidFill>
                    <a:srgbClr val="000000"/>
                  </a:solidFill>
                </a:rPr>
                <a:t>social &amp; economic impacts  and </a:t>
              </a:r>
              <a:r>
                <a:rPr lang="en-US" altLang="en-US" sz="1400" b="1" dirty="0">
                  <a:solidFill>
                    <a:srgbClr val="000000"/>
                  </a:solidFill>
                </a:rPr>
                <a:t>benefits</a:t>
              </a:r>
              <a:r>
                <a:rPr lang="en-US" altLang="en-US" sz="1400" dirty="0">
                  <a:solidFill>
                    <a:srgbClr val="000000"/>
                  </a:solidFill>
                </a:rPr>
                <a:t> IF listing were to occur</a:t>
              </a:r>
            </a:p>
            <a:p>
              <a:pPr marL="179388" indent="-179388" eaLnBrk="1" hangingPunct="1">
                <a:spcBef>
                  <a:spcPct val="0"/>
                </a:spcBef>
                <a:buClrTx/>
                <a:buSzTx/>
              </a:pPr>
              <a:r>
                <a:rPr lang="en-US" altLang="en-US" sz="1400" dirty="0">
                  <a:solidFill>
                    <a:srgbClr val="000000"/>
                  </a:solidFill>
                </a:rPr>
                <a:t>Comments are part of the RIAS and inform the Minister’s recommendation to LIST, NOT List or send back to COSEWIC for more information.</a:t>
              </a:r>
            </a:p>
          </p:txBody>
        </p:sp>
        <p:sp>
          <p:nvSpPr>
            <p:cNvPr id="43" name="TextBox 35"/>
            <p:cNvSpPr txBox="1">
              <a:spLocks noChangeArrowheads="1"/>
            </p:cNvSpPr>
            <p:nvPr/>
          </p:nvSpPr>
          <p:spPr bwMode="auto">
            <a:xfrm>
              <a:off x="3018632" y="1536568"/>
              <a:ext cx="382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600" dirty="0">
                  <a:solidFill>
                    <a:srgbClr val="000000"/>
                  </a:solidFill>
                </a:rPr>
                <a:t>Species are re-assessed every 10 years</a:t>
              </a:r>
            </a:p>
          </p:txBody>
        </p:sp>
        <p:cxnSp>
          <p:nvCxnSpPr>
            <p:cNvPr id="49" name="Straight Connector 11"/>
            <p:cNvCxnSpPr>
              <a:cxnSpLocks noChangeShapeType="1"/>
            </p:cNvCxnSpPr>
            <p:nvPr/>
          </p:nvCxnSpPr>
          <p:spPr bwMode="auto">
            <a:xfrm>
              <a:off x="1565311" y="1576541"/>
              <a:ext cx="637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Arrow Connector 8"/>
            <p:cNvCxnSpPr>
              <a:cxnSpLocks noChangeShapeType="1"/>
            </p:cNvCxnSpPr>
            <p:nvPr/>
          </p:nvCxnSpPr>
          <p:spPr bwMode="auto">
            <a:xfrm>
              <a:off x="1565311" y="1601904"/>
              <a:ext cx="0" cy="3794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20"/>
            <p:cNvCxnSpPr>
              <a:cxnSpLocks noChangeShapeType="1"/>
            </p:cNvCxnSpPr>
            <p:nvPr/>
          </p:nvCxnSpPr>
          <p:spPr bwMode="auto">
            <a:xfrm>
              <a:off x="7940711" y="1576541"/>
              <a:ext cx="20454" cy="1290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0" name="Rectangle 19"/>
          <p:cNvSpPr/>
          <p:nvPr/>
        </p:nvSpPr>
        <p:spPr>
          <a:xfrm>
            <a:off x="411411" y="5040799"/>
            <a:ext cx="2283333" cy="16138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2519DB-F9DC-8774-CF56-B43E3D547CC5}"/>
              </a:ext>
            </a:extLst>
          </p:cNvPr>
          <p:cNvSpPr txBox="1"/>
          <p:nvPr/>
        </p:nvSpPr>
        <p:spPr>
          <a:xfrm>
            <a:off x="7092280" y="1661764"/>
            <a:ext cx="1881115"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800" b="0" i="0" u="none" strike="noStrike" kern="1200" cap="none" spc="0" normalizeH="0" baseline="0" noProof="0" dirty="0">
                <a:ln w="22225">
                  <a:solidFill>
                    <a:srgbClr val="333399"/>
                  </a:solidFill>
                  <a:prstDash val="solid"/>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Evaluation &amp; Reassessment</a:t>
            </a:r>
            <a:endParaRPr kumimoji="1" lang="en-US" sz="1800" b="0" i="0" u="none" strike="noStrike" kern="1200" cap="none" spc="0" normalizeH="0" baseline="0" noProof="0" dirty="0">
              <a:ln>
                <a:noFill/>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5" name="Rectangle 4">
            <a:extLst>
              <a:ext uri="{FF2B5EF4-FFF2-40B4-BE49-F238E27FC236}">
                <a16:creationId xmlns:a16="http://schemas.microsoft.com/office/drawing/2014/main" id="{BC6BB274-0CD3-6997-2A6B-CE824140E163}"/>
              </a:ext>
            </a:extLst>
          </p:cNvPr>
          <p:cNvSpPr/>
          <p:nvPr/>
        </p:nvSpPr>
        <p:spPr>
          <a:xfrm>
            <a:off x="2740228" y="3789040"/>
            <a:ext cx="1940153" cy="23204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56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539552" y="1700808"/>
            <a:ext cx="8136904" cy="4032448"/>
          </a:xfrm>
        </p:spPr>
        <p:txBody>
          <a:bodyPr/>
          <a:lstStyle/>
          <a:p>
            <a:pPr marL="0" indent="0">
              <a:lnSpc>
                <a:spcPct val="100000"/>
              </a:lnSpc>
              <a:buNone/>
            </a:pPr>
            <a:endParaRPr lang="en-CA" dirty="0"/>
          </a:p>
          <a:p>
            <a:pPr marL="514350" indent="-514350">
              <a:lnSpc>
                <a:spcPct val="100000"/>
              </a:lnSpc>
              <a:buAutoNum type="arabicPeriod"/>
            </a:pPr>
            <a:endParaRPr lang="en-CA" dirty="0"/>
          </a:p>
          <a:p>
            <a:pPr marL="514350" indent="-514350">
              <a:lnSpc>
                <a:spcPct val="100000"/>
              </a:lnSpc>
              <a:buAutoNum type="arabicPeriod"/>
            </a:pPr>
            <a:endParaRPr lang="en-CA" dirty="0"/>
          </a:p>
        </p:txBody>
      </p:sp>
      <p:sp>
        <p:nvSpPr>
          <p:cNvPr id="10" name="Title 1">
            <a:extLst>
              <a:ext uri="{FF2B5EF4-FFF2-40B4-BE49-F238E27FC236}">
                <a16:creationId xmlns:a16="http://schemas.microsoft.com/office/drawing/2014/main" id="{07927467-5742-5F85-0FE7-3FBBF1A23516}"/>
              </a:ext>
            </a:extLst>
          </p:cNvPr>
          <p:cNvSpPr txBox="1">
            <a:spLocks/>
          </p:cNvSpPr>
          <p:nvPr/>
        </p:nvSpPr>
        <p:spPr>
          <a:xfrm>
            <a:off x="323850" y="978496"/>
            <a:ext cx="8496300" cy="722312"/>
          </a:xfrm>
          <a:prstGeom prst="rect">
            <a:avLst/>
          </a:prstGeom>
        </p:spPr>
        <p:txBody>
          <a:bodyPr vert="horz" lIns="91440" tIns="45720" rIns="91440" bIns="45720" rtlCol="0" anchor="b">
            <a:normAutofit fontScale="97500" lnSpcReduction="10000"/>
          </a:bodyPr>
          <a:lstStyle>
            <a:lvl1pPr algn="l" defTabSz="914400" rtl="0" eaLnBrk="1" latinLnBrk="0" hangingPunct="1">
              <a:spcBef>
                <a:spcPct val="0"/>
              </a:spcBef>
              <a:buNone/>
              <a:defRPr sz="3200" b="1" kern="1200" cap="all" baseline="0">
                <a:solidFill>
                  <a:schemeClr val="bg1"/>
                </a:solidFill>
                <a:latin typeface="Arial" panose="020B0604020202020204" pitchFamily="34" charset="0"/>
                <a:ea typeface="+mj-ea"/>
                <a:cs typeface="Arial" panose="020B0604020202020204" pitchFamily="34" charset="0"/>
              </a:defRPr>
            </a:lvl1pPr>
          </a:lstStyle>
          <a:p>
            <a:endParaRPr lang="en-CA" altLang="en-US" sz="4400" dirty="0">
              <a:solidFill>
                <a:srgbClr val="595959"/>
              </a:solidFill>
              <a:ea typeface="新細明體" panose="02020500000000000000" pitchFamily="18" charset="-120"/>
            </a:endParaRPr>
          </a:p>
        </p:txBody>
      </p:sp>
      <p:sp>
        <p:nvSpPr>
          <p:cNvPr id="18" name="TextBox 17">
            <a:extLst>
              <a:ext uri="{FF2B5EF4-FFF2-40B4-BE49-F238E27FC236}">
                <a16:creationId xmlns:a16="http://schemas.microsoft.com/office/drawing/2014/main" id="{872C314F-6C26-DCEA-FA5D-0E8832FF7AB7}"/>
              </a:ext>
            </a:extLst>
          </p:cNvPr>
          <p:cNvSpPr txBox="1"/>
          <p:nvPr/>
        </p:nvSpPr>
        <p:spPr>
          <a:xfrm>
            <a:off x="1844824" y="462490"/>
            <a:ext cx="5454352" cy="584775"/>
          </a:xfrm>
          <a:prstGeom prst="rect">
            <a:avLst/>
          </a:prstGeom>
          <a:noFill/>
        </p:spPr>
        <p:txBody>
          <a:bodyPr wrap="square">
            <a:spAutoFit/>
          </a:bodyPr>
          <a:lstStyle/>
          <a:p>
            <a:r>
              <a:rPr lang="en-US" sz="3200" b="1" dirty="0">
                <a:solidFill>
                  <a:schemeClr val="bg2"/>
                </a:solidFill>
              </a:rPr>
              <a:t>GENERAL PROHIBITIONS</a:t>
            </a:r>
          </a:p>
        </p:txBody>
      </p:sp>
      <p:sp>
        <p:nvSpPr>
          <p:cNvPr id="19" name="Content Placeholder 2">
            <a:extLst>
              <a:ext uri="{FF2B5EF4-FFF2-40B4-BE49-F238E27FC236}">
                <a16:creationId xmlns:a16="http://schemas.microsoft.com/office/drawing/2014/main" id="{BD702404-97AF-B517-A867-402A06BB5206}"/>
              </a:ext>
            </a:extLst>
          </p:cNvPr>
          <p:cNvSpPr txBox="1">
            <a:spLocks/>
          </p:cNvSpPr>
          <p:nvPr/>
        </p:nvSpPr>
        <p:spPr>
          <a:xfrm>
            <a:off x="129533" y="1563271"/>
            <a:ext cx="8829017" cy="5106089"/>
          </a:xfrm>
          <a:prstGeom prst="rect">
            <a:avLst/>
          </a:prstGeom>
          <a:solidFill>
            <a:schemeClr val="bg1"/>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10000"/>
              </a:lnSpc>
              <a:spcAft>
                <a:spcPts val="0"/>
              </a:spcAft>
              <a:buClr>
                <a:prstClr val="black"/>
              </a:buClr>
              <a:defRPr/>
            </a:pPr>
            <a:r>
              <a:rPr kumimoji="0" lang="en-CA" altLang="zh-TW" sz="2000" b="0" dirty="0">
                <a:cs typeface="新細明體"/>
              </a:rPr>
              <a:t>Certain</a:t>
            </a:r>
            <a:r>
              <a:rPr kumimoji="0" lang="en-CA" altLang="zh-TW" sz="2000" b="0" dirty="0">
                <a:solidFill>
                  <a:prstClr val="black">
                    <a:lumMod val="65000"/>
                    <a:lumOff val="35000"/>
                  </a:prstClr>
                </a:solidFill>
                <a:cs typeface="新細明體"/>
              </a:rPr>
              <a:t> protections are triggered when a species is listed under SARA:</a:t>
            </a:r>
            <a:r>
              <a:rPr kumimoji="0" lang="en-US" altLang="zh-TW" sz="2000" b="0" dirty="0">
                <a:solidFill>
                  <a:prstClr val="black">
                    <a:lumMod val="65000"/>
                    <a:lumOff val="35000"/>
                  </a:prstClr>
                </a:solidFill>
                <a:cs typeface="新細明體"/>
              </a:rPr>
              <a:t> </a:t>
            </a:r>
          </a:p>
          <a:p>
            <a:pPr algn="l" fontAlgn="auto">
              <a:lnSpc>
                <a:spcPct val="110000"/>
              </a:lnSpc>
              <a:spcBef>
                <a:spcPts val="0"/>
              </a:spcBef>
              <a:spcAft>
                <a:spcPts val="0"/>
              </a:spcAft>
              <a:buClr>
                <a:prstClr val="black"/>
              </a:buClr>
              <a:defRPr/>
            </a:pPr>
            <a:r>
              <a:rPr kumimoji="0" lang="en-US" altLang="zh-TW" sz="2000" b="0" dirty="0">
                <a:solidFill>
                  <a:prstClr val="black">
                    <a:lumMod val="65000"/>
                    <a:lumOff val="35000"/>
                  </a:prstClr>
                </a:solidFill>
                <a:cs typeface="新細明體"/>
              </a:rPr>
              <a:t>“</a:t>
            </a:r>
            <a:r>
              <a:rPr kumimoji="0" lang="en-US" altLang="zh-TW" sz="2000" b="0" dirty="0">
                <a:solidFill>
                  <a:schemeClr val="accent1"/>
                </a:solidFill>
                <a:cs typeface="新細明體"/>
              </a:rPr>
              <a:t>General prohibitions</a:t>
            </a:r>
            <a:r>
              <a:rPr kumimoji="0" lang="en-US" altLang="zh-TW" sz="2000" b="0" dirty="0">
                <a:solidFill>
                  <a:prstClr val="black">
                    <a:lumMod val="65000"/>
                    <a:lumOff val="35000"/>
                  </a:prstClr>
                </a:solidFill>
                <a:cs typeface="新細明體"/>
              </a:rPr>
              <a:t>” -for Extirpated, </a:t>
            </a:r>
            <a:r>
              <a:rPr kumimoji="0" lang="en-US" altLang="zh-TW" sz="2000" b="0" dirty="0">
                <a:solidFill>
                  <a:schemeClr val="accent2"/>
                </a:solidFill>
                <a:cs typeface="新細明體"/>
              </a:rPr>
              <a:t>Endangered</a:t>
            </a:r>
            <a:r>
              <a:rPr kumimoji="0" lang="en-US" altLang="zh-TW" sz="2000" b="0" dirty="0">
                <a:solidFill>
                  <a:prstClr val="black">
                    <a:lumMod val="65000"/>
                    <a:lumOff val="35000"/>
                  </a:prstClr>
                </a:solidFill>
                <a:cs typeface="新細明體"/>
              </a:rPr>
              <a:t> &amp; Threatened species:         </a:t>
            </a:r>
            <a:r>
              <a:rPr kumimoji="0" lang="en-US" altLang="zh-TW" sz="2000" b="0" dirty="0">
                <a:solidFill>
                  <a:schemeClr val="accent1"/>
                </a:solidFill>
                <a:cs typeface="新細明體"/>
              </a:rPr>
              <a:t>No person shall</a:t>
            </a:r>
            <a:r>
              <a:rPr kumimoji="0" lang="en-US" altLang="zh-TW" sz="2000" b="0" dirty="0">
                <a:solidFill>
                  <a:prstClr val="black">
                    <a:lumMod val="65000"/>
                    <a:lumOff val="35000"/>
                  </a:prstClr>
                </a:solidFill>
                <a:cs typeface="新細明體"/>
              </a:rPr>
              <a:t>:</a:t>
            </a:r>
          </a:p>
          <a:p>
            <a:pPr marL="800100" lvl="1" indent="-342900" algn="l" fontAlgn="auto">
              <a:lnSpc>
                <a:spcPct val="110000"/>
              </a:lnSpc>
              <a:spcAft>
                <a:spcPts val="0"/>
              </a:spcAft>
              <a:buClr>
                <a:prstClr val="black"/>
              </a:buClr>
              <a:buFont typeface="Arial" panose="020B0604020202020204" pitchFamily="34" charset="0"/>
              <a:buChar char="•"/>
              <a:defRPr/>
            </a:pPr>
            <a:r>
              <a:rPr kumimoji="0" lang="en-US" altLang="zh-TW" sz="1800" dirty="0">
                <a:solidFill>
                  <a:prstClr val="black">
                    <a:lumMod val="65000"/>
                    <a:lumOff val="35000"/>
                  </a:prstClr>
                </a:solidFill>
                <a:cs typeface="新細明體"/>
              </a:rPr>
              <a:t>kill, harm, harass, capture or take an individual</a:t>
            </a:r>
          </a:p>
          <a:p>
            <a:pPr marL="800100" lvl="1" indent="-342900" algn="l" fontAlgn="auto">
              <a:lnSpc>
                <a:spcPct val="110000"/>
              </a:lnSpc>
              <a:spcAft>
                <a:spcPts val="0"/>
              </a:spcAft>
              <a:buClr>
                <a:prstClr val="black"/>
              </a:buClr>
              <a:buFont typeface="Arial" panose="020B0604020202020204" pitchFamily="34" charset="0"/>
              <a:buChar char="•"/>
              <a:defRPr/>
            </a:pPr>
            <a:r>
              <a:rPr kumimoji="0" lang="en-US" altLang="zh-TW" sz="1800" dirty="0">
                <a:solidFill>
                  <a:prstClr val="black">
                    <a:lumMod val="65000"/>
                    <a:lumOff val="35000"/>
                  </a:prstClr>
                </a:solidFill>
                <a:cs typeface="新細明體"/>
              </a:rPr>
              <a:t>possess, collect, buy, sell or trade an individual, or any part or derivative </a:t>
            </a:r>
          </a:p>
          <a:p>
            <a:pPr marL="800100" lvl="1" indent="-342900" algn="l" fontAlgn="auto">
              <a:lnSpc>
                <a:spcPct val="110000"/>
              </a:lnSpc>
              <a:spcAft>
                <a:spcPts val="0"/>
              </a:spcAft>
              <a:buClr>
                <a:prstClr val="black"/>
              </a:buClr>
              <a:buFont typeface="Arial" panose="020B0604020202020204" pitchFamily="34" charset="0"/>
              <a:buChar char="•"/>
              <a:defRPr/>
            </a:pPr>
            <a:r>
              <a:rPr kumimoji="0" lang="en-US" altLang="zh-TW" sz="1800" dirty="0">
                <a:solidFill>
                  <a:prstClr val="black">
                    <a:lumMod val="65000"/>
                    <a:lumOff val="35000"/>
                  </a:prstClr>
                </a:solidFill>
                <a:cs typeface="新細明體"/>
              </a:rPr>
              <a:t>damage or destroy the residence of one or more individuals </a:t>
            </a:r>
          </a:p>
          <a:p>
            <a:pPr algn="l" fontAlgn="auto">
              <a:lnSpc>
                <a:spcPct val="110000"/>
              </a:lnSpc>
              <a:spcBef>
                <a:spcPts val="1200"/>
              </a:spcBef>
              <a:spcAft>
                <a:spcPts val="0"/>
              </a:spcAft>
              <a:buClr>
                <a:prstClr val="black"/>
              </a:buClr>
              <a:defRPr/>
            </a:pPr>
            <a:r>
              <a:rPr kumimoji="0" lang="en-US" altLang="zh-TW" sz="2000" b="0" dirty="0">
                <a:solidFill>
                  <a:schemeClr val="accent1"/>
                </a:solidFill>
                <a:cs typeface="新細明體"/>
              </a:rPr>
              <a:t>General Prohibitions only apply automatically</a:t>
            </a:r>
            <a:r>
              <a:rPr kumimoji="0" lang="en-US" altLang="zh-TW" sz="2000" b="0" dirty="0">
                <a:solidFill>
                  <a:srgbClr val="FF0000"/>
                </a:solidFill>
                <a:cs typeface="新細明體"/>
              </a:rPr>
              <a:t>:</a:t>
            </a:r>
          </a:p>
          <a:p>
            <a:pPr marL="800100" lvl="1" indent="-342900" algn="l">
              <a:lnSpc>
                <a:spcPct val="110000"/>
              </a:lnSpc>
              <a:buClr>
                <a:prstClr val="black"/>
              </a:buClr>
              <a:buFont typeface="Arial" panose="020B0604020202020204" pitchFamily="34" charset="0"/>
              <a:buChar char="•"/>
              <a:defRPr/>
            </a:pPr>
            <a:r>
              <a:rPr lang="en-US" altLang="zh-TW" sz="1800" dirty="0">
                <a:solidFill>
                  <a:prstClr val="black">
                    <a:lumMod val="65000"/>
                    <a:lumOff val="35000"/>
                  </a:prstClr>
                </a:solidFill>
                <a:cs typeface="新細明體"/>
              </a:rPr>
              <a:t>on all federal lands in a province </a:t>
            </a:r>
            <a:endParaRPr kumimoji="0" lang="en-US" altLang="zh-TW" sz="1800" dirty="0">
              <a:solidFill>
                <a:prstClr val="black">
                  <a:lumMod val="65000"/>
                  <a:lumOff val="35000"/>
                </a:prstClr>
              </a:solidFill>
              <a:cs typeface="新細明體"/>
            </a:endParaRPr>
          </a:p>
          <a:p>
            <a:pPr marL="800100" lvl="1" indent="-342900" algn="l" fontAlgn="auto">
              <a:lnSpc>
                <a:spcPct val="110000"/>
              </a:lnSpc>
              <a:spcAft>
                <a:spcPts val="0"/>
              </a:spcAft>
              <a:buClr>
                <a:prstClr val="black"/>
              </a:buClr>
              <a:buFont typeface="Arial" panose="020B0604020202020204" pitchFamily="34" charset="0"/>
              <a:buChar char="•"/>
              <a:defRPr/>
            </a:pPr>
            <a:r>
              <a:rPr lang="en-US" altLang="zh-TW" sz="1800" dirty="0">
                <a:solidFill>
                  <a:prstClr val="black">
                    <a:lumMod val="65000"/>
                    <a:lumOff val="35000"/>
                  </a:prstClr>
                </a:solidFill>
                <a:cs typeface="新細明體"/>
              </a:rPr>
              <a:t>in territories, apply only on lands under the authority</a:t>
            </a:r>
          </a:p>
          <a:p>
            <a:pPr lvl="1" algn="l" fontAlgn="auto">
              <a:lnSpc>
                <a:spcPct val="110000"/>
              </a:lnSpc>
              <a:spcBef>
                <a:spcPts val="0"/>
              </a:spcBef>
              <a:spcAft>
                <a:spcPts val="0"/>
              </a:spcAft>
              <a:buClr>
                <a:prstClr val="black"/>
              </a:buClr>
              <a:defRPr/>
            </a:pPr>
            <a:r>
              <a:rPr lang="en-US" altLang="zh-TW" sz="1800" dirty="0">
                <a:solidFill>
                  <a:prstClr val="black">
                    <a:lumMod val="65000"/>
                    <a:lumOff val="35000"/>
                  </a:prstClr>
                </a:solidFill>
                <a:cs typeface="新細明體"/>
              </a:rPr>
              <a:t>          of ECCC or Parks Canada Agency</a:t>
            </a:r>
            <a:endParaRPr kumimoji="0" lang="en-US" altLang="zh-TW" sz="1800" dirty="0">
              <a:solidFill>
                <a:prstClr val="black">
                  <a:lumMod val="65000"/>
                  <a:lumOff val="35000"/>
                </a:prstClr>
              </a:solidFill>
              <a:cs typeface="新細明體"/>
            </a:endParaRPr>
          </a:p>
          <a:p>
            <a:pPr marL="800100" lvl="1" indent="-342900" algn="l" fontAlgn="auto">
              <a:lnSpc>
                <a:spcPct val="110000"/>
              </a:lnSpc>
              <a:spcAft>
                <a:spcPts val="0"/>
              </a:spcAft>
              <a:buClr>
                <a:prstClr val="black"/>
              </a:buClr>
              <a:buFont typeface="Arial" panose="020B0604020202020204" pitchFamily="34" charset="0"/>
              <a:buChar char="•"/>
              <a:defRPr/>
            </a:pPr>
            <a:r>
              <a:rPr kumimoji="0" lang="en-US" altLang="zh-TW" sz="1800" dirty="0">
                <a:solidFill>
                  <a:prstClr val="black">
                    <a:lumMod val="65000"/>
                    <a:lumOff val="35000"/>
                  </a:prstClr>
                </a:solidFill>
                <a:cs typeface="新細明體"/>
              </a:rPr>
              <a:t>to aquatic species anywhere they occur.</a:t>
            </a:r>
          </a:p>
          <a:p>
            <a:pPr marL="800100" lvl="1" indent="-342900" algn="l" fontAlgn="auto">
              <a:lnSpc>
                <a:spcPct val="110000"/>
              </a:lnSpc>
              <a:spcAft>
                <a:spcPts val="0"/>
              </a:spcAft>
              <a:buClr>
                <a:prstClr val="black"/>
              </a:buClr>
              <a:buFont typeface="Arial" panose="020B0604020202020204" pitchFamily="34" charset="0"/>
              <a:buChar char="•"/>
              <a:defRPr/>
            </a:pPr>
            <a:r>
              <a:rPr kumimoji="0" lang="en-US" altLang="zh-TW" sz="1800" dirty="0">
                <a:solidFill>
                  <a:prstClr val="black">
                    <a:lumMod val="65000"/>
                    <a:lumOff val="35000"/>
                  </a:prstClr>
                </a:solidFill>
                <a:cs typeface="新細明體"/>
              </a:rPr>
              <a:t>to migratory birds protected under the MBCA 1994 anywhere they occur</a:t>
            </a:r>
          </a:p>
          <a:p>
            <a:pPr algn="l">
              <a:lnSpc>
                <a:spcPct val="110000"/>
              </a:lnSpc>
              <a:buClr>
                <a:prstClr val="black"/>
              </a:buClr>
              <a:defRPr/>
            </a:pPr>
            <a:r>
              <a:rPr kumimoji="0" lang="en-US" altLang="zh-TW" sz="1800" b="0" dirty="0">
                <a:solidFill>
                  <a:prstClr val="black">
                    <a:lumMod val="65000"/>
                    <a:lumOff val="35000"/>
                  </a:prstClr>
                </a:solidFill>
                <a:cs typeface="新細明體"/>
              </a:rPr>
              <a:t>BATS: on non-federal lands, the Minister must form an opinion on whether the P/T laws </a:t>
            </a:r>
            <a:r>
              <a:rPr lang="en-US" altLang="zh-TW" sz="1800" b="0" dirty="0">
                <a:solidFill>
                  <a:prstClr val="black">
                    <a:lumMod val="65000"/>
                    <a:lumOff val="35000"/>
                  </a:prstClr>
                </a:solidFill>
                <a:cs typeface="新細明體"/>
              </a:rPr>
              <a:t>provide </a:t>
            </a:r>
            <a:r>
              <a:rPr kumimoji="0" lang="en-US" altLang="zh-TW" sz="1800" b="0" i="1" dirty="0">
                <a:solidFill>
                  <a:prstClr val="black">
                    <a:lumMod val="65000"/>
                    <a:lumOff val="35000"/>
                  </a:prstClr>
                </a:solidFill>
                <a:cs typeface="新細明體"/>
              </a:rPr>
              <a:t>effective protection </a:t>
            </a:r>
            <a:r>
              <a:rPr kumimoji="0" lang="en-US" altLang="zh-TW" sz="1800" b="0" dirty="0">
                <a:solidFill>
                  <a:prstClr val="black">
                    <a:lumMod val="65000"/>
                    <a:lumOff val="35000"/>
                  </a:prstClr>
                </a:solidFill>
                <a:cs typeface="新細明體"/>
              </a:rPr>
              <a:t>of individuals &amp; residences</a:t>
            </a:r>
          </a:p>
          <a:p>
            <a:pPr marL="1085850" lvl="2" indent="-171450" algn="l" fontAlgn="auto">
              <a:lnSpc>
                <a:spcPct val="110000"/>
              </a:lnSpc>
              <a:spcAft>
                <a:spcPts val="0"/>
              </a:spcAft>
              <a:buClr>
                <a:prstClr val="black"/>
              </a:buClr>
              <a:buFont typeface="Arial" panose="020B0604020202020204" pitchFamily="34" charset="0"/>
              <a:buChar char="•"/>
              <a:defRPr/>
            </a:pPr>
            <a:endParaRPr kumimoji="0" lang="en-US" altLang="zh-TW" dirty="0">
              <a:solidFill>
                <a:prstClr val="black">
                  <a:lumMod val="65000"/>
                  <a:lumOff val="35000"/>
                </a:prstClr>
              </a:solidFill>
              <a:cs typeface="新細明體"/>
            </a:endParaRPr>
          </a:p>
          <a:p>
            <a:pPr marL="171450" indent="-171450" algn="l" fontAlgn="auto">
              <a:lnSpc>
                <a:spcPct val="110000"/>
              </a:lnSpc>
              <a:spcAft>
                <a:spcPts val="0"/>
              </a:spcAft>
              <a:buClr>
                <a:prstClr val="black"/>
              </a:buClr>
              <a:buFont typeface="Arial" panose="020B0604020202020204" pitchFamily="34" charset="0"/>
              <a:buChar char="•"/>
              <a:defRPr/>
            </a:pPr>
            <a:endParaRPr kumimoji="0" lang="en-US" altLang="zh-TW" sz="1100" b="0" dirty="0">
              <a:solidFill>
                <a:prstClr val="black">
                  <a:lumMod val="65000"/>
                  <a:lumOff val="35000"/>
                </a:prstClr>
              </a:solidFill>
              <a:cs typeface="新細明體"/>
            </a:endParaRPr>
          </a:p>
          <a:p>
            <a:pPr marL="628650" lvl="1" indent="-171450" algn="l" fontAlgn="auto">
              <a:lnSpc>
                <a:spcPct val="110000"/>
              </a:lnSpc>
              <a:spcAft>
                <a:spcPts val="0"/>
              </a:spcAft>
              <a:buClr>
                <a:prstClr val="black"/>
              </a:buClr>
              <a:buFont typeface="Arial" panose="020B0604020202020204" pitchFamily="34" charset="0"/>
              <a:buChar char="•"/>
              <a:defRPr/>
            </a:pPr>
            <a:endParaRPr kumimoji="0" lang="en-US" altLang="zh-TW" sz="1000" dirty="0">
              <a:solidFill>
                <a:prstClr val="black">
                  <a:lumMod val="65000"/>
                  <a:lumOff val="35000"/>
                </a:prstClr>
              </a:solidFill>
              <a:cs typeface="新細明體"/>
            </a:endParaRPr>
          </a:p>
          <a:p>
            <a:pPr marL="285750" indent="-285750" algn="l" fontAlgn="auto">
              <a:lnSpc>
                <a:spcPct val="110000"/>
              </a:lnSpc>
              <a:spcAft>
                <a:spcPts val="0"/>
              </a:spcAft>
              <a:buFont typeface="Arial" panose="020B0604020202020204" pitchFamily="34" charset="0"/>
              <a:buChar char="•"/>
              <a:defRPr/>
            </a:pPr>
            <a:endParaRPr kumimoji="0" lang="en-CA" sz="1600" b="0" dirty="0">
              <a:solidFill>
                <a:prstClr val="black">
                  <a:lumMod val="65000"/>
                  <a:lumOff val="35000"/>
                </a:prstClr>
              </a:solidFill>
            </a:endParaRPr>
          </a:p>
        </p:txBody>
      </p:sp>
      <p:pic>
        <p:nvPicPr>
          <p:cNvPr id="20" name="Picture 4">
            <a:extLst>
              <a:ext uri="{FF2B5EF4-FFF2-40B4-BE49-F238E27FC236}">
                <a16:creationId xmlns:a16="http://schemas.microsoft.com/office/drawing/2014/main" id="{B3593BDC-8C84-C29F-BBF2-CB9FCBA6D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142"/>
          <a:stretch>
            <a:fillRect/>
          </a:stretch>
        </p:blipFill>
        <p:spPr bwMode="auto">
          <a:xfrm>
            <a:off x="6425457" y="3885680"/>
            <a:ext cx="2533093" cy="163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42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910" y="273801"/>
            <a:ext cx="7698727" cy="664013"/>
          </a:xfrm>
        </p:spPr>
        <p:txBody>
          <a:bodyPr/>
          <a:lstStyle/>
          <a:p>
            <a:r>
              <a:rPr lang="en-CA" dirty="0">
                <a:solidFill>
                  <a:schemeClr val="bg2"/>
                </a:solidFill>
              </a:rPr>
              <a:t>The </a:t>
            </a:r>
            <a:r>
              <a:rPr lang="en-CA" i="1" dirty="0">
                <a:solidFill>
                  <a:schemeClr val="bg2"/>
                </a:solidFill>
              </a:rPr>
              <a:t>Species at Risk Act </a:t>
            </a:r>
            <a:r>
              <a:rPr lang="en-CA" dirty="0">
                <a:solidFill>
                  <a:schemeClr val="bg2"/>
                </a:solidFill>
              </a:rPr>
              <a:t>Process</a:t>
            </a:r>
          </a:p>
        </p:txBody>
      </p:sp>
      <p:grpSp>
        <p:nvGrpSpPr>
          <p:cNvPr id="33" name="Group 32"/>
          <p:cNvGrpSpPr/>
          <p:nvPr/>
        </p:nvGrpSpPr>
        <p:grpSpPr>
          <a:xfrm>
            <a:off x="375910" y="1567129"/>
            <a:ext cx="8503821" cy="5054220"/>
            <a:chOff x="497900" y="1536568"/>
            <a:chExt cx="8503821" cy="4582570"/>
          </a:xfrm>
        </p:grpSpPr>
        <p:sp>
          <p:nvSpPr>
            <p:cNvPr id="34" name="Rectangle 7"/>
            <p:cNvSpPr>
              <a:spLocks noChangeArrowheads="1"/>
            </p:cNvSpPr>
            <p:nvPr/>
          </p:nvSpPr>
          <p:spPr bwMode="auto">
            <a:xfrm>
              <a:off x="4932362" y="1999533"/>
              <a:ext cx="1904219" cy="58659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Recovery Planning</a:t>
              </a:r>
            </a:p>
          </p:txBody>
        </p:sp>
        <p:sp>
          <p:nvSpPr>
            <p:cNvPr id="35" name="Rectangle 6"/>
            <p:cNvSpPr>
              <a:spLocks noChangeArrowheads="1"/>
            </p:cNvSpPr>
            <p:nvPr/>
          </p:nvSpPr>
          <p:spPr bwMode="auto">
            <a:xfrm>
              <a:off x="2862218" y="2001351"/>
              <a:ext cx="1893888"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a:solidFill>
                    <a:srgbClr val="FFFFFF"/>
                  </a:solidFill>
                  <a:latin typeface="Century Gothic" panose="020B0502020202020204" pitchFamily="34" charset="0"/>
                </a:rPr>
                <a:t>Listing</a:t>
              </a:r>
            </a:p>
          </p:txBody>
        </p:sp>
        <p:sp>
          <p:nvSpPr>
            <p:cNvPr id="36" name="Rectangle 5"/>
            <p:cNvSpPr>
              <a:spLocks noChangeArrowheads="1"/>
            </p:cNvSpPr>
            <p:nvPr/>
          </p:nvSpPr>
          <p:spPr bwMode="auto">
            <a:xfrm>
              <a:off x="533401" y="2002159"/>
              <a:ext cx="2235166"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Assessment</a:t>
              </a:r>
              <a:endParaRPr lang="en-CA" altLang="en-US" sz="2000" dirty="0">
                <a:solidFill>
                  <a:srgbClr val="FFFFFF"/>
                </a:solidFill>
                <a:latin typeface="Century Gothic" panose="020B0502020202020204" pitchFamily="34" charset="0"/>
              </a:endParaRPr>
            </a:p>
          </p:txBody>
        </p:sp>
        <p:sp>
          <p:nvSpPr>
            <p:cNvPr id="37" name="TextBox 36"/>
            <p:cNvSpPr txBox="1">
              <a:spLocks noChangeArrowheads="1"/>
            </p:cNvSpPr>
            <p:nvPr/>
          </p:nvSpPr>
          <p:spPr bwMode="auto">
            <a:xfrm>
              <a:off x="497900" y="2349150"/>
              <a:ext cx="2285489" cy="106041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eaLnBrk="1" hangingPunct="1">
                <a:spcBef>
                  <a:spcPct val="0"/>
                </a:spcBef>
                <a:buClrTx/>
                <a:buSzTx/>
                <a:buNone/>
              </a:pPr>
              <a:r>
                <a:rPr lang="en-CA" altLang="en-US" sz="1400" dirty="0">
                  <a:solidFill>
                    <a:srgbClr val="000000"/>
                  </a:solidFill>
                </a:rPr>
                <a:t>COSEWIC (Independent body of experts) sends species assessment and recommendation to Minister of ECCC to List</a:t>
              </a:r>
            </a:p>
          </p:txBody>
        </p:sp>
        <p:sp>
          <p:nvSpPr>
            <p:cNvPr id="38" name="TextBox 37"/>
            <p:cNvSpPr txBox="1">
              <a:spLocks noChangeArrowheads="1"/>
            </p:cNvSpPr>
            <p:nvPr/>
          </p:nvSpPr>
          <p:spPr bwMode="auto">
            <a:xfrm>
              <a:off x="2880818" y="2371267"/>
              <a:ext cx="1893888" cy="32789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spcAft>
                  <a:spcPts val="600"/>
                </a:spcAft>
                <a:buClrTx/>
                <a:buSzTx/>
                <a:defRPr/>
              </a:pPr>
              <a:r>
                <a:rPr lang="en-CA" altLang="en-US" sz="1400" dirty="0">
                  <a:solidFill>
                    <a:srgbClr val="000000"/>
                  </a:solidFill>
                </a:rPr>
                <a:t>Minister’s recommendation to Cabinet</a:t>
              </a:r>
            </a:p>
            <a:p>
              <a:pPr eaLnBrk="1" hangingPunct="1">
                <a:spcBef>
                  <a:spcPct val="0"/>
                </a:spcBef>
                <a:buClrTx/>
                <a:buSzTx/>
                <a:defRPr/>
              </a:pPr>
              <a:r>
                <a:rPr lang="en-CA" altLang="en-US" sz="1400" dirty="0">
                  <a:solidFill>
                    <a:srgbClr val="000000"/>
                  </a:solidFill>
                </a:rPr>
                <a:t>Decision on listing is made by Cabinet</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defRPr/>
              </a:pPr>
              <a:r>
                <a:rPr lang="en-CA" altLang="en-US" sz="1400" b="1" dirty="0">
                  <a:solidFill>
                    <a:srgbClr val="000000"/>
                  </a:solidFill>
                </a:rPr>
                <a:t>If listed</a:t>
              </a:r>
              <a:r>
                <a:rPr lang="en-CA" altLang="en-US" sz="1400" dirty="0">
                  <a:solidFill>
                    <a:srgbClr val="000000"/>
                  </a:solidFill>
                </a:rPr>
                <a:t>, SARA and prohibitions apply right away</a:t>
              </a:r>
            </a:p>
            <a:p>
              <a:pPr marL="0" indent="0" eaLnBrk="1" hangingPunct="1">
                <a:spcBef>
                  <a:spcPct val="0"/>
                </a:spcBef>
                <a:buClrTx/>
                <a:buSzTx/>
                <a:buFont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General prohibitions</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Recovery Planning starts</a:t>
              </a:r>
            </a:p>
            <a:p>
              <a:pPr eaLnBrk="1" hangingPunct="1">
                <a:spcBef>
                  <a:spcPct val="0"/>
                </a:spcBef>
                <a:buClrTx/>
                <a:buSzTx/>
                <a:buFont typeface="Wingdings" panose="05000000000000000000" pitchFamily="2" charset="2"/>
                <a:buChar char="Ø"/>
                <a:defRPr/>
              </a:pPr>
              <a:endParaRPr lang="en-CA" altLang="en-US" sz="1400" dirty="0">
                <a:solidFill>
                  <a:srgbClr val="000000"/>
                </a:solidFill>
              </a:endParaRPr>
            </a:p>
          </p:txBody>
        </p:sp>
        <p:sp>
          <p:nvSpPr>
            <p:cNvPr id="39" name="TextBox 38"/>
            <p:cNvSpPr txBox="1">
              <a:spLocks noChangeArrowheads="1"/>
            </p:cNvSpPr>
            <p:nvPr/>
          </p:nvSpPr>
          <p:spPr bwMode="auto">
            <a:xfrm>
              <a:off x="4941874" y="2664921"/>
              <a:ext cx="1904219" cy="25673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pPr>
              <a:r>
                <a:rPr lang="en-CA" altLang="en-US" sz="1400" dirty="0">
                  <a:solidFill>
                    <a:srgbClr val="000000"/>
                  </a:solidFill>
                </a:rPr>
                <a:t>SARA says: “Plans must be developed”</a:t>
              </a:r>
            </a:p>
            <a:p>
              <a:pPr eaLnBrk="1" hangingPunct="1">
                <a:spcBef>
                  <a:spcPct val="0"/>
                </a:spcBef>
                <a:buClrTx/>
                <a:buSzTx/>
              </a:pPr>
              <a:endParaRPr lang="en-CA" altLang="en-US" sz="1400" dirty="0">
                <a:solidFill>
                  <a:srgbClr val="000000"/>
                </a:solidFill>
              </a:endParaRPr>
            </a:p>
            <a:p>
              <a:pPr eaLnBrk="1" hangingPunct="1">
                <a:spcBef>
                  <a:spcPct val="0"/>
                </a:spcBef>
                <a:spcAft>
                  <a:spcPts val="600"/>
                </a:spcAft>
                <a:buClrTx/>
                <a:buSzTx/>
                <a:buFont typeface="Wingdings" panose="05000000000000000000" pitchFamily="2" charset="2"/>
                <a:buChar char="Ø"/>
              </a:pPr>
              <a:r>
                <a:rPr lang="en-CA" altLang="en-US" sz="1400" dirty="0">
                  <a:solidFill>
                    <a:srgbClr val="000000"/>
                  </a:solidFill>
                </a:rPr>
                <a:t>Draft Recovery Strategy/ Action Plan</a:t>
              </a:r>
            </a:p>
            <a:p>
              <a:pPr eaLnBrk="1" hangingPunct="1">
                <a:spcBef>
                  <a:spcPct val="0"/>
                </a:spcBef>
                <a:spcAft>
                  <a:spcPts val="600"/>
                </a:spcAft>
                <a:buClrTx/>
                <a:buSzTx/>
                <a:buFont typeface="Wingdings" panose="05000000000000000000" pitchFamily="2" charset="2"/>
                <a:buChar char="Ø"/>
              </a:pPr>
              <a:r>
                <a:rPr kumimoji="1" lang="en-US" altLang="en-US" sz="1400" b="1" i="0" u="none" strike="noStrike" kern="1200" cap="none" spc="0" normalizeH="0" baseline="0" noProof="0" dirty="0">
                  <a:ln>
                    <a:noFill/>
                  </a:ln>
                  <a:solidFill>
                    <a:srgbClr val="9933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Recovery Document CONSULTATIONS</a:t>
              </a:r>
            </a:p>
            <a:p>
              <a:pPr eaLnBrk="1" hangingPunct="1">
                <a:spcBef>
                  <a:spcPct val="0"/>
                </a:spcBef>
                <a:buClrTx/>
                <a:buSzTx/>
                <a:buFont typeface="Wingdings" panose="05000000000000000000" pitchFamily="2" charset="2"/>
                <a:buChar char="Ø"/>
              </a:pPr>
              <a:r>
                <a:rPr lang="en-CA" altLang="en-US" sz="1400" dirty="0">
                  <a:solidFill>
                    <a:srgbClr val="000000"/>
                  </a:solidFill>
                </a:rPr>
                <a:t>Critical Habitat Identification </a:t>
              </a:r>
              <a:endParaRPr lang="en-CA" altLang="en-US" sz="1000" dirty="0">
                <a:solidFill>
                  <a:srgbClr val="000000"/>
                </a:solidFill>
              </a:endParaRPr>
            </a:p>
          </p:txBody>
        </p:sp>
        <p:sp>
          <p:nvSpPr>
            <p:cNvPr id="40" name="Rectangle 7"/>
            <p:cNvSpPr>
              <a:spLocks noChangeArrowheads="1"/>
            </p:cNvSpPr>
            <p:nvPr/>
          </p:nvSpPr>
          <p:spPr bwMode="auto">
            <a:xfrm>
              <a:off x="6953103" y="2275759"/>
              <a:ext cx="2016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Implementation</a:t>
              </a:r>
              <a:endParaRPr lang="en-CA" altLang="en-US" sz="2200" dirty="0">
                <a:solidFill>
                  <a:srgbClr val="FFFFFF"/>
                </a:solidFill>
                <a:latin typeface="Century Gothic" panose="020B0502020202020204" pitchFamily="34" charset="0"/>
              </a:endParaRPr>
            </a:p>
          </p:txBody>
        </p:sp>
        <p:sp>
          <p:nvSpPr>
            <p:cNvPr id="41" name="TextBox 40"/>
            <p:cNvSpPr txBox="1">
              <a:spLocks noChangeArrowheads="1"/>
            </p:cNvSpPr>
            <p:nvPr/>
          </p:nvSpPr>
          <p:spPr bwMode="auto">
            <a:xfrm>
              <a:off x="6985596" y="2645647"/>
              <a:ext cx="2016125" cy="13181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171450" indent="-1714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628650" indent="-17145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spcAft>
                  <a:spcPts val="600"/>
                </a:spcAft>
                <a:buClrTx/>
                <a:buSzTx/>
              </a:pPr>
              <a:r>
                <a:rPr lang="en-CA" altLang="en-US" sz="1400" dirty="0">
                  <a:solidFill>
                    <a:srgbClr val="000000"/>
                  </a:solidFill>
                </a:rPr>
                <a:t>Undertake conservation measures described in the plans</a:t>
              </a:r>
            </a:p>
            <a:p>
              <a:pPr eaLnBrk="1" hangingPunct="1">
                <a:spcBef>
                  <a:spcPct val="0"/>
                </a:spcBef>
                <a:buClrTx/>
                <a:buSzTx/>
              </a:pPr>
              <a:r>
                <a:rPr lang="en-CA" altLang="en-US" sz="1400" dirty="0">
                  <a:solidFill>
                    <a:srgbClr val="000000"/>
                  </a:solidFill>
                </a:rPr>
                <a:t>Protect Critical Habitat</a:t>
              </a:r>
            </a:p>
          </p:txBody>
        </p:sp>
        <p:sp>
          <p:nvSpPr>
            <p:cNvPr id="42" name="ZoneTexte 3"/>
            <p:cNvSpPr txBox="1">
              <a:spLocks noChangeArrowheads="1"/>
            </p:cNvSpPr>
            <p:nvPr/>
          </p:nvSpPr>
          <p:spPr bwMode="auto">
            <a:xfrm>
              <a:off x="513900" y="3426253"/>
              <a:ext cx="2283334" cy="2692885"/>
            </a:xfrm>
            <a:prstGeom prst="rect">
              <a:avLst/>
            </a:prstGeom>
            <a:solidFill>
              <a:srgbClr val="FFC000"/>
            </a:solidFill>
            <a:ln w="25400">
              <a:noFill/>
              <a:miter lim="800000"/>
              <a:headEnd/>
              <a:tailEnd/>
            </a:ln>
          </p:spPr>
          <p:txBody>
            <a:bodyPr wrap="square">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None/>
              </a:pPr>
              <a:r>
                <a:rPr lang="en-US" altLang="en-US" sz="1400" b="1" dirty="0">
                  <a:solidFill>
                    <a:schemeClr val="accent2">
                      <a:lumMod val="75000"/>
                    </a:schemeClr>
                  </a:solidFill>
                </a:rPr>
                <a:t>Pre-listing Consultations</a:t>
              </a:r>
            </a:p>
            <a:p>
              <a:pPr marL="179388" indent="-179388" eaLnBrk="1" hangingPunct="1">
                <a:spcBef>
                  <a:spcPct val="0"/>
                </a:spcBef>
                <a:spcAft>
                  <a:spcPts val="600"/>
                </a:spcAft>
                <a:buClrTx/>
                <a:buSzTx/>
              </a:pPr>
              <a:r>
                <a:rPr lang="en-US" altLang="en-US" sz="1400" dirty="0">
                  <a:solidFill>
                    <a:srgbClr val="000000"/>
                  </a:solidFill>
                </a:rPr>
                <a:t>Invite comments on possible </a:t>
              </a:r>
              <a:r>
                <a:rPr lang="en-US" altLang="en-US" sz="1400" b="1" i="1" dirty="0">
                  <a:solidFill>
                    <a:srgbClr val="000000"/>
                  </a:solidFill>
                </a:rPr>
                <a:t>social &amp; economic impacts  and </a:t>
              </a:r>
              <a:r>
                <a:rPr lang="en-US" altLang="en-US" sz="1400" b="1" dirty="0">
                  <a:solidFill>
                    <a:srgbClr val="000000"/>
                  </a:solidFill>
                </a:rPr>
                <a:t>benefits</a:t>
              </a:r>
              <a:r>
                <a:rPr lang="en-US" altLang="en-US" sz="1400" dirty="0">
                  <a:solidFill>
                    <a:srgbClr val="000000"/>
                  </a:solidFill>
                </a:rPr>
                <a:t> IF listing were to occur</a:t>
              </a:r>
            </a:p>
            <a:p>
              <a:pPr marL="179388" indent="-179388" eaLnBrk="1" hangingPunct="1">
                <a:spcBef>
                  <a:spcPct val="0"/>
                </a:spcBef>
                <a:buClrTx/>
                <a:buSzTx/>
              </a:pPr>
              <a:r>
                <a:rPr lang="en-US" altLang="en-US" sz="1400" dirty="0">
                  <a:solidFill>
                    <a:srgbClr val="000000"/>
                  </a:solidFill>
                </a:rPr>
                <a:t>Comments are part of the RIAS and inform the Minister’s recommendation to LIST, NOT List or send back to COSEWIC for more information.</a:t>
              </a:r>
            </a:p>
          </p:txBody>
        </p:sp>
        <p:sp>
          <p:nvSpPr>
            <p:cNvPr id="43" name="TextBox 35"/>
            <p:cNvSpPr txBox="1">
              <a:spLocks noChangeArrowheads="1"/>
            </p:cNvSpPr>
            <p:nvPr/>
          </p:nvSpPr>
          <p:spPr bwMode="auto">
            <a:xfrm>
              <a:off x="3018632" y="1536568"/>
              <a:ext cx="382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600" dirty="0">
                  <a:solidFill>
                    <a:srgbClr val="000000"/>
                  </a:solidFill>
                </a:rPr>
                <a:t>Species are re-assessed every 10 years</a:t>
              </a:r>
            </a:p>
          </p:txBody>
        </p:sp>
        <p:cxnSp>
          <p:nvCxnSpPr>
            <p:cNvPr id="49" name="Straight Connector 11"/>
            <p:cNvCxnSpPr>
              <a:cxnSpLocks noChangeShapeType="1"/>
            </p:cNvCxnSpPr>
            <p:nvPr/>
          </p:nvCxnSpPr>
          <p:spPr bwMode="auto">
            <a:xfrm>
              <a:off x="1565311" y="1576541"/>
              <a:ext cx="637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Arrow Connector 8"/>
            <p:cNvCxnSpPr>
              <a:cxnSpLocks noChangeShapeType="1"/>
            </p:cNvCxnSpPr>
            <p:nvPr/>
          </p:nvCxnSpPr>
          <p:spPr bwMode="auto">
            <a:xfrm>
              <a:off x="1565311" y="1601904"/>
              <a:ext cx="0" cy="3794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20"/>
            <p:cNvCxnSpPr>
              <a:cxnSpLocks noChangeShapeType="1"/>
            </p:cNvCxnSpPr>
            <p:nvPr/>
          </p:nvCxnSpPr>
          <p:spPr bwMode="auto">
            <a:xfrm>
              <a:off x="7940711" y="1576541"/>
              <a:ext cx="20454" cy="1290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4" name="TextBox 3">
            <a:extLst>
              <a:ext uri="{FF2B5EF4-FFF2-40B4-BE49-F238E27FC236}">
                <a16:creationId xmlns:a16="http://schemas.microsoft.com/office/drawing/2014/main" id="{1D2519DB-F9DC-8774-CF56-B43E3D547CC5}"/>
              </a:ext>
            </a:extLst>
          </p:cNvPr>
          <p:cNvSpPr txBox="1"/>
          <p:nvPr/>
        </p:nvSpPr>
        <p:spPr>
          <a:xfrm>
            <a:off x="7092280" y="1661764"/>
            <a:ext cx="1881115"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800" b="0" i="0" u="none" strike="noStrike" kern="1200" cap="none" spc="0" normalizeH="0" baseline="0" noProof="0" dirty="0">
                <a:ln w="22225">
                  <a:solidFill>
                    <a:srgbClr val="333399"/>
                  </a:solidFill>
                  <a:prstDash val="solid"/>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Evaluation &amp; Reassessment</a:t>
            </a:r>
            <a:endParaRPr kumimoji="1" lang="en-US" sz="1800" b="0" i="0" u="none" strike="noStrike" kern="1200" cap="none" spc="0" normalizeH="0" baseline="0" noProof="0" dirty="0">
              <a:ln>
                <a:noFill/>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3" name="Frame 2">
            <a:extLst>
              <a:ext uri="{FF2B5EF4-FFF2-40B4-BE49-F238E27FC236}">
                <a16:creationId xmlns:a16="http://schemas.microsoft.com/office/drawing/2014/main" id="{D0E3526B-A967-4B5E-9886-F50E7F965220}"/>
              </a:ext>
            </a:extLst>
          </p:cNvPr>
          <p:cNvSpPr/>
          <p:nvPr/>
        </p:nvSpPr>
        <p:spPr bwMode="auto">
          <a:xfrm>
            <a:off x="2692934" y="5246784"/>
            <a:ext cx="2071228" cy="780266"/>
          </a:xfrm>
          <a:prstGeom prst="frame">
            <a:avLst>
              <a:gd name="adj1" fmla="val 9744"/>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cxnSp>
        <p:nvCxnSpPr>
          <p:cNvPr id="5" name="Straight Arrow Connector 4">
            <a:extLst>
              <a:ext uri="{FF2B5EF4-FFF2-40B4-BE49-F238E27FC236}">
                <a16:creationId xmlns:a16="http://schemas.microsoft.com/office/drawing/2014/main" id="{160E6776-1201-6235-B77E-2DA1CF482120}"/>
              </a:ext>
            </a:extLst>
          </p:cNvPr>
          <p:cNvCxnSpPr>
            <a:cxnSpLocks/>
          </p:cNvCxnSpPr>
          <p:nvPr/>
        </p:nvCxnSpPr>
        <p:spPr>
          <a:xfrm flipV="1">
            <a:off x="4749237" y="3068960"/>
            <a:ext cx="254811" cy="274924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310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88" y="332656"/>
            <a:ext cx="8227168" cy="671911"/>
          </a:xfrm>
        </p:spPr>
        <p:txBody>
          <a:bodyPr/>
          <a:lstStyle/>
          <a:p>
            <a:r>
              <a:rPr lang="en-CA" altLang="en-US" dirty="0">
                <a:solidFill>
                  <a:schemeClr val="bg2"/>
                </a:solidFill>
              </a:rPr>
              <a:t>Recovery Planning for BATS</a:t>
            </a:r>
            <a:endParaRPr lang="en-CA" dirty="0">
              <a:solidFill>
                <a:schemeClr val="bg2"/>
              </a:solidFill>
            </a:endParaRPr>
          </a:p>
        </p:txBody>
      </p:sp>
      <p:sp>
        <p:nvSpPr>
          <p:cNvPr id="4" name="Content Placeholder 3"/>
          <p:cNvSpPr>
            <a:spLocks noGrp="1"/>
          </p:cNvSpPr>
          <p:nvPr>
            <p:ph idx="10"/>
          </p:nvPr>
        </p:nvSpPr>
        <p:spPr>
          <a:xfrm>
            <a:off x="350404" y="1484784"/>
            <a:ext cx="8542076" cy="4536504"/>
          </a:xfrm>
        </p:spPr>
        <p:txBody>
          <a:bodyPr>
            <a:noAutofit/>
          </a:bodyPr>
          <a:lstStyle/>
          <a:p>
            <a:pPr marL="0" indent="0">
              <a:spcBef>
                <a:spcPct val="15000"/>
              </a:spcBef>
              <a:spcAft>
                <a:spcPts val="1200"/>
              </a:spcAft>
              <a:buClr>
                <a:schemeClr val="tx1"/>
              </a:buClr>
              <a:buNone/>
              <a:defRPr/>
            </a:pPr>
            <a:r>
              <a:rPr lang="en-CA" altLang="zh-TW" sz="2200" b="1" dirty="0">
                <a:ea typeface="新細明體" charset="-120"/>
              </a:rPr>
              <a:t>If</a:t>
            </a:r>
            <a:r>
              <a:rPr lang="en-CA" altLang="zh-TW" sz="2200" dirty="0">
                <a:ea typeface="新細明體" charset="-120"/>
              </a:rPr>
              <a:t> the 3 migratory bats are Listed under SARA as </a:t>
            </a:r>
            <a:r>
              <a:rPr lang="en-CA" altLang="zh-TW" sz="2200" i="1" dirty="0">
                <a:solidFill>
                  <a:schemeClr val="accent1"/>
                </a:solidFill>
                <a:ea typeface="新細明體" charset="-120"/>
              </a:rPr>
              <a:t>endangered</a:t>
            </a:r>
            <a:r>
              <a:rPr lang="en-CA" altLang="zh-TW" sz="2200" i="1" dirty="0">
                <a:ea typeface="新細明體" charset="-120"/>
              </a:rPr>
              <a:t> </a:t>
            </a:r>
            <a:r>
              <a:rPr lang="en-CA" altLang="zh-TW" sz="2200" dirty="0">
                <a:ea typeface="新細明體" charset="-120"/>
              </a:rPr>
              <a:t>a </a:t>
            </a:r>
            <a:r>
              <a:rPr lang="en-CA" altLang="zh-TW" sz="2200" b="1" dirty="0">
                <a:solidFill>
                  <a:schemeClr val="tx2"/>
                </a:solidFill>
                <a:ea typeface="新細明體" charset="-120"/>
              </a:rPr>
              <a:t>recovery strategy </a:t>
            </a:r>
            <a:r>
              <a:rPr lang="en-CA" altLang="zh-TW" sz="2200" dirty="0">
                <a:ea typeface="新細明體" charset="-120"/>
              </a:rPr>
              <a:t>will be written within a mandated timeframe:</a:t>
            </a:r>
          </a:p>
          <a:p>
            <a:pPr lvl="1">
              <a:spcBef>
                <a:spcPct val="15000"/>
              </a:spcBef>
              <a:buClr>
                <a:schemeClr val="tx1"/>
              </a:buClr>
              <a:buFont typeface="Wingdings" panose="05000000000000000000" pitchFamily="2" charset="2"/>
              <a:buChar char="Ø"/>
              <a:defRPr/>
            </a:pPr>
            <a:r>
              <a:rPr lang="en-CA" altLang="zh-TW" sz="2000" b="1" dirty="0">
                <a:solidFill>
                  <a:schemeClr val="accent1"/>
                </a:solidFill>
                <a:ea typeface="新細明體" charset="-120"/>
              </a:rPr>
              <a:t>1 year </a:t>
            </a:r>
            <a:r>
              <a:rPr lang="en-CA" altLang="zh-TW" sz="2000" dirty="0">
                <a:solidFill>
                  <a:schemeClr val="accent1"/>
                </a:solidFill>
                <a:ea typeface="新細明體" charset="-120"/>
              </a:rPr>
              <a:t>for endangered species</a:t>
            </a:r>
            <a:r>
              <a:rPr lang="en-CA" altLang="zh-TW" sz="2000" dirty="0">
                <a:ea typeface="新細明體" charset="-120"/>
              </a:rPr>
              <a:t> </a:t>
            </a:r>
          </a:p>
          <a:p>
            <a:pPr lvl="1">
              <a:spcBef>
                <a:spcPct val="15000"/>
              </a:spcBef>
              <a:buClr>
                <a:schemeClr val="tx1"/>
              </a:buClr>
              <a:buFont typeface="Wingdings" panose="05000000000000000000" pitchFamily="2" charset="2"/>
              <a:buChar char="Ø"/>
              <a:defRPr/>
            </a:pPr>
            <a:r>
              <a:rPr lang="en-CA" altLang="zh-TW" sz="2000" dirty="0">
                <a:ea typeface="新細明體" charset="-120"/>
              </a:rPr>
              <a:t>followed by an Action Plan</a:t>
            </a:r>
          </a:p>
          <a:p>
            <a:pPr lvl="1">
              <a:spcBef>
                <a:spcPct val="15000"/>
              </a:spcBef>
              <a:spcAft>
                <a:spcPts val="600"/>
              </a:spcAft>
              <a:buClr>
                <a:schemeClr val="tx1"/>
              </a:buClr>
              <a:buFont typeface="Wingdings" panose="05000000000000000000" pitchFamily="2" charset="2"/>
              <a:buChar char="Ø"/>
              <a:defRPr/>
            </a:pPr>
            <a:r>
              <a:rPr lang="en-CA" altLang="zh-TW" sz="2000" dirty="0">
                <a:solidFill>
                  <a:schemeClr val="accent1"/>
                </a:solidFill>
                <a:ea typeface="新細明體" charset="-120"/>
              </a:rPr>
              <a:t>include identification of critical habitat </a:t>
            </a:r>
          </a:p>
          <a:p>
            <a:pPr marL="0" indent="0">
              <a:spcBef>
                <a:spcPct val="15000"/>
              </a:spcBef>
              <a:spcAft>
                <a:spcPts val="600"/>
              </a:spcAft>
              <a:buClr>
                <a:schemeClr val="tx1"/>
              </a:buClr>
              <a:buNone/>
              <a:defRPr/>
            </a:pPr>
            <a:r>
              <a:rPr lang="en-CA" altLang="zh-TW" sz="2200" dirty="0">
                <a:ea typeface="新細明體" charset="-120"/>
              </a:rPr>
              <a:t>Recovery Strategy must be prepared in consultation and cooperation with potentially impacted Indigenous organizations</a:t>
            </a:r>
          </a:p>
          <a:p>
            <a:pPr marL="61913" indent="0">
              <a:spcBef>
                <a:spcPct val="15000"/>
              </a:spcBef>
              <a:spcAft>
                <a:spcPts val="600"/>
              </a:spcAft>
              <a:buClr>
                <a:schemeClr val="tx1"/>
              </a:buClr>
              <a:buSzPct val="100000"/>
              <a:buNone/>
              <a:defRPr/>
            </a:pPr>
            <a:r>
              <a:rPr lang="en-CA" altLang="en-US" sz="2200" dirty="0"/>
              <a:t>Purpose: </a:t>
            </a:r>
          </a:p>
          <a:p>
            <a:pPr marL="804863" lvl="1">
              <a:spcBef>
                <a:spcPct val="15000"/>
              </a:spcBef>
              <a:spcAft>
                <a:spcPts val="600"/>
              </a:spcAft>
              <a:buClr>
                <a:schemeClr val="tx1"/>
              </a:buClr>
              <a:buSzPct val="100000"/>
              <a:buFont typeface="Wingdings" panose="05000000000000000000" pitchFamily="2" charset="2"/>
              <a:buChar char="Ø"/>
              <a:defRPr/>
            </a:pPr>
            <a:r>
              <a:rPr lang="en-CA" altLang="en-US" sz="2000" dirty="0">
                <a:solidFill>
                  <a:schemeClr val="accent1"/>
                </a:solidFill>
              </a:rPr>
              <a:t>To gather information to inform strategies/ plans for recovery</a:t>
            </a:r>
          </a:p>
          <a:p>
            <a:pPr marL="862013" lvl="1" indent="-342900">
              <a:spcBef>
                <a:spcPct val="15000"/>
              </a:spcBef>
              <a:buClr>
                <a:schemeClr val="tx1"/>
              </a:buClr>
              <a:buSzPct val="100000"/>
              <a:buFont typeface="Wingdings" panose="05000000000000000000" pitchFamily="2" charset="2"/>
              <a:buChar char="Ø"/>
              <a:defRPr/>
            </a:pPr>
            <a:r>
              <a:rPr lang="en-US" altLang="en-US" sz="2000" dirty="0">
                <a:solidFill>
                  <a:schemeClr val="accent1"/>
                </a:solidFill>
              </a:rPr>
              <a:t>To avoid or minimize impact on Aboriginal rights </a:t>
            </a:r>
          </a:p>
          <a:p>
            <a:pPr marL="862013" lvl="1" indent="-342900">
              <a:spcBef>
                <a:spcPct val="15000"/>
              </a:spcBef>
              <a:buClr>
                <a:schemeClr val="tx1"/>
              </a:buClr>
              <a:buSzPct val="100000"/>
              <a:buFont typeface="Wingdings" panose="05000000000000000000" pitchFamily="2" charset="2"/>
              <a:buChar char="Ø"/>
              <a:defRPr/>
            </a:pPr>
            <a:r>
              <a:rPr lang="en-CA" altLang="en-US" sz="2000" dirty="0">
                <a:solidFill>
                  <a:schemeClr val="accent1"/>
                </a:solidFill>
              </a:rPr>
              <a:t>To engage Indigenous peoples in recovery implementation</a:t>
            </a:r>
          </a:p>
        </p:txBody>
      </p:sp>
      <p:pic>
        <p:nvPicPr>
          <p:cNvPr id="3" name="Picture 22">
            <a:extLst>
              <a:ext uri="{FF2B5EF4-FFF2-40B4-BE49-F238E27FC236}">
                <a16:creationId xmlns:a16="http://schemas.microsoft.com/office/drawing/2014/main" id="{55F230AB-7062-A5C7-A7E3-AEC2B7FF4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81" r="34579" b="38988"/>
          <a:stretch/>
        </p:blipFill>
        <p:spPr bwMode="auto">
          <a:xfrm>
            <a:off x="6372200" y="2204864"/>
            <a:ext cx="165910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51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910" y="273801"/>
            <a:ext cx="7698727" cy="664013"/>
          </a:xfrm>
        </p:spPr>
        <p:txBody>
          <a:bodyPr/>
          <a:lstStyle/>
          <a:p>
            <a:r>
              <a:rPr lang="en-CA" dirty="0">
                <a:solidFill>
                  <a:schemeClr val="bg2"/>
                </a:solidFill>
              </a:rPr>
              <a:t>The </a:t>
            </a:r>
            <a:r>
              <a:rPr lang="en-CA" i="1" dirty="0">
                <a:solidFill>
                  <a:schemeClr val="bg2"/>
                </a:solidFill>
              </a:rPr>
              <a:t>Species at Risk Act </a:t>
            </a:r>
            <a:r>
              <a:rPr lang="en-CA" dirty="0">
                <a:solidFill>
                  <a:schemeClr val="bg2"/>
                </a:solidFill>
              </a:rPr>
              <a:t>Process</a:t>
            </a:r>
          </a:p>
        </p:txBody>
      </p:sp>
      <p:grpSp>
        <p:nvGrpSpPr>
          <p:cNvPr id="33" name="Group 32"/>
          <p:cNvGrpSpPr/>
          <p:nvPr/>
        </p:nvGrpSpPr>
        <p:grpSpPr>
          <a:xfrm>
            <a:off x="375910" y="1567129"/>
            <a:ext cx="8503821" cy="5054220"/>
            <a:chOff x="497900" y="1536568"/>
            <a:chExt cx="8503821" cy="4582570"/>
          </a:xfrm>
        </p:grpSpPr>
        <p:sp>
          <p:nvSpPr>
            <p:cNvPr id="34" name="Rectangle 7"/>
            <p:cNvSpPr>
              <a:spLocks noChangeArrowheads="1"/>
            </p:cNvSpPr>
            <p:nvPr/>
          </p:nvSpPr>
          <p:spPr bwMode="auto">
            <a:xfrm>
              <a:off x="4932362" y="1999533"/>
              <a:ext cx="1904219" cy="58659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Recovery Planning</a:t>
              </a:r>
            </a:p>
          </p:txBody>
        </p:sp>
        <p:sp>
          <p:nvSpPr>
            <p:cNvPr id="35" name="Rectangle 6"/>
            <p:cNvSpPr>
              <a:spLocks noChangeArrowheads="1"/>
            </p:cNvSpPr>
            <p:nvPr/>
          </p:nvSpPr>
          <p:spPr bwMode="auto">
            <a:xfrm>
              <a:off x="2862218" y="2001351"/>
              <a:ext cx="1893888"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a:solidFill>
                    <a:srgbClr val="FFFFFF"/>
                  </a:solidFill>
                  <a:latin typeface="Century Gothic" panose="020B0502020202020204" pitchFamily="34" charset="0"/>
                </a:rPr>
                <a:t>Listing</a:t>
              </a:r>
            </a:p>
          </p:txBody>
        </p:sp>
        <p:sp>
          <p:nvSpPr>
            <p:cNvPr id="36" name="Rectangle 5"/>
            <p:cNvSpPr>
              <a:spLocks noChangeArrowheads="1"/>
            </p:cNvSpPr>
            <p:nvPr/>
          </p:nvSpPr>
          <p:spPr bwMode="auto">
            <a:xfrm>
              <a:off x="533401" y="2002159"/>
              <a:ext cx="2235166"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Assessment</a:t>
              </a:r>
              <a:endParaRPr lang="en-CA" altLang="en-US" sz="2000" dirty="0">
                <a:solidFill>
                  <a:srgbClr val="FFFFFF"/>
                </a:solidFill>
                <a:latin typeface="Century Gothic" panose="020B0502020202020204" pitchFamily="34" charset="0"/>
              </a:endParaRPr>
            </a:p>
          </p:txBody>
        </p:sp>
        <p:sp>
          <p:nvSpPr>
            <p:cNvPr id="37" name="TextBox 36"/>
            <p:cNvSpPr txBox="1">
              <a:spLocks noChangeArrowheads="1"/>
            </p:cNvSpPr>
            <p:nvPr/>
          </p:nvSpPr>
          <p:spPr bwMode="auto">
            <a:xfrm>
              <a:off x="497900" y="2349150"/>
              <a:ext cx="2285489" cy="106041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eaLnBrk="1" hangingPunct="1">
                <a:spcBef>
                  <a:spcPct val="0"/>
                </a:spcBef>
                <a:buClrTx/>
                <a:buSzTx/>
                <a:buNone/>
              </a:pPr>
              <a:r>
                <a:rPr lang="en-CA" altLang="en-US" sz="1400" dirty="0">
                  <a:solidFill>
                    <a:srgbClr val="000000"/>
                  </a:solidFill>
                </a:rPr>
                <a:t>COSEWIC (Independent body of experts) sends species assessment and recommendation to Minister of ECCC to List</a:t>
              </a:r>
            </a:p>
          </p:txBody>
        </p:sp>
        <p:sp>
          <p:nvSpPr>
            <p:cNvPr id="38" name="TextBox 37"/>
            <p:cNvSpPr txBox="1">
              <a:spLocks noChangeArrowheads="1"/>
            </p:cNvSpPr>
            <p:nvPr/>
          </p:nvSpPr>
          <p:spPr bwMode="auto">
            <a:xfrm>
              <a:off x="2880818" y="2371267"/>
              <a:ext cx="1893888" cy="327890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spcAft>
                  <a:spcPts val="600"/>
                </a:spcAft>
                <a:buClrTx/>
                <a:buSzTx/>
                <a:defRPr/>
              </a:pPr>
              <a:r>
                <a:rPr lang="en-CA" altLang="en-US" sz="1400" dirty="0">
                  <a:solidFill>
                    <a:srgbClr val="000000"/>
                  </a:solidFill>
                </a:rPr>
                <a:t>Minister’s recommendation to Cabinet</a:t>
              </a:r>
            </a:p>
            <a:p>
              <a:pPr eaLnBrk="1" hangingPunct="1">
                <a:spcBef>
                  <a:spcPct val="0"/>
                </a:spcBef>
                <a:buClrTx/>
                <a:buSzTx/>
                <a:defRPr/>
              </a:pPr>
              <a:r>
                <a:rPr lang="en-CA" altLang="en-US" sz="1400" dirty="0">
                  <a:solidFill>
                    <a:srgbClr val="000000"/>
                  </a:solidFill>
                </a:rPr>
                <a:t>Decision on listing is made by Cabinet</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defRPr/>
              </a:pPr>
              <a:r>
                <a:rPr lang="en-CA" altLang="en-US" sz="1400" b="1" dirty="0">
                  <a:solidFill>
                    <a:srgbClr val="000000"/>
                  </a:solidFill>
                </a:rPr>
                <a:t>If listed</a:t>
              </a:r>
              <a:r>
                <a:rPr lang="en-CA" altLang="en-US" sz="1400" dirty="0">
                  <a:solidFill>
                    <a:srgbClr val="000000"/>
                  </a:solidFill>
                </a:rPr>
                <a:t>, SARA and prohibitions apply right away</a:t>
              </a:r>
            </a:p>
            <a:p>
              <a:pPr marL="0" indent="0" eaLnBrk="1" hangingPunct="1">
                <a:spcBef>
                  <a:spcPct val="0"/>
                </a:spcBef>
                <a:buClrTx/>
                <a:buSzTx/>
                <a:buFont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General prohibitions</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Recovery Planning starts</a:t>
              </a:r>
            </a:p>
            <a:p>
              <a:pPr eaLnBrk="1" hangingPunct="1">
                <a:spcBef>
                  <a:spcPct val="0"/>
                </a:spcBef>
                <a:buClrTx/>
                <a:buSzTx/>
                <a:buFont typeface="Wingdings" panose="05000000000000000000" pitchFamily="2" charset="2"/>
                <a:buChar char="Ø"/>
                <a:defRPr/>
              </a:pPr>
              <a:endParaRPr lang="en-CA" altLang="en-US" sz="1400" dirty="0">
                <a:solidFill>
                  <a:srgbClr val="000000"/>
                </a:solidFill>
              </a:endParaRPr>
            </a:p>
          </p:txBody>
        </p:sp>
        <p:sp>
          <p:nvSpPr>
            <p:cNvPr id="39" name="TextBox 38"/>
            <p:cNvSpPr txBox="1">
              <a:spLocks noChangeArrowheads="1"/>
            </p:cNvSpPr>
            <p:nvPr/>
          </p:nvSpPr>
          <p:spPr bwMode="auto">
            <a:xfrm>
              <a:off x="4941874" y="2664921"/>
              <a:ext cx="1904219" cy="25673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pPr>
              <a:r>
                <a:rPr lang="en-CA" altLang="en-US" sz="1400" dirty="0">
                  <a:solidFill>
                    <a:srgbClr val="000000"/>
                  </a:solidFill>
                </a:rPr>
                <a:t>SARA says: “Plans must be developed”</a:t>
              </a:r>
            </a:p>
            <a:p>
              <a:pPr eaLnBrk="1" hangingPunct="1">
                <a:spcBef>
                  <a:spcPct val="0"/>
                </a:spcBef>
                <a:buClrTx/>
                <a:buSzTx/>
              </a:pPr>
              <a:endParaRPr lang="en-CA" altLang="en-US" sz="1400" dirty="0">
                <a:solidFill>
                  <a:srgbClr val="000000"/>
                </a:solidFill>
              </a:endParaRPr>
            </a:p>
            <a:p>
              <a:pPr eaLnBrk="1" hangingPunct="1">
                <a:spcBef>
                  <a:spcPct val="0"/>
                </a:spcBef>
                <a:spcAft>
                  <a:spcPts val="600"/>
                </a:spcAft>
                <a:buClrTx/>
                <a:buSzTx/>
                <a:buFont typeface="Wingdings" panose="05000000000000000000" pitchFamily="2" charset="2"/>
                <a:buChar char="Ø"/>
              </a:pPr>
              <a:r>
                <a:rPr lang="en-CA" altLang="en-US" sz="1400" dirty="0">
                  <a:solidFill>
                    <a:srgbClr val="000000"/>
                  </a:solidFill>
                </a:rPr>
                <a:t>Draft Recovery Strategy/ Action Plan</a:t>
              </a:r>
            </a:p>
            <a:p>
              <a:pPr eaLnBrk="1" hangingPunct="1">
                <a:spcBef>
                  <a:spcPct val="0"/>
                </a:spcBef>
                <a:spcAft>
                  <a:spcPts val="600"/>
                </a:spcAft>
                <a:buClrTx/>
                <a:buSzTx/>
                <a:buFont typeface="Wingdings" panose="05000000000000000000" pitchFamily="2" charset="2"/>
                <a:buChar char="Ø"/>
              </a:pPr>
              <a:r>
                <a:rPr kumimoji="1" lang="en-US" altLang="en-US" sz="1400" b="1" i="0" u="none" strike="noStrike" kern="1200" cap="none" spc="0" normalizeH="0" baseline="0" noProof="0" dirty="0">
                  <a:ln>
                    <a:noFill/>
                  </a:ln>
                  <a:solidFill>
                    <a:srgbClr val="9933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Recovery Document CONSULTATIONS</a:t>
              </a:r>
            </a:p>
            <a:p>
              <a:pPr eaLnBrk="1" hangingPunct="1">
                <a:spcBef>
                  <a:spcPct val="0"/>
                </a:spcBef>
                <a:buClrTx/>
                <a:buSzTx/>
                <a:buFont typeface="Wingdings" panose="05000000000000000000" pitchFamily="2" charset="2"/>
                <a:buChar char="Ø"/>
              </a:pPr>
              <a:r>
                <a:rPr lang="en-CA" altLang="en-US" sz="1400" dirty="0">
                  <a:solidFill>
                    <a:srgbClr val="000000"/>
                  </a:solidFill>
                </a:rPr>
                <a:t>Critical Habitat Identification </a:t>
              </a:r>
              <a:endParaRPr lang="en-CA" altLang="en-US" sz="1000" dirty="0">
                <a:solidFill>
                  <a:srgbClr val="000000"/>
                </a:solidFill>
              </a:endParaRPr>
            </a:p>
          </p:txBody>
        </p:sp>
        <p:sp>
          <p:nvSpPr>
            <p:cNvPr id="40" name="Rectangle 7"/>
            <p:cNvSpPr>
              <a:spLocks noChangeArrowheads="1"/>
            </p:cNvSpPr>
            <p:nvPr/>
          </p:nvSpPr>
          <p:spPr bwMode="auto">
            <a:xfrm>
              <a:off x="6953103" y="2275759"/>
              <a:ext cx="2016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Implementation</a:t>
              </a:r>
              <a:endParaRPr lang="en-CA" altLang="en-US" sz="2200" dirty="0">
                <a:solidFill>
                  <a:srgbClr val="FFFFFF"/>
                </a:solidFill>
                <a:latin typeface="Century Gothic" panose="020B0502020202020204" pitchFamily="34" charset="0"/>
              </a:endParaRPr>
            </a:p>
          </p:txBody>
        </p:sp>
        <p:sp>
          <p:nvSpPr>
            <p:cNvPr id="41" name="TextBox 40"/>
            <p:cNvSpPr txBox="1">
              <a:spLocks noChangeArrowheads="1"/>
            </p:cNvSpPr>
            <p:nvPr/>
          </p:nvSpPr>
          <p:spPr bwMode="auto">
            <a:xfrm>
              <a:off x="6985596" y="2645647"/>
              <a:ext cx="2016125" cy="13181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171450" indent="-1714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628650" indent="-17145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spcAft>
                  <a:spcPts val="600"/>
                </a:spcAft>
                <a:buClrTx/>
                <a:buSzTx/>
              </a:pPr>
              <a:r>
                <a:rPr lang="en-CA" altLang="en-US" sz="1400" dirty="0">
                  <a:solidFill>
                    <a:srgbClr val="000000"/>
                  </a:solidFill>
                </a:rPr>
                <a:t>Undertake conservation measures described in the plans</a:t>
              </a:r>
            </a:p>
            <a:p>
              <a:pPr eaLnBrk="1" hangingPunct="1">
                <a:spcBef>
                  <a:spcPct val="0"/>
                </a:spcBef>
                <a:buClrTx/>
                <a:buSzTx/>
              </a:pPr>
              <a:r>
                <a:rPr lang="en-CA" altLang="en-US" sz="1400" dirty="0">
                  <a:solidFill>
                    <a:srgbClr val="000000"/>
                  </a:solidFill>
                </a:rPr>
                <a:t>Protect Critical Habitat</a:t>
              </a:r>
            </a:p>
          </p:txBody>
        </p:sp>
        <p:sp>
          <p:nvSpPr>
            <p:cNvPr id="42" name="ZoneTexte 3"/>
            <p:cNvSpPr txBox="1">
              <a:spLocks noChangeArrowheads="1"/>
            </p:cNvSpPr>
            <p:nvPr/>
          </p:nvSpPr>
          <p:spPr bwMode="auto">
            <a:xfrm>
              <a:off x="513900" y="3426253"/>
              <a:ext cx="2283334" cy="2692885"/>
            </a:xfrm>
            <a:prstGeom prst="rect">
              <a:avLst/>
            </a:prstGeom>
            <a:solidFill>
              <a:srgbClr val="FFC000"/>
            </a:solidFill>
            <a:ln w="25400">
              <a:noFill/>
              <a:miter lim="800000"/>
              <a:headEnd/>
              <a:tailEnd/>
            </a:ln>
          </p:spPr>
          <p:txBody>
            <a:bodyPr wrap="square">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None/>
              </a:pPr>
              <a:r>
                <a:rPr lang="en-US" altLang="en-US" sz="1400" b="1" dirty="0">
                  <a:solidFill>
                    <a:schemeClr val="accent2">
                      <a:lumMod val="75000"/>
                    </a:schemeClr>
                  </a:solidFill>
                </a:rPr>
                <a:t>Pre-listing Consultations</a:t>
              </a:r>
            </a:p>
            <a:p>
              <a:pPr marL="179388" indent="-179388" eaLnBrk="1" hangingPunct="1">
                <a:spcBef>
                  <a:spcPct val="0"/>
                </a:spcBef>
                <a:spcAft>
                  <a:spcPts val="600"/>
                </a:spcAft>
                <a:buClrTx/>
                <a:buSzTx/>
              </a:pPr>
              <a:r>
                <a:rPr lang="en-US" altLang="en-US" sz="1400" dirty="0">
                  <a:solidFill>
                    <a:srgbClr val="000000"/>
                  </a:solidFill>
                </a:rPr>
                <a:t>Invite comments on possible </a:t>
              </a:r>
              <a:r>
                <a:rPr lang="en-US" altLang="en-US" sz="1400" b="1" i="1" dirty="0">
                  <a:solidFill>
                    <a:srgbClr val="000000"/>
                  </a:solidFill>
                </a:rPr>
                <a:t>social &amp; economic impacts  and </a:t>
              </a:r>
              <a:r>
                <a:rPr lang="en-US" altLang="en-US" sz="1400" b="1" dirty="0">
                  <a:solidFill>
                    <a:srgbClr val="000000"/>
                  </a:solidFill>
                </a:rPr>
                <a:t>benefits</a:t>
              </a:r>
              <a:r>
                <a:rPr lang="en-US" altLang="en-US" sz="1400" dirty="0">
                  <a:solidFill>
                    <a:srgbClr val="000000"/>
                  </a:solidFill>
                </a:rPr>
                <a:t> IF listing were to occur</a:t>
              </a:r>
            </a:p>
            <a:p>
              <a:pPr marL="179388" indent="-179388" eaLnBrk="1" hangingPunct="1">
                <a:spcBef>
                  <a:spcPct val="0"/>
                </a:spcBef>
                <a:buClrTx/>
                <a:buSzTx/>
              </a:pPr>
              <a:r>
                <a:rPr lang="en-US" altLang="en-US" sz="1400" dirty="0">
                  <a:solidFill>
                    <a:srgbClr val="000000"/>
                  </a:solidFill>
                </a:rPr>
                <a:t>Comments are part of the RIAS and inform the Minister’s recommendation to LIST, NOT List or send back to COSEWIC for more information.</a:t>
              </a:r>
            </a:p>
          </p:txBody>
        </p:sp>
        <p:sp>
          <p:nvSpPr>
            <p:cNvPr id="43" name="TextBox 35"/>
            <p:cNvSpPr txBox="1">
              <a:spLocks noChangeArrowheads="1"/>
            </p:cNvSpPr>
            <p:nvPr/>
          </p:nvSpPr>
          <p:spPr bwMode="auto">
            <a:xfrm>
              <a:off x="3018632" y="1536568"/>
              <a:ext cx="382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600" dirty="0">
                  <a:solidFill>
                    <a:srgbClr val="000000"/>
                  </a:solidFill>
                </a:rPr>
                <a:t>Species are re-assessed every 10 years</a:t>
              </a:r>
            </a:p>
          </p:txBody>
        </p:sp>
        <p:cxnSp>
          <p:nvCxnSpPr>
            <p:cNvPr id="49" name="Straight Connector 11"/>
            <p:cNvCxnSpPr>
              <a:cxnSpLocks noChangeShapeType="1"/>
            </p:cNvCxnSpPr>
            <p:nvPr/>
          </p:nvCxnSpPr>
          <p:spPr bwMode="auto">
            <a:xfrm>
              <a:off x="1565311" y="1576541"/>
              <a:ext cx="637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Arrow Connector 8"/>
            <p:cNvCxnSpPr>
              <a:cxnSpLocks noChangeShapeType="1"/>
            </p:cNvCxnSpPr>
            <p:nvPr/>
          </p:nvCxnSpPr>
          <p:spPr bwMode="auto">
            <a:xfrm>
              <a:off x="1565311" y="1601904"/>
              <a:ext cx="0" cy="3794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20"/>
            <p:cNvCxnSpPr>
              <a:cxnSpLocks noChangeShapeType="1"/>
            </p:cNvCxnSpPr>
            <p:nvPr/>
          </p:nvCxnSpPr>
          <p:spPr bwMode="auto">
            <a:xfrm>
              <a:off x="7940711" y="1576541"/>
              <a:ext cx="20454" cy="1290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0" name="Rectangle 19"/>
          <p:cNvSpPr/>
          <p:nvPr/>
        </p:nvSpPr>
        <p:spPr>
          <a:xfrm>
            <a:off x="6816511" y="2348027"/>
            <a:ext cx="2156884" cy="19830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2519DB-F9DC-8774-CF56-B43E3D547CC5}"/>
              </a:ext>
            </a:extLst>
          </p:cNvPr>
          <p:cNvSpPr txBox="1"/>
          <p:nvPr/>
        </p:nvSpPr>
        <p:spPr>
          <a:xfrm>
            <a:off x="7092280" y="1661764"/>
            <a:ext cx="1881115"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800" b="0" i="0" u="none" strike="noStrike" kern="1200" cap="none" spc="0" normalizeH="0" baseline="0" noProof="0" dirty="0">
                <a:ln w="22225">
                  <a:solidFill>
                    <a:srgbClr val="333399"/>
                  </a:solidFill>
                  <a:prstDash val="solid"/>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Evaluation &amp; Reassessment</a:t>
            </a:r>
            <a:endParaRPr kumimoji="1" lang="en-US" sz="1800" b="0" i="0" u="none" strike="noStrike" kern="1200" cap="none" spc="0" normalizeH="0" baseline="0" noProof="0" dirty="0">
              <a:ln>
                <a:noFill/>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3659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0798" y="315208"/>
            <a:ext cx="5922404" cy="714068"/>
          </a:xfrm>
        </p:spPr>
        <p:txBody>
          <a:bodyPr/>
          <a:lstStyle/>
          <a:p>
            <a:r>
              <a:rPr lang="en-US" dirty="0"/>
              <a:t>Listing: Areas of Focus</a:t>
            </a:r>
            <a:endParaRPr lang="en-CA" dirty="0"/>
          </a:p>
        </p:txBody>
      </p:sp>
      <p:sp>
        <p:nvSpPr>
          <p:cNvPr id="3" name="Subtitle 2"/>
          <p:cNvSpPr>
            <a:spLocks noGrp="1"/>
          </p:cNvSpPr>
          <p:nvPr>
            <p:ph type="subTitle" idx="1"/>
          </p:nvPr>
        </p:nvSpPr>
        <p:spPr>
          <a:xfrm>
            <a:off x="313916" y="1484784"/>
            <a:ext cx="8604448" cy="432048"/>
          </a:xfrm>
        </p:spPr>
        <p:txBody>
          <a:bodyPr/>
          <a:lstStyle/>
          <a:p>
            <a:r>
              <a:rPr lang="en-CA" sz="2200" dirty="0">
                <a:solidFill>
                  <a:schemeClr val="tx2"/>
                </a:solidFill>
              </a:rPr>
              <a:t>Supporting meaningful involvement in SARA listing decision</a:t>
            </a:r>
          </a:p>
        </p:txBody>
      </p:sp>
      <p:sp>
        <p:nvSpPr>
          <p:cNvPr id="4" name="Content Placeholder 3"/>
          <p:cNvSpPr>
            <a:spLocks noGrp="1"/>
          </p:cNvSpPr>
          <p:nvPr>
            <p:ph idx="10"/>
          </p:nvPr>
        </p:nvSpPr>
        <p:spPr>
          <a:xfrm>
            <a:off x="305780" y="2029512"/>
            <a:ext cx="8730716" cy="4711856"/>
          </a:xfrm>
          <a:solidFill>
            <a:schemeClr val="bg1"/>
          </a:solidFill>
        </p:spPr>
        <p:txBody>
          <a:bodyPr>
            <a:noAutofit/>
          </a:bodyPr>
          <a:lstStyle/>
          <a:p>
            <a:pPr marL="0" indent="0">
              <a:lnSpc>
                <a:spcPct val="100000"/>
              </a:lnSpc>
              <a:spcBef>
                <a:spcPts val="200"/>
              </a:spcBef>
              <a:spcAft>
                <a:spcPts val="1200"/>
              </a:spcAft>
              <a:buNone/>
            </a:pPr>
            <a:r>
              <a:rPr lang="en-US" sz="2000" dirty="0"/>
              <a:t>When deciding whether to list these bats, the Minister considers:</a:t>
            </a:r>
            <a:r>
              <a:rPr lang="en-US" sz="2000" b="1" dirty="0"/>
              <a:t> </a:t>
            </a:r>
          </a:p>
          <a:p>
            <a:pPr marL="342900" lvl="1" indent="-342900">
              <a:lnSpc>
                <a:spcPct val="100000"/>
              </a:lnSpc>
              <a:spcBef>
                <a:spcPts val="0"/>
              </a:spcBef>
              <a:spcAft>
                <a:spcPts val="1200"/>
              </a:spcAft>
              <a:buFont typeface="Wingdings" panose="05000000000000000000" pitchFamily="2" charset="2"/>
              <a:buChar char="Ø"/>
            </a:pPr>
            <a:r>
              <a:rPr lang="en-US" sz="2000" b="1" dirty="0">
                <a:solidFill>
                  <a:schemeClr val="accent1"/>
                </a:solidFill>
              </a:rPr>
              <a:t>Recommendations</a:t>
            </a:r>
            <a:r>
              <a:rPr lang="en-US" sz="2000" dirty="0"/>
              <a:t> </a:t>
            </a:r>
            <a:r>
              <a:rPr lang="en-US" sz="2000" b="1" dirty="0">
                <a:solidFill>
                  <a:schemeClr val="accent1"/>
                </a:solidFill>
              </a:rPr>
              <a:t>from COSEWIC </a:t>
            </a:r>
            <a:r>
              <a:rPr lang="en-US" sz="2000" dirty="0"/>
              <a:t>and the Aboriginal Traditional Knowledge sub-committee</a:t>
            </a:r>
          </a:p>
          <a:p>
            <a:pPr marL="342900" lvl="1" indent="-342900">
              <a:lnSpc>
                <a:spcPct val="100000"/>
              </a:lnSpc>
              <a:spcBef>
                <a:spcPts val="0"/>
              </a:spcBef>
              <a:spcAft>
                <a:spcPts val="1200"/>
              </a:spcAft>
              <a:buFont typeface="Wingdings" panose="05000000000000000000" pitchFamily="2" charset="2"/>
              <a:buChar char="Ø"/>
            </a:pPr>
            <a:r>
              <a:rPr lang="en-US" sz="2000" b="1" dirty="0">
                <a:solidFill>
                  <a:schemeClr val="accent1"/>
                </a:solidFill>
              </a:rPr>
              <a:t>If the bats support any livelihoods</a:t>
            </a:r>
            <a:r>
              <a:rPr lang="en-US" sz="2000" b="1" dirty="0"/>
              <a:t>?</a:t>
            </a:r>
            <a:r>
              <a:rPr lang="en-US" sz="2000" dirty="0"/>
              <a:t> (e.g. through harvesting, subsistence or medicine)</a:t>
            </a:r>
            <a:endParaRPr lang="en-CA" sz="2000" dirty="0"/>
          </a:p>
          <a:p>
            <a:pPr marL="342900" lvl="1" indent="-342900">
              <a:lnSpc>
                <a:spcPct val="100000"/>
              </a:lnSpc>
              <a:spcBef>
                <a:spcPts val="0"/>
              </a:spcBef>
              <a:spcAft>
                <a:spcPts val="1200"/>
              </a:spcAft>
              <a:buFont typeface="Wingdings" panose="05000000000000000000" pitchFamily="2" charset="2"/>
              <a:buChar char="Ø"/>
            </a:pPr>
            <a:r>
              <a:rPr lang="en-US" sz="2000" dirty="0"/>
              <a:t>Are there any </a:t>
            </a:r>
            <a:r>
              <a:rPr lang="en-US" sz="2000" b="1" dirty="0">
                <a:solidFill>
                  <a:schemeClr val="accent1"/>
                </a:solidFill>
              </a:rPr>
              <a:t>potential</a:t>
            </a:r>
            <a:r>
              <a:rPr lang="en-US" sz="2000" dirty="0">
                <a:solidFill>
                  <a:schemeClr val="accent1"/>
                </a:solidFill>
              </a:rPr>
              <a:t> </a:t>
            </a:r>
            <a:r>
              <a:rPr lang="en-US" sz="2000" b="1" dirty="0">
                <a:solidFill>
                  <a:schemeClr val="accent1"/>
                </a:solidFill>
              </a:rPr>
              <a:t>cultural, social, or economic costs/impacts </a:t>
            </a:r>
            <a:r>
              <a:rPr lang="en-US" sz="2000" dirty="0"/>
              <a:t>to individual, community or organizational activities </a:t>
            </a:r>
            <a:r>
              <a:rPr lang="en-US" sz="2000" i="1" dirty="0"/>
              <a:t>if</a:t>
            </a:r>
            <a:r>
              <a:rPr lang="en-US" sz="2000" dirty="0"/>
              <a:t> bats are listed?</a:t>
            </a:r>
          </a:p>
          <a:p>
            <a:pPr marL="342900" lvl="1" indent="-342900">
              <a:lnSpc>
                <a:spcPct val="100000"/>
              </a:lnSpc>
              <a:spcBef>
                <a:spcPts val="0"/>
              </a:spcBef>
              <a:spcAft>
                <a:spcPts val="1200"/>
              </a:spcAft>
              <a:buFont typeface="Wingdings" panose="05000000000000000000" pitchFamily="2" charset="2"/>
              <a:buChar char="Ø"/>
            </a:pPr>
            <a:r>
              <a:rPr lang="en-US" sz="2000" dirty="0"/>
              <a:t>Are there any </a:t>
            </a:r>
            <a:r>
              <a:rPr lang="en-US" sz="2000" b="1" dirty="0">
                <a:solidFill>
                  <a:schemeClr val="accent1"/>
                </a:solidFill>
              </a:rPr>
              <a:t>current, or planned, activities </a:t>
            </a:r>
            <a:r>
              <a:rPr lang="en-US" sz="2000" dirty="0"/>
              <a:t>that overlap with the bats’ range and </a:t>
            </a:r>
            <a:r>
              <a:rPr lang="en-US" sz="2000" b="1" dirty="0">
                <a:solidFill>
                  <a:schemeClr val="accent1"/>
                </a:solidFill>
              </a:rPr>
              <a:t>that</a:t>
            </a:r>
            <a:r>
              <a:rPr lang="en-US" sz="2000" dirty="0">
                <a:solidFill>
                  <a:schemeClr val="accent1"/>
                </a:solidFill>
              </a:rPr>
              <a:t> </a:t>
            </a:r>
            <a:r>
              <a:rPr lang="en-US" sz="2000" b="1" dirty="0">
                <a:solidFill>
                  <a:schemeClr val="accent1"/>
                </a:solidFill>
              </a:rPr>
              <a:t>may harm </a:t>
            </a:r>
            <a:r>
              <a:rPr lang="en-US" sz="2000" dirty="0"/>
              <a:t>them and/or destroy their habitat?</a:t>
            </a:r>
          </a:p>
          <a:p>
            <a:pPr marL="342900" lvl="1" indent="-342900">
              <a:lnSpc>
                <a:spcPct val="100000"/>
              </a:lnSpc>
              <a:spcBef>
                <a:spcPts val="0"/>
              </a:spcBef>
              <a:spcAft>
                <a:spcPts val="1200"/>
              </a:spcAft>
              <a:buFont typeface="Wingdings" panose="05000000000000000000" pitchFamily="2" charset="2"/>
              <a:buChar char="Ø"/>
            </a:pPr>
            <a:r>
              <a:rPr lang="en-US" sz="2000" dirty="0"/>
              <a:t>Any </a:t>
            </a:r>
            <a:r>
              <a:rPr lang="en-US" sz="2000" b="1" dirty="0">
                <a:solidFill>
                  <a:schemeClr val="accent1"/>
                </a:solidFill>
              </a:rPr>
              <a:t>other information </a:t>
            </a:r>
            <a:r>
              <a:rPr lang="en-US" sz="2000" dirty="0"/>
              <a:t>people choose to share during consultation</a:t>
            </a:r>
            <a:endParaRPr lang="en-CA" sz="2000" dirty="0"/>
          </a:p>
        </p:txBody>
      </p:sp>
    </p:spTree>
    <p:extLst>
      <p:ext uri="{BB962C8B-B14F-4D97-AF65-F5344CB8AC3E}">
        <p14:creationId xmlns:p14="http://schemas.microsoft.com/office/powerpoint/2010/main" val="17111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CCFDED-25F7-4850-C129-1745C6896787}"/>
              </a:ext>
            </a:extLst>
          </p:cNvPr>
          <p:cNvSpPr>
            <a:spLocks noGrp="1"/>
          </p:cNvSpPr>
          <p:nvPr>
            <p:ph type="ctrTitle"/>
          </p:nvPr>
        </p:nvSpPr>
        <p:spPr>
          <a:xfrm>
            <a:off x="251520" y="620688"/>
            <a:ext cx="8784976" cy="3168352"/>
          </a:xfrm>
        </p:spPr>
        <p:txBody>
          <a:bodyPr>
            <a:noAutofit/>
          </a:bodyPr>
          <a:lstStyle/>
          <a:p>
            <a:pPr algn="ctr">
              <a:spcBef>
                <a:spcPts val="600"/>
              </a:spcBef>
            </a:pPr>
            <a:r>
              <a:rPr lang="en-US" sz="2400" dirty="0">
                <a:solidFill>
                  <a:schemeClr val="bg2"/>
                </a:solidFill>
              </a:rPr>
              <a:t>Environment and climate change Canada- Canadian wildlife service</a:t>
            </a:r>
            <a:br>
              <a:rPr lang="en-US" sz="2400" dirty="0">
                <a:solidFill>
                  <a:schemeClr val="bg2"/>
                </a:solidFill>
              </a:rPr>
            </a:br>
            <a:r>
              <a:rPr lang="en-US" sz="2400" dirty="0">
                <a:solidFill>
                  <a:schemeClr val="bg2"/>
                </a:solidFill>
              </a:rPr>
              <a:t> National Workshop </a:t>
            </a:r>
            <a:br>
              <a:rPr lang="en-US" sz="2800" dirty="0"/>
            </a:br>
            <a:r>
              <a:rPr lang="en-US" sz="2800" dirty="0"/>
              <a:t> </a:t>
            </a:r>
            <a:br>
              <a:rPr lang="en-US" sz="2800" dirty="0"/>
            </a:br>
            <a:r>
              <a:rPr lang="en-US" sz="2800" dirty="0">
                <a:solidFill>
                  <a:schemeClr val="tx2"/>
                </a:solidFill>
              </a:rPr>
              <a:t>the Potential listing of 3 Migratory Bats under the federal Species at Risk Act</a:t>
            </a:r>
          </a:p>
        </p:txBody>
      </p:sp>
      <p:sp>
        <p:nvSpPr>
          <p:cNvPr id="3" name="Subtitle 2"/>
          <p:cNvSpPr>
            <a:spLocks noGrp="1"/>
          </p:cNvSpPr>
          <p:nvPr>
            <p:ph type="subTitle" idx="1"/>
          </p:nvPr>
        </p:nvSpPr>
        <p:spPr>
          <a:xfrm>
            <a:off x="539552" y="4221088"/>
            <a:ext cx="8208912" cy="1584176"/>
          </a:xfrm>
        </p:spPr>
        <p:txBody>
          <a:bodyPr>
            <a:normAutofit/>
          </a:bodyPr>
          <a:lstStyle/>
          <a:p>
            <a:r>
              <a:rPr lang="en-CA" sz="2000" dirty="0">
                <a:solidFill>
                  <a:schemeClr val="bg2"/>
                </a:solidFill>
              </a:rPr>
              <a:t>Wendy Eskowich 	Michael </a:t>
            </a:r>
            <a:r>
              <a:rPr lang="en-CA" sz="2000" dirty="0" err="1">
                <a:solidFill>
                  <a:schemeClr val="bg2"/>
                </a:solidFill>
              </a:rPr>
              <a:t>Anissimoff</a:t>
            </a:r>
            <a:r>
              <a:rPr lang="en-CA" sz="2000" dirty="0">
                <a:solidFill>
                  <a:schemeClr val="bg2"/>
                </a:solidFill>
              </a:rPr>
              <a:t>       Bethany Thurber</a:t>
            </a:r>
          </a:p>
          <a:p>
            <a:pPr algn="ctr"/>
            <a:r>
              <a:rPr lang="en-CA" sz="2000" dirty="0">
                <a:solidFill>
                  <a:schemeClr val="bg2"/>
                </a:solidFill>
              </a:rPr>
              <a:t>ECCC - Canadian Wildlife Service</a:t>
            </a:r>
          </a:p>
          <a:p>
            <a:pPr algn="ctr"/>
            <a:r>
              <a:rPr lang="en-CA" sz="2000" dirty="0">
                <a:solidFill>
                  <a:schemeClr val="bg2"/>
                </a:solidFill>
              </a:rPr>
              <a:t>February 20 &amp; 28, 2024</a:t>
            </a:r>
          </a:p>
          <a:p>
            <a:pPr algn="ctr"/>
            <a:r>
              <a:rPr lang="en-CA" sz="2000" dirty="0">
                <a:solidFill>
                  <a:schemeClr val="bg2"/>
                </a:solidFill>
              </a:rPr>
              <a:t>Guest Presenter: Steven Kell</a:t>
            </a:r>
          </a:p>
        </p:txBody>
      </p:sp>
    </p:spTree>
    <p:extLst>
      <p:ext uri="{BB962C8B-B14F-4D97-AF65-F5344CB8AC3E}">
        <p14:creationId xmlns:p14="http://schemas.microsoft.com/office/powerpoint/2010/main" val="156083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6AE4-698F-23A2-3274-26D523D7C19F}"/>
              </a:ext>
            </a:extLst>
          </p:cNvPr>
          <p:cNvSpPr>
            <a:spLocks noGrp="1"/>
          </p:cNvSpPr>
          <p:nvPr>
            <p:ph type="ctrTitle"/>
          </p:nvPr>
        </p:nvSpPr>
        <p:spPr/>
        <p:txBody>
          <a:bodyPr/>
          <a:lstStyle/>
          <a:p>
            <a:pPr algn="ctr"/>
            <a:r>
              <a:rPr lang="en-US" sz="4400" dirty="0"/>
              <a:t>bats</a:t>
            </a:r>
          </a:p>
        </p:txBody>
      </p:sp>
      <p:sp>
        <p:nvSpPr>
          <p:cNvPr id="4" name="Content Placeholder 3">
            <a:extLst>
              <a:ext uri="{FF2B5EF4-FFF2-40B4-BE49-F238E27FC236}">
                <a16:creationId xmlns:a16="http://schemas.microsoft.com/office/drawing/2014/main" id="{D8BB406B-7ECB-C230-B75A-0D1846455C88}"/>
              </a:ext>
            </a:extLst>
          </p:cNvPr>
          <p:cNvSpPr>
            <a:spLocks noGrp="1"/>
          </p:cNvSpPr>
          <p:nvPr>
            <p:ph idx="10"/>
          </p:nvPr>
        </p:nvSpPr>
        <p:spPr>
          <a:xfrm>
            <a:off x="556464" y="1880828"/>
            <a:ext cx="8408023" cy="3996444"/>
          </a:xfrm>
        </p:spPr>
        <p:txBody>
          <a:bodyPr>
            <a:noAutofit/>
          </a:bodyPr>
          <a:lstStyle/>
          <a:p>
            <a:pPr marL="0" indent="0">
              <a:buNone/>
            </a:pPr>
            <a:r>
              <a:rPr lang="en-US" sz="2400" dirty="0"/>
              <a:t>Mike </a:t>
            </a:r>
            <a:r>
              <a:rPr lang="en-US" sz="2400" dirty="0" err="1"/>
              <a:t>Anissimoff</a:t>
            </a:r>
            <a:r>
              <a:rPr lang="en-US" sz="2400" dirty="0"/>
              <a:t> &amp; Bethany Thurber – </a:t>
            </a:r>
            <a:r>
              <a:rPr lang="en-US" sz="2400" dirty="0">
                <a:solidFill>
                  <a:schemeClr val="accent1"/>
                </a:solidFill>
              </a:rPr>
              <a:t>CWS Bat Program </a:t>
            </a:r>
          </a:p>
          <a:p>
            <a:pPr marL="0" indent="0">
              <a:buNone/>
            </a:pPr>
            <a:endParaRPr lang="en-US" sz="2400" dirty="0"/>
          </a:p>
          <a:p>
            <a:pPr marL="0" indent="0">
              <a:buNone/>
            </a:pPr>
            <a:r>
              <a:rPr lang="en-US" sz="2400" dirty="0"/>
              <a:t>Steven Kell - </a:t>
            </a:r>
            <a:r>
              <a:rPr lang="en-US" sz="2400" dirty="0">
                <a:solidFill>
                  <a:schemeClr val="accent1"/>
                </a:solidFill>
              </a:rPr>
              <a:t>Indigenous teaching on bats:</a:t>
            </a:r>
          </a:p>
          <a:p>
            <a:pPr marL="0" indent="0">
              <a:buNone/>
            </a:pPr>
            <a:endParaRPr lang="en-US" sz="2400">
              <a:solidFill>
                <a:schemeClr val="tx2"/>
              </a:solidFill>
            </a:endParaRPr>
          </a:p>
          <a:p>
            <a:pPr marL="0" indent="0">
              <a:buNone/>
            </a:pPr>
            <a:r>
              <a:rPr lang="en-US" sz="2400">
                <a:solidFill>
                  <a:schemeClr val="tx2"/>
                </a:solidFill>
              </a:rPr>
              <a:t>Discussion </a:t>
            </a:r>
            <a:r>
              <a:rPr lang="en-US" sz="2400" dirty="0">
                <a:solidFill>
                  <a:schemeClr val="tx2"/>
                </a:solidFill>
              </a:rPr>
              <a:t>and sharing on:</a:t>
            </a:r>
          </a:p>
          <a:p>
            <a:pPr lvl="2"/>
            <a:r>
              <a:rPr lang="en-US" dirty="0"/>
              <a:t>potential impacts of listing: comments</a:t>
            </a:r>
          </a:p>
          <a:p>
            <a:pPr lvl="2"/>
            <a:r>
              <a:rPr lang="en-US" dirty="0"/>
              <a:t>interest in bat recovery planning </a:t>
            </a:r>
          </a:p>
          <a:p>
            <a:pPr lvl="2"/>
            <a:r>
              <a:rPr lang="en-US" dirty="0"/>
              <a:t>Q &amp; A</a:t>
            </a:r>
          </a:p>
        </p:txBody>
      </p:sp>
    </p:spTree>
    <p:extLst>
      <p:ext uri="{BB962C8B-B14F-4D97-AF65-F5344CB8AC3E}">
        <p14:creationId xmlns:p14="http://schemas.microsoft.com/office/powerpoint/2010/main" val="190094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337" y="287878"/>
            <a:ext cx="8375798" cy="1152128"/>
          </a:xfrm>
        </p:spPr>
        <p:txBody>
          <a:bodyPr/>
          <a:lstStyle/>
          <a:p>
            <a:pPr algn="ctr"/>
            <a:r>
              <a:rPr lang="en-US" sz="2800" dirty="0"/>
              <a:t>Discussion &amp; Questions to guide your comments on the </a:t>
            </a:r>
            <a:r>
              <a:rPr lang="en-US" sz="2800" dirty="0">
                <a:solidFill>
                  <a:schemeClr val="tx2"/>
                </a:solidFill>
              </a:rPr>
              <a:t>potential listing </a:t>
            </a:r>
            <a:endParaRPr lang="en-CA" sz="2800" dirty="0">
              <a:solidFill>
                <a:schemeClr val="tx2"/>
              </a:solidFill>
            </a:endParaRPr>
          </a:p>
        </p:txBody>
      </p:sp>
      <p:sp>
        <p:nvSpPr>
          <p:cNvPr id="9" name="Subtitle 2">
            <a:extLst>
              <a:ext uri="{FF2B5EF4-FFF2-40B4-BE49-F238E27FC236}">
                <a16:creationId xmlns:a16="http://schemas.microsoft.com/office/drawing/2014/main" id="{D866386C-37DF-EC83-CE1D-54166FCF8A06}"/>
              </a:ext>
            </a:extLst>
          </p:cNvPr>
          <p:cNvSpPr>
            <a:spLocks noGrp="1"/>
          </p:cNvSpPr>
          <p:nvPr>
            <p:ph type="subTitle" idx="1"/>
          </p:nvPr>
        </p:nvSpPr>
        <p:spPr>
          <a:xfrm>
            <a:off x="225616" y="1844824"/>
            <a:ext cx="8692768" cy="3456384"/>
          </a:xfrm>
        </p:spPr>
        <p:txBody>
          <a:bodyPr/>
          <a:lstStyle/>
          <a:p>
            <a:pPr marL="457200" indent="-457200">
              <a:spcBef>
                <a:spcPts val="0"/>
              </a:spcBef>
              <a:spcAft>
                <a:spcPts val="1800"/>
              </a:spcAft>
              <a:buFont typeface="+mj-lt"/>
              <a:buAutoNum type="arabicParenR"/>
            </a:pPr>
            <a:r>
              <a:rPr lang="en-US" sz="2200" b="0" dirty="0">
                <a:solidFill>
                  <a:schemeClr val="accent1"/>
                </a:solidFill>
              </a:rPr>
              <a:t>Do bats provide </a:t>
            </a:r>
            <a:r>
              <a:rPr lang="en-US" sz="2200" b="0" dirty="0">
                <a:solidFill>
                  <a:schemeClr val="tx2"/>
                </a:solidFill>
              </a:rPr>
              <a:t>cultural/spiritual/social benefits</a:t>
            </a:r>
            <a:r>
              <a:rPr lang="en-US" sz="2200" b="0" dirty="0">
                <a:solidFill>
                  <a:schemeClr val="accent1"/>
                </a:solidFill>
              </a:rPr>
              <a:t>, and would these be impacted if the 3 migratory bats are listed, or not listed? </a:t>
            </a:r>
          </a:p>
          <a:p>
            <a:pPr marL="457200" indent="-457200">
              <a:spcBef>
                <a:spcPts val="0"/>
              </a:spcBef>
              <a:spcAft>
                <a:spcPts val="1800"/>
              </a:spcAft>
              <a:buFont typeface="+mj-lt"/>
              <a:buAutoNum type="arabicParenR"/>
            </a:pPr>
            <a:r>
              <a:rPr lang="en-US" sz="2200" b="0" dirty="0">
                <a:solidFill>
                  <a:schemeClr val="accent1"/>
                </a:solidFill>
              </a:rPr>
              <a:t>Do bats provide </a:t>
            </a:r>
            <a:r>
              <a:rPr lang="en-US" sz="2200" b="0" dirty="0">
                <a:solidFill>
                  <a:schemeClr val="tx2"/>
                </a:solidFill>
              </a:rPr>
              <a:t>environmental benefits</a:t>
            </a:r>
            <a:r>
              <a:rPr lang="en-US" sz="2200" b="0" dirty="0">
                <a:solidFill>
                  <a:schemeClr val="accent1"/>
                </a:solidFill>
              </a:rPr>
              <a:t>, and would these be impacted if the 3 migratory bats are listed, or not listed?</a:t>
            </a:r>
          </a:p>
          <a:p>
            <a:pPr marL="457200" indent="-457200">
              <a:spcBef>
                <a:spcPts val="0"/>
              </a:spcBef>
              <a:spcAft>
                <a:spcPts val="1800"/>
              </a:spcAft>
              <a:buFont typeface="+mj-lt"/>
              <a:buAutoNum type="arabicParenR"/>
            </a:pPr>
            <a:r>
              <a:rPr lang="en-US" sz="2200" b="0" dirty="0">
                <a:solidFill>
                  <a:schemeClr val="accent1"/>
                </a:solidFill>
              </a:rPr>
              <a:t>Would there be any </a:t>
            </a:r>
            <a:r>
              <a:rPr lang="en-US" sz="2200" b="0" dirty="0">
                <a:solidFill>
                  <a:schemeClr val="tx2"/>
                </a:solidFill>
              </a:rPr>
              <a:t>economic impacts to individuals or communities </a:t>
            </a:r>
            <a:r>
              <a:rPr lang="en-US" sz="2200" b="0" dirty="0">
                <a:solidFill>
                  <a:schemeClr val="accent1"/>
                </a:solidFill>
              </a:rPr>
              <a:t>if the 3 migratory bats are listed, or not listed?</a:t>
            </a:r>
          </a:p>
          <a:p>
            <a:pPr marL="457200" indent="-457200">
              <a:spcBef>
                <a:spcPts val="0"/>
              </a:spcBef>
              <a:spcAft>
                <a:spcPts val="1800"/>
              </a:spcAft>
              <a:buFont typeface="+mj-lt"/>
              <a:buAutoNum type="arabicParenR"/>
            </a:pPr>
            <a:r>
              <a:rPr lang="en-US" sz="2200" b="0" dirty="0">
                <a:solidFill>
                  <a:schemeClr val="accent1"/>
                </a:solidFill>
              </a:rPr>
              <a:t>Are there </a:t>
            </a:r>
            <a:r>
              <a:rPr lang="en-US" sz="2200" b="0" dirty="0">
                <a:solidFill>
                  <a:schemeClr val="tx2"/>
                </a:solidFill>
              </a:rPr>
              <a:t>any other potential impacts (or benefits), </a:t>
            </a:r>
            <a:r>
              <a:rPr lang="en-US" sz="2200" b="0" dirty="0">
                <a:solidFill>
                  <a:schemeClr val="accent1"/>
                </a:solidFill>
              </a:rPr>
              <a:t>if the 3 migratory bats are listed, or not listed?</a:t>
            </a:r>
          </a:p>
          <a:p>
            <a:endParaRPr lang="en-CA" dirty="0"/>
          </a:p>
        </p:txBody>
      </p:sp>
    </p:spTree>
    <p:extLst>
      <p:ext uri="{BB962C8B-B14F-4D97-AF65-F5344CB8AC3E}">
        <p14:creationId xmlns:p14="http://schemas.microsoft.com/office/powerpoint/2010/main" val="62067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326" y="144262"/>
            <a:ext cx="7056784" cy="733772"/>
          </a:xfrm>
        </p:spPr>
        <p:txBody>
          <a:bodyPr/>
          <a:lstStyle/>
          <a:p>
            <a:r>
              <a:rPr lang="en-US" dirty="0"/>
              <a:t>Discussion &amp; Questions on:</a:t>
            </a:r>
            <a:endParaRPr lang="en-CA" dirty="0"/>
          </a:p>
        </p:txBody>
      </p:sp>
      <p:sp>
        <p:nvSpPr>
          <p:cNvPr id="3" name="Subtitle 2"/>
          <p:cNvSpPr>
            <a:spLocks noGrp="1"/>
          </p:cNvSpPr>
          <p:nvPr>
            <p:ph type="subTitle" idx="1"/>
          </p:nvPr>
        </p:nvSpPr>
        <p:spPr>
          <a:xfrm>
            <a:off x="2461486" y="865944"/>
            <a:ext cx="4176464" cy="529417"/>
          </a:xfrm>
        </p:spPr>
        <p:txBody>
          <a:bodyPr/>
          <a:lstStyle/>
          <a:p>
            <a:r>
              <a:rPr lang="en-US" dirty="0">
                <a:solidFill>
                  <a:schemeClr val="tx2"/>
                </a:solidFill>
              </a:rPr>
              <a:t>RECOVERY PLANNING </a:t>
            </a:r>
            <a:endParaRPr lang="en-CA" dirty="0">
              <a:solidFill>
                <a:schemeClr val="tx2"/>
              </a:solidFill>
            </a:endParaRPr>
          </a:p>
        </p:txBody>
      </p:sp>
      <p:sp>
        <p:nvSpPr>
          <p:cNvPr id="9" name="TextBox 8">
            <a:extLst>
              <a:ext uri="{FF2B5EF4-FFF2-40B4-BE49-F238E27FC236}">
                <a16:creationId xmlns:a16="http://schemas.microsoft.com/office/drawing/2014/main" id="{59EE059E-DCDC-56B3-7545-F0171998865E}"/>
              </a:ext>
            </a:extLst>
          </p:cNvPr>
          <p:cNvSpPr txBox="1"/>
          <p:nvPr/>
        </p:nvSpPr>
        <p:spPr>
          <a:xfrm>
            <a:off x="697290" y="1967061"/>
            <a:ext cx="7704856" cy="326243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800"/>
              </a:spcAft>
              <a:buClrTx/>
              <a:buSzTx/>
              <a:buFont typeface="+mj-lt"/>
              <a:buAutoNum type="arabicParenR"/>
              <a:tabLst/>
              <a:defRPr/>
            </a:pP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Are there any specific </a:t>
            </a:r>
            <a:r>
              <a:rPr kumimoji="0" lang="en-US" sz="22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threats</a:t>
            </a: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for the 3 migratory bat species  in your community/territory that have not been identified?</a:t>
            </a:r>
          </a:p>
          <a:p>
            <a:pPr marL="457200" marR="0" lvl="0" indent="-457200" algn="l" defTabSz="914400" rtl="0" eaLnBrk="1" fontAlgn="auto" latinLnBrk="0" hangingPunct="1">
              <a:lnSpc>
                <a:spcPct val="100000"/>
              </a:lnSpc>
              <a:spcBef>
                <a:spcPts val="0"/>
              </a:spcBef>
              <a:spcAft>
                <a:spcPts val="1800"/>
              </a:spcAft>
              <a:buClrTx/>
              <a:buSzTx/>
              <a:buFont typeface="+mj-lt"/>
              <a:buAutoNum type="arabicParenR"/>
              <a:tabLst/>
              <a:defRPr/>
            </a:pP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What </a:t>
            </a:r>
            <a:r>
              <a:rPr kumimoji="0" lang="en-US" sz="22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conservation actions </a:t>
            </a: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do you think are necessary to recover these 3 migratory bat species?</a:t>
            </a:r>
            <a:endParaRPr kumimoji="0" lang="en-CA"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1800"/>
              </a:spcAft>
              <a:buClrTx/>
              <a:buSzTx/>
              <a:buFont typeface="+mj-lt"/>
              <a:buAutoNum type="arabicParenR"/>
              <a:tabLst/>
              <a:defRPr/>
            </a:pP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If the 3 migratory bats are listed, </a:t>
            </a:r>
            <a:r>
              <a:rPr kumimoji="0" lang="en-US" sz="2200" b="0"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rPr>
              <a:t>how would you like to be involved in the development of a future Recovery Strategy </a:t>
            </a:r>
            <a:r>
              <a:rPr kumimoji="0" 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for them?</a:t>
            </a:r>
            <a:endParaRPr kumimoji="0" lang="en-CA"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147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B53E-BAE2-C026-8007-5E88C2CEF5FB}"/>
              </a:ext>
            </a:extLst>
          </p:cNvPr>
          <p:cNvSpPr>
            <a:spLocks noGrp="1"/>
          </p:cNvSpPr>
          <p:nvPr>
            <p:ph type="ctrTitle"/>
          </p:nvPr>
        </p:nvSpPr>
        <p:spPr/>
        <p:txBody>
          <a:bodyPr/>
          <a:lstStyle/>
          <a:p>
            <a:r>
              <a:rPr lang="en-US" dirty="0" err="1">
                <a:solidFill>
                  <a:srgbClr val="456B2B"/>
                </a:solidFill>
              </a:rPr>
              <a:t>Eccc</a:t>
            </a:r>
            <a:r>
              <a:rPr lang="en-US" dirty="0">
                <a:solidFill>
                  <a:srgbClr val="456B2B"/>
                </a:solidFill>
              </a:rPr>
              <a:t> - </a:t>
            </a:r>
            <a:r>
              <a:rPr lang="en-US" dirty="0" err="1">
                <a:solidFill>
                  <a:srgbClr val="456B2B"/>
                </a:solidFill>
              </a:rPr>
              <a:t>cws</a:t>
            </a:r>
            <a:r>
              <a:rPr lang="en-US" dirty="0">
                <a:solidFill>
                  <a:srgbClr val="456B2B"/>
                </a:solidFill>
              </a:rPr>
              <a:t> regional staff</a:t>
            </a:r>
          </a:p>
        </p:txBody>
      </p:sp>
      <p:sp>
        <p:nvSpPr>
          <p:cNvPr id="3" name="Content Placeholder 2">
            <a:extLst>
              <a:ext uri="{FF2B5EF4-FFF2-40B4-BE49-F238E27FC236}">
                <a16:creationId xmlns:a16="http://schemas.microsoft.com/office/drawing/2014/main" id="{DB4CED7D-FA11-EADD-AD64-155F645FCD28}"/>
              </a:ext>
            </a:extLst>
          </p:cNvPr>
          <p:cNvSpPr>
            <a:spLocks noGrp="1"/>
          </p:cNvSpPr>
          <p:nvPr>
            <p:ph idx="1"/>
          </p:nvPr>
        </p:nvSpPr>
        <p:spPr>
          <a:xfrm>
            <a:off x="358824" y="1156446"/>
            <a:ext cx="3997152" cy="1655183"/>
          </a:xfrm>
        </p:spPr>
        <p:txBody>
          <a:bodyPr>
            <a:noAutofit/>
          </a:bodyPr>
          <a:lstStyle/>
          <a:p>
            <a:pPr marL="0" indent="0">
              <a:buNone/>
            </a:pPr>
            <a:r>
              <a:rPr lang="en-US" sz="1200" dirty="0">
                <a:solidFill>
                  <a:schemeClr val="accent1"/>
                </a:solidFill>
              </a:rPr>
              <a:t>PACIFIC REGION</a:t>
            </a:r>
          </a:p>
          <a:p>
            <a:pPr marL="0" indent="0">
              <a:buNone/>
            </a:pPr>
            <a:r>
              <a:rPr lang="en-US" sz="1200" b="0" dirty="0">
                <a:solidFill>
                  <a:schemeClr val="tx1">
                    <a:lumMod val="65000"/>
                    <a:lumOff val="35000"/>
                  </a:schemeClr>
                </a:solidFill>
              </a:rPr>
              <a:t>Undine Thompson-Sr Consultation &amp; Recovery Integration Biologist </a:t>
            </a:r>
          </a:p>
          <a:p>
            <a:pPr marL="0" indent="0">
              <a:buNone/>
            </a:pPr>
            <a:r>
              <a:rPr lang="en-US" sz="1200" b="0" dirty="0">
                <a:solidFill>
                  <a:schemeClr val="tx1">
                    <a:lumMod val="65000"/>
                    <a:lumOff val="35000"/>
                  </a:schemeClr>
                </a:solidFill>
                <a:hlinkClick r:id="rId3"/>
              </a:rPr>
              <a:t>Undine.Thompson@ec.gc.ca</a:t>
            </a:r>
            <a:endParaRPr lang="en-US" sz="1200" b="0" dirty="0">
              <a:solidFill>
                <a:schemeClr val="tx1">
                  <a:lumMod val="65000"/>
                  <a:lumOff val="35000"/>
                </a:schemeClr>
              </a:solidFill>
            </a:endParaRPr>
          </a:p>
          <a:p>
            <a:pPr marL="0" indent="0">
              <a:buNone/>
            </a:pPr>
            <a:endParaRPr lang="en-US" sz="1200" b="0" dirty="0">
              <a:solidFill>
                <a:schemeClr val="tx1">
                  <a:lumMod val="65000"/>
                  <a:lumOff val="35000"/>
                </a:schemeClr>
              </a:solidFill>
            </a:endParaRPr>
          </a:p>
          <a:p>
            <a:pPr marL="0" indent="0">
              <a:buNone/>
            </a:pPr>
            <a:r>
              <a:rPr lang="en-US" sz="1200" b="0" dirty="0">
                <a:solidFill>
                  <a:schemeClr val="tx1">
                    <a:lumMod val="65000"/>
                    <a:lumOff val="35000"/>
                  </a:schemeClr>
                </a:solidFill>
              </a:rPr>
              <a:t>Arran Gregory – Sr Program Delivery Officer</a:t>
            </a:r>
          </a:p>
          <a:p>
            <a:pPr marL="0" indent="0">
              <a:buNone/>
            </a:pPr>
            <a:r>
              <a:rPr lang="en-US" sz="1200" b="0" dirty="0">
                <a:solidFill>
                  <a:schemeClr val="tx1">
                    <a:lumMod val="65000"/>
                    <a:lumOff val="35000"/>
                  </a:schemeClr>
                </a:solidFill>
                <a:hlinkClick r:id="rId4"/>
              </a:rPr>
              <a:t>Arran.Gregory@ec.gc.ca</a:t>
            </a:r>
            <a:r>
              <a:rPr lang="en-US" sz="1200" b="0" dirty="0">
                <a:solidFill>
                  <a:schemeClr val="tx1">
                    <a:lumMod val="65000"/>
                    <a:lumOff val="35000"/>
                  </a:schemeClr>
                </a:solidFill>
              </a:rPr>
              <a:t> </a:t>
            </a:r>
          </a:p>
        </p:txBody>
      </p:sp>
      <p:sp>
        <p:nvSpPr>
          <p:cNvPr id="4" name="Content Placeholder 2">
            <a:extLst>
              <a:ext uri="{FF2B5EF4-FFF2-40B4-BE49-F238E27FC236}">
                <a16:creationId xmlns:a16="http://schemas.microsoft.com/office/drawing/2014/main" id="{8667867D-E7E2-9891-B050-8705E3546883}"/>
              </a:ext>
            </a:extLst>
          </p:cNvPr>
          <p:cNvSpPr txBox="1">
            <a:spLocks/>
          </p:cNvSpPr>
          <p:nvPr/>
        </p:nvSpPr>
        <p:spPr>
          <a:xfrm>
            <a:off x="323528" y="2911453"/>
            <a:ext cx="3728142" cy="8206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rgbClr val="456B2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accent1"/>
                </a:solidFill>
              </a:rPr>
              <a:t>NORTHERN REGION –YT, NWT, NU</a:t>
            </a:r>
          </a:p>
          <a:p>
            <a:pPr marL="0" indent="0">
              <a:buNone/>
            </a:pPr>
            <a:r>
              <a:rPr lang="en-US" sz="1200" b="0" dirty="0">
                <a:solidFill>
                  <a:schemeClr val="tx1">
                    <a:lumMod val="65000"/>
                    <a:lumOff val="35000"/>
                  </a:schemeClr>
                </a:solidFill>
              </a:rPr>
              <a:t>Rhiannon Pankratz – Northern Liaison Biologist</a:t>
            </a:r>
          </a:p>
          <a:p>
            <a:pPr marL="0" indent="0">
              <a:buNone/>
            </a:pPr>
            <a:r>
              <a:rPr lang="en-US" sz="1200" b="0" dirty="0">
                <a:solidFill>
                  <a:schemeClr val="tx1">
                    <a:lumMod val="65000"/>
                    <a:lumOff val="35000"/>
                  </a:schemeClr>
                </a:solidFill>
                <a:hlinkClick r:id="rId5"/>
              </a:rPr>
              <a:t>Rhiannon.Pankratz@ec.gc.ca</a:t>
            </a:r>
            <a:r>
              <a:rPr lang="en-US" sz="1200" b="0" dirty="0">
                <a:solidFill>
                  <a:schemeClr val="tx1">
                    <a:lumMod val="65000"/>
                    <a:lumOff val="35000"/>
                  </a:schemeClr>
                </a:solidFill>
              </a:rPr>
              <a:t> </a:t>
            </a:r>
          </a:p>
        </p:txBody>
      </p:sp>
      <p:sp>
        <p:nvSpPr>
          <p:cNvPr id="5" name="Content Placeholder 2">
            <a:extLst>
              <a:ext uri="{FF2B5EF4-FFF2-40B4-BE49-F238E27FC236}">
                <a16:creationId xmlns:a16="http://schemas.microsoft.com/office/drawing/2014/main" id="{F242BB51-41F3-5037-88D8-FC0F99AEC817}"/>
              </a:ext>
            </a:extLst>
          </p:cNvPr>
          <p:cNvSpPr txBox="1">
            <a:spLocks/>
          </p:cNvSpPr>
          <p:nvPr/>
        </p:nvSpPr>
        <p:spPr>
          <a:xfrm>
            <a:off x="323528" y="4674885"/>
            <a:ext cx="4176464" cy="1655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1" kern="1200">
                <a:solidFill>
                  <a:srgbClr val="456B2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1"/>
                </a:solidFill>
              </a:rPr>
              <a:t>PRAIRIE REGION – AB, SK &amp; MB</a:t>
            </a:r>
          </a:p>
          <a:p>
            <a:pPr marL="0" indent="0">
              <a:buNone/>
            </a:pPr>
            <a:r>
              <a:rPr lang="en-US" sz="1200" b="0" dirty="0">
                <a:solidFill>
                  <a:schemeClr val="accent1">
                    <a:lumMod val="75000"/>
                  </a:schemeClr>
                </a:solidFill>
              </a:rPr>
              <a:t>     SARA-CCA</a:t>
            </a:r>
            <a:r>
              <a:rPr lang="en-US" sz="1200" b="0" dirty="0">
                <a:solidFill>
                  <a:schemeClr val="tx1">
                    <a:lumMod val="65000"/>
                    <a:lumOff val="35000"/>
                  </a:schemeClr>
                </a:solidFill>
              </a:rPr>
              <a:t> </a:t>
            </a:r>
          </a:p>
          <a:p>
            <a:pPr marL="0" indent="0">
              <a:buNone/>
            </a:pPr>
            <a:r>
              <a:rPr lang="en-US" sz="1200" b="0" dirty="0">
                <a:solidFill>
                  <a:schemeClr val="tx1">
                    <a:lumMod val="65000"/>
                    <a:lumOff val="35000"/>
                  </a:schemeClr>
                </a:solidFill>
              </a:rPr>
              <a:t>Rebecca McKay- Indigenous Relations Policy Advisor</a:t>
            </a:r>
          </a:p>
          <a:p>
            <a:pPr marL="0" indent="0">
              <a:buNone/>
            </a:pPr>
            <a:r>
              <a:rPr lang="en-US" sz="1200" b="0" dirty="0">
                <a:solidFill>
                  <a:schemeClr val="tx1">
                    <a:lumMod val="65000"/>
                    <a:lumOff val="35000"/>
                  </a:schemeClr>
                </a:solidFill>
                <a:hlinkClick r:id="rId6"/>
              </a:rPr>
              <a:t>Rebecca.McKay@ec.gc.ca</a:t>
            </a:r>
            <a:endParaRPr lang="en-US" sz="1200" b="0" dirty="0">
              <a:solidFill>
                <a:schemeClr val="tx1">
                  <a:lumMod val="65000"/>
                  <a:lumOff val="35000"/>
                </a:schemeClr>
              </a:solidFill>
            </a:endParaRPr>
          </a:p>
          <a:p>
            <a:pPr marL="0" indent="0">
              <a:buNone/>
            </a:pPr>
            <a:endParaRPr lang="en-US" sz="1200" b="0" dirty="0">
              <a:solidFill>
                <a:schemeClr val="tx1">
                  <a:lumMod val="65000"/>
                  <a:lumOff val="35000"/>
                </a:schemeClr>
              </a:solidFill>
            </a:endParaRPr>
          </a:p>
          <a:p>
            <a:pPr marL="0" indent="0">
              <a:buNone/>
            </a:pPr>
            <a:r>
              <a:rPr lang="en-US" sz="1200" b="0" dirty="0">
                <a:solidFill>
                  <a:schemeClr val="tx1">
                    <a:lumMod val="65000"/>
                    <a:lumOff val="35000"/>
                  </a:schemeClr>
                </a:solidFill>
              </a:rPr>
              <a:t>Natalie </a:t>
            </a:r>
            <a:r>
              <a:rPr lang="fr-FR" sz="1200" b="0" dirty="0" err="1">
                <a:solidFill>
                  <a:schemeClr val="tx1">
                    <a:lumMod val="65000"/>
                    <a:lumOff val="35000"/>
                  </a:schemeClr>
                </a:solidFill>
              </a:rPr>
              <a:t>Fondren-Gasc</a:t>
            </a:r>
            <a:r>
              <a:rPr lang="fr-FR" sz="1200" b="0" dirty="0">
                <a:solidFill>
                  <a:schemeClr val="tx1">
                    <a:lumMod val="65000"/>
                    <a:lumOff val="35000"/>
                  </a:schemeClr>
                </a:solidFill>
              </a:rPr>
              <a:t> – Program </a:t>
            </a:r>
            <a:r>
              <a:rPr lang="fr-FR" sz="1200" b="0" dirty="0" err="1">
                <a:solidFill>
                  <a:schemeClr val="tx1">
                    <a:lumMod val="65000"/>
                    <a:lumOff val="35000"/>
                  </a:schemeClr>
                </a:solidFill>
              </a:rPr>
              <a:t>Officer</a:t>
            </a:r>
            <a:endParaRPr lang="fr-FR" sz="1200" b="0" dirty="0">
              <a:solidFill>
                <a:schemeClr val="tx1">
                  <a:lumMod val="65000"/>
                  <a:lumOff val="35000"/>
                </a:schemeClr>
              </a:solidFill>
            </a:endParaRPr>
          </a:p>
          <a:p>
            <a:pPr marL="0" indent="0">
              <a:buNone/>
            </a:pPr>
            <a:r>
              <a:rPr lang="fr-FR" sz="1200" b="0" dirty="0">
                <a:solidFill>
                  <a:schemeClr val="tx1">
                    <a:lumMod val="65000"/>
                    <a:lumOff val="35000"/>
                  </a:schemeClr>
                </a:solidFill>
                <a:hlinkClick r:id="rId7"/>
              </a:rPr>
              <a:t>Natalie.Fondren-Gasc@ec.gc.ca</a:t>
            </a:r>
            <a:r>
              <a:rPr lang="fr-FR" sz="1200" b="0" dirty="0">
                <a:solidFill>
                  <a:schemeClr val="tx1">
                    <a:lumMod val="65000"/>
                    <a:lumOff val="35000"/>
                  </a:schemeClr>
                </a:solidFill>
              </a:rPr>
              <a:t> </a:t>
            </a:r>
            <a:endParaRPr lang="en-US" sz="1200" b="0" dirty="0">
              <a:solidFill>
                <a:schemeClr val="tx1">
                  <a:lumMod val="65000"/>
                  <a:lumOff val="35000"/>
                </a:schemeClr>
              </a:solidFill>
            </a:endParaRPr>
          </a:p>
          <a:p>
            <a:pPr marL="0" indent="0">
              <a:spcBef>
                <a:spcPts val="800"/>
              </a:spcBef>
              <a:buNone/>
            </a:pPr>
            <a:r>
              <a:rPr lang="fr-FR" sz="1200" b="0" dirty="0">
                <a:solidFill>
                  <a:schemeClr val="accent1">
                    <a:lumMod val="75000"/>
                  </a:schemeClr>
                </a:solidFill>
              </a:rPr>
              <a:t>     </a:t>
            </a:r>
            <a:endParaRPr lang="en-US" sz="1200" b="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A774FCC5-8031-F42E-1135-A68ED3C82881}"/>
              </a:ext>
            </a:extLst>
          </p:cNvPr>
          <p:cNvSpPr txBox="1">
            <a:spLocks/>
          </p:cNvSpPr>
          <p:nvPr/>
        </p:nvSpPr>
        <p:spPr>
          <a:xfrm>
            <a:off x="5563716" y="1156446"/>
            <a:ext cx="3214779" cy="1458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rgbClr val="456B2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accent1"/>
                </a:solidFill>
              </a:rPr>
              <a:t>ONTARIO REGION</a:t>
            </a:r>
          </a:p>
          <a:p>
            <a:pPr marL="0" indent="0">
              <a:buFont typeface="Arial" pitchFamily="34" charset="0"/>
              <a:buNone/>
            </a:pPr>
            <a:r>
              <a:rPr lang="en-US" sz="1200" b="0" dirty="0">
                <a:solidFill>
                  <a:schemeClr val="tx1">
                    <a:lumMod val="65000"/>
                    <a:lumOff val="35000"/>
                  </a:schemeClr>
                </a:solidFill>
              </a:rPr>
              <a:t>Christina Rohe – Consultations Biologist</a:t>
            </a:r>
          </a:p>
          <a:p>
            <a:pPr marL="0" indent="0">
              <a:buFont typeface="Arial" pitchFamily="34" charset="0"/>
              <a:buNone/>
            </a:pPr>
            <a:r>
              <a:rPr lang="en-US" sz="1200" b="0" dirty="0">
                <a:solidFill>
                  <a:schemeClr val="tx1">
                    <a:lumMod val="65000"/>
                    <a:lumOff val="35000"/>
                  </a:schemeClr>
                </a:solidFill>
                <a:hlinkClick r:id="rId8"/>
              </a:rPr>
              <a:t>Christina.Rohe@ec.gc.ca</a:t>
            </a:r>
            <a:endParaRPr lang="en-US" sz="1200" b="0" dirty="0">
              <a:solidFill>
                <a:schemeClr val="tx1">
                  <a:lumMod val="65000"/>
                  <a:lumOff val="35000"/>
                </a:schemeClr>
              </a:solidFill>
            </a:endParaRPr>
          </a:p>
          <a:p>
            <a:pPr marL="0" indent="0">
              <a:buFont typeface="Arial" pitchFamily="34" charset="0"/>
              <a:buNone/>
            </a:pPr>
            <a:endParaRPr lang="en-US" sz="1200" b="0" dirty="0">
              <a:solidFill>
                <a:schemeClr val="tx1">
                  <a:lumMod val="65000"/>
                  <a:lumOff val="35000"/>
                </a:schemeClr>
              </a:solidFill>
            </a:endParaRPr>
          </a:p>
          <a:p>
            <a:pPr marL="0" indent="0">
              <a:buNone/>
            </a:pPr>
            <a:r>
              <a:rPr lang="fr-FR" sz="1200" b="0" dirty="0">
                <a:solidFill>
                  <a:schemeClr val="tx1">
                    <a:lumMod val="65000"/>
                    <a:lumOff val="35000"/>
                  </a:schemeClr>
                </a:solidFill>
              </a:rPr>
              <a:t>Jessica </a:t>
            </a:r>
            <a:r>
              <a:rPr lang="fr-FR" sz="1200" b="0" dirty="0" err="1">
                <a:solidFill>
                  <a:schemeClr val="tx1">
                    <a:lumMod val="65000"/>
                    <a:lumOff val="35000"/>
                  </a:schemeClr>
                </a:solidFill>
              </a:rPr>
              <a:t>Harriott</a:t>
            </a:r>
            <a:r>
              <a:rPr lang="fr-FR" sz="1200" b="0" dirty="0">
                <a:solidFill>
                  <a:schemeClr val="tx1">
                    <a:lumMod val="65000"/>
                    <a:lumOff val="35000"/>
                  </a:schemeClr>
                </a:solidFill>
              </a:rPr>
              <a:t>- </a:t>
            </a:r>
            <a:r>
              <a:rPr lang="fr-FR" sz="1200" b="0" dirty="0" err="1">
                <a:solidFill>
                  <a:schemeClr val="tx1">
                    <a:lumMod val="65000"/>
                    <a:lumOff val="35000"/>
                  </a:schemeClr>
                </a:solidFill>
              </a:rPr>
              <a:t>Wildlife</a:t>
            </a:r>
            <a:r>
              <a:rPr lang="fr-FR" sz="1200" b="0" dirty="0">
                <a:solidFill>
                  <a:schemeClr val="tx1">
                    <a:lumMod val="65000"/>
                    <a:lumOff val="35000"/>
                  </a:schemeClr>
                </a:solidFill>
              </a:rPr>
              <a:t> </a:t>
            </a:r>
            <a:r>
              <a:rPr lang="fr-FR" sz="1200" b="0" dirty="0" err="1">
                <a:solidFill>
                  <a:schemeClr val="tx1">
                    <a:lumMod val="65000"/>
                    <a:lumOff val="35000"/>
                  </a:schemeClr>
                </a:solidFill>
              </a:rPr>
              <a:t>Biologist</a:t>
            </a:r>
            <a:endParaRPr lang="fr-FR" sz="1200" b="0" dirty="0">
              <a:solidFill>
                <a:schemeClr val="tx1">
                  <a:lumMod val="65000"/>
                  <a:lumOff val="35000"/>
                </a:schemeClr>
              </a:solidFill>
            </a:endParaRPr>
          </a:p>
          <a:p>
            <a:pPr marL="0" indent="0">
              <a:buNone/>
            </a:pPr>
            <a:r>
              <a:rPr lang="fr-FR" sz="1200" b="0" dirty="0">
                <a:solidFill>
                  <a:schemeClr val="tx1">
                    <a:lumMod val="65000"/>
                    <a:lumOff val="35000"/>
                  </a:schemeClr>
                </a:solidFill>
                <a:hlinkClick r:id="rId9"/>
              </a:rPr>
              <a:t>Jessica.Harriott@ec.gc.ca</a:t>
            </a:r>
            <a:r>
              <a:rPr lang="fr-FR" sz="1200" b="0" dirty="0">
                <a:solidFill>
                  <a:schemeClr val="tx1">
                    <a:lumMod val="65000"/>
                    <a:lumOff val="35000"/>
                  </a:schemeClr>
                </a:solidFill>
              </a:rPr>
              <a:t> </a:t>
            </a:r>
            <a:r>
              <a:rPr lang="en-US" sz="1200" b="0" dirty="0">
                <a:solidFill>
                  <a:schemeClr val="tx1">
                    <a:lumMod val="65000"/>
                    <a:lumOff val="35000"/>
                  </a:schemeClr>
                </a:solidFill>
              </a:rPr>
              <a:t> </a:t>
            </a:r>
          </a:p>
        </p:txBody>
      </p:sp>
      <p:sp>
        <p:nvSpPr>
          <p:cNvPr id="7" name="Content Placeholder 2">
            <a:extLst>
              <a:ext uri="{FF2B5EF4-FFF2-40B4-BE49-F238E27FC236}">
                <a16:creationId xmlns:a16="http://schemas.microsoft.com/office/drawing/2014/main" id="{0CCF41E3-5D45-B514-4D04-B350CA84FF11}"/>
              </a:ext>
            </a:extLst>
          </p:cNvPr>
          <p:cNvSpPr txBox="1">
            <a:spLocks/>
          </p:cNvSpPr>
          <p:nvPr/>
        </p:nvSpPr>
        <p:spPr>
          <a:xfrm>
            <a:off x="5570397" y="2911453"/>
            <a:ext cx="3214779" cy="146973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b="1" kern="1200">
                <a:solidFill>
                  <a:srgbClr val="456B2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accent1"/>
                </a:solidFill>
              </a:rPr>
              <a:t>QUEBEC REGION</a:t>
            </a:r>
          </a:p>
          <a:p>
            <a:pPr marL="0" indent="0">
              <a:buNone/>
            </a:pPr>
            <a:r>
              <a:rPr lang="fr-FR" sz="1200" b="0" dirty="0">
                <a:solidFill>
                  <a:schemeClr val="tx1">
                    <a:lumMod val="65000"/>
                    <a:lumOff val="35000"/>
                  </a:schemeClr>
                </a:solidFill>
              </a:rPr>
              <a:t>Andree-Anne </a:t>
            </a:r>
            <a:r>
              <a:rPr lang="fr-FR" sz="1200" b="0" dirty="0" err="1">
                <a:solidFill>
                  <a:schemeClr val="tx1">
                    <a:lumMod val="65000"/>
                    <a:lumOff val="35000"/>
                  </a:schemeClr>
                </a:solidFill>
              </a:rPr>
              <a:t>Vezina</a:t>
            </a:r>
            <a:r>
              <a:rPr lang="fr-FR" sz="1200" b="0" dirty="0">
                <a:solidFill>
                  <a:schemeClr val="tx1">
                    <a:lumMod val="65000"/>
                    <a:lumOff val="35000"/>
                  </a:schemeClr>
                </a:solidFill>
              </a:rPr>
              <a:t> – Indigenous Liaison</a:t>
            </a:r>
          </a:p>
          <a:p>
            <a:pPr marL="0" indent="0">
              <a:buNone/>
            </a:pPr>
            <a:r>
              <a:rPr lang="fr-FR" sz="1200" b="0" dirty="0">
                <a:solidFill>
                  <a:schemeClr val="tx1">
                    <a:lumMod val="65000"/>
                    <a:lumOff val="35000"/>
                  </a:schemeClr>
                </a:solidFill>
                <a:hlinkClick r:id="rId10"/>
              </a:rPr>
              <a:t>AndreeAnne.Vezina@ec.gc.ca</a:t>
            </a:r>
            <a:r>
              <a:rPr lang="fr-FR" sz="1200" b="0" dirty="0">
                <a:solidFill>
                  <a:schemeClr val="tx1">
                    <a:lumMod val="65000"/>
                    <a:lumOff val="35000"/>
                  </a:schemeClr>
                </a:solidFill>
              </a:rPr>
              <a:t>  </a:t>
            </a:r>
          </a:p>
          <a:p>
            <a:pPr marL="0" indent="0">
              <a:buNone/>
            </a:pPr>
            <a:endParaRPr lang="en-US" sz="1200" b="0" dirty="0">
              <a:solidFill>
                <a:schemeClr val="tx1">
                  <a:lumMod val="65000"/>
                  <a:lumOff val="35000"/>
                </a:schemeClr>
              </a:solidFill>
            </a:endParaRPr>
          </a:p>
          <a:p>
            <a:pPr marL="0" indent="0">
              <a:buFont typeface="Arial" pitchFamily="34" charset="0"/>
              <a:buNone/>
            </a:pPr>
            <a:r>
              <a:rPr lang="fr-FR" sz="1200" b="0" dirty="0">
                <a:solidFill>
                  <a:schemeClr val="tx1">
                    <a:lumMod val="65000"/>
                    <a:lumOff val="35000"/>
                  </a:schemeClr>
                </a:solidFill>
              </a:rPr>
              <a:t>Marie-Hélène Dickey – Indigenous Coordination &amp; Consultation </a:t>
            </a:r>
            <a:r>
              <a:rPr lang="fr-FR" sz="1200" b="0" dirty="0" err="1">
                <a:solidFill>
                  <a:schemeClr val="tx1">
                    <a:lumMod val="65000"/>
                    <a:lumOff val="35000"/>
                  </a:schemeClr>
                </a:solidFill>
              </a:rPr>
              <a:t>Officer</a:t>
            </a:r>
            <a:endParaRPr lang="fr-FR" sz="1200" b="0" dirty="0">
              <a:solidFill>
                <a:schemeClr val="tx1">
                  <a:lumMod val="65000"/>
                  <a:lumOff val="35000"/>
                </a:schemeClr>
              </a:solidFill>
            </a:endParaRPr>
          </a:p>
          <a:p>
            <a:pPr marL="0" indent="0">
              <a:buFont typeface="Arial" pitchFamily="34" charset="0"/>
              <a:buNone/>
            </a:pPr>
            <a:r>
              <a:rPr lang="fr-FR" sz="1200" b="0" dirty="0">
                <a:solidFill>
                  <a:schemeClr val="tx1">
                    <a:lumMod val="65000"/>
                    <a:lumOff val="35000"/>
                  </a:schemeClr>
                </a:solidFill>
                <a:hlinkClick r:id="rId11"/>
              </a:rPr>
              <a:t>Marie-Helene.Dickey@ec.gc.ca</a:t>
            </a:r>
            <a:endParaRPr lang="fr-FR" sz="1200" b="0" dirty="0">
              <a:solidFill>
                <a:schemeClr val="tx1">
                  <a:lumMod val="65000"/>
                  <a:lumOff val="35000"/>
                </a:schemeClr>
              </a:solidFill>
            </a:endParaRPr>
          </a:p>
          <a:p>
            <a:pPr marL="0" indent="0">
              <a:buFont typeface="Arial" pitchFamily="34" charset="0"/>
              <a:buNone/>
            </a:pPr>
            <a:endParaRPr lang="fr-FR" sz="1200" b="0" dirty="0">
              <a:solidFill>
                <a:schemeClr val="tx1">
                  <a:lumMod val="65000"/>
                  <a:lumOff val="35000"/>
                </a:schemeClr>
              </a:solidFill>
            </a:endParaRPr>
          </a:p>
        </p:txBody>
      </p:sp>
      <p:sp>
        <p:nvSpPr>
          <p:cNvPr id="8" name="Content Placeholder 2">
            <a:extLst>
              <a:ext uri="{FF2B5EF4-FFF2-40B4-BE49-F238E27FC236}">
                <a16:creationId xmlns:a16="http://schemas.microsoft.com/office/drawing/2014/main" id="{8C6EE209-4E45-FBF8-4EBC-A5A10D4D6663}"/>
              </a:ext>
            </a:extLst>
          </p:cNvPr>
          <p:cNvSpPr txBox="1">
            <a:spLocks/>
          </p:cNvSpPr>
          <p:nvPr/>
        </p:nvSpPr>
        <p:spPr>
          <a:xfrm>
            <a:off x="358824" y="3793169"/>
            <a:ext cx="3156365" cy="82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1" kern="1200">
                <a:solidFill>
                  <a:srgbClr val="456B2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accent1"/>
                </a:solidFill>
              </a:rPr>
              <a:t>ATLANTIC REGION</a:t>
            </a:r>
          </a:p>
          <a:p>
            <a:pPr marL="0" indent="0">
              <a:buNone/>
            </a:pPr>
            <a:r>
              <a:rPr lang="fr-FR" sz="1200" b="0" dirty="0">
                <a:solidFill>
                  <a:schemeClr val="tx1">
                    <a:lumMod val="65000"/>
                    <a:lumOff val="35000"/>
                  </a:schemeClr>
                </a:solidFill>
              </a:rPr>
              <a:t>Lauren Pitre- Consultation </a:t>
            </a:r>
            <a:r>
              <a:rPr lang="fr-FR" sz="1200" b="0" dirty="0" err="1">
                <a:solidFill>
                  <a:schemeClr val="tx1">
                    <a:lumMod val="65000"/>
                    <a:lumOff val="35000"/>
                  </a:schemeClr>
                </a:solidFill>
              </a:rPr>
              <a:t>Biologist</a:t>
            </a:r>
            <a:endParaRPr lang="fr-FR" sz="1200" b="0" dirty="0">
              <a:solidFill>
                <a:schemeClr val="tx1">
                  <a:lumMod val="65000"/>
                  <a:lumOff val="35000"/>
                </a:schemeClr>
              </a:solidFill>
            </a:endParaRPr>
          </a:p>
          <a:p>
            <a:pPr marL="0" indent="0">
              <a:buNone/>
            </a:pPr>
            <a:r>
              <a:rPr lang="fr-FR" sz="1200" b="0" dirty="0">
                <a:solidFill>
                  <a:schemeClr val="tx1">
                    <a:lumMod val="65000"/>
                    <a:lumOff val="35000"/>
                  </a:schemeClr>
                </a:solidFill>
                <a:hlinkClick r:id="rId12"/>
              </a:rPr>
              <a:t>Lauren.Pitre@ec.gc.ca</a:t>
            </a:r>
            <a:r>
              <a:rPr lang="fr-FR" sz="1200" b="0" dirty="0">
                <a:solidFill>
                  <a:schemeClr val="tx1">
                    <a:lumMod val="65000"/>
                    <a:lumOff val="35000"/>
                  </a:schemeClr>
                </a:solidFill>
              </a:rPr>
              <a:t> </a:t>
            </a:r>
            <a:endParaRPr lang="en-US" sz="1200" b="0" dirty="0">
              <a:solidFill>
                <a:schemeClr val="tx1">
                  <a:lumMod val="65000"/>
                  <a:lumOff val="35000"/>
                </a:schemeClr>
              </a:solidFill>
            </a:endParaRPr>
          </a:p>
        </p:txBody>
      </p:sp>
      <p:sp>
        <p:nvSpPr>
          <p:cNvPr id="10" name="TextBox 9">
            <a:extLst>
              <a:ext uri="{FF2B5EF4-FFF2-40B4-BE49-F238E27FC236}">
                <a16:creationId xmlns:a16="http://schemas.microsoft.com/office/drawing/2014/main" id="{3A26AD94-6287-B424-C6C0-A0F5CB3FF2E6}"/>
              </a:ext>
            </a:extLst>
          </p:cNvPr>
          <p:cNvSpPr txBox="1"/>
          <p:nvPr/>
        </p:nvSpPr>
        <p:spPr>
          <a:xfrm>
            <a:off x="5563716" y="4717646"/>
            <a:ext cx="3483181" cy="1569660"/>
          </a:xfrm>
          <a:prstGeom prst="rect">
            <a:avLst/>
          </a:prstGeom>
          <a:noFill/>
        </p:spPr>
        <p:txBody>
          <a:bodyPr wrap="square" rtlCol="0">
            <a:spAutoFit/>
          </a:bodyPr>
          <a:lstStyle/>
          <a:p>
            <a:r>
              <a:rPr lang="en-US" sz="1200" b="1" dirty="0">
                <a:solidFill>
                  <a:schemeClr val="accent1"/>
                </a:solidFill>
              </a:rPr>
              <a:t>PRAIRIE REGION</a:t>
            </a:r>
          </a:p>
          <a:p>
            <a:r>
              <a:rPr lang="en-US" sz="1200" dirty="0">
                <a:solidFill>
                  <a:schemeClr val="tx2"/>
                </a:solidFill>
              </a:rPr>
              <a:t>     SPECIES AT RISK RECOVERY UNIT</a:t>
            </a:r>
          </a:p>
          <a:p>
            <a:r>
              <a:rPr lang="en-US" sz="1200" dirty="0">
                <a:solidFill>
                  <a:schemeClr val="tx1">
                    <a:lumMod val="65000"/>
                    <a:lumOff val="35000"/>
                  </a:schemeClr>
                </a:solidFill>
              </a:rPr>
              <a:t>Paulson  Des Brisay – Senior Wildlife Biologist  </a:t>
            </a:r>
          </a:p>
          <a:p>
            <a:r>
              <a:rPr lang="en-US" sz="1200" dirty="0">
                <a:solidFill>
                  <a:schemeClr val="tx1">
                    <a:lumMod val="65000"/>
                    <a:lumOff val="35000"/>
                  </a:schemeClr>
                </a:solidFill>
                <a:hlinkClick r:id="rId13"/>
              </a:rPr>
              <a:t>Paulson.DesBrisay@ec.gc.ca</a:t>
            </a:r>
            <a:r>
              <a:rPr lang="en-US" sz="1200" dirty="0">
                <a:solidFill>
                  <a:schemeClr val="tx1">
                    <a:lumMod val="65000"/>
                    <a:lumOff val="35000"/>
                  </a:schemeClr>
                </a:solidFill>
              </a:rPr>
              <a:t>  </a:t>
            </a:r>
          </a:p>
          <a:p>
            <a:endParaRPr lang="en-US" sz="1200" dirty="0">
              <a:solidFill>
                <a:schemeClr val="tx1">
                  <a:lumMod val="65000"/>
                  <a:lumOff val="35000"/>
                </a:schemeClr>
              </a:solidFill>
            </a:endParaRPr>
          </a:p>
          <a:p>
            <a:r>
              <a:rPr lang="en-US" sz="1200" dirty="0" err="1">
                <a:solidFill>
                  <a:schemeClr val="tx1">
                    <a:lumMod val="65000"/>
                    <a:lumOff val="35000"/>
                  </a:schemeClr>
                </a:solidFill>
              </a:rPr>
              <a:t>Kaytlyn</a:t>
            </a:r>
            <a:r>
              <a:rPr lang="en-US" sz="1200" dirty="0">
                <a:solidFill>
                  <a:schemeClr val="tx1">
                    <a:lumMod val="65000"/>
                    <a:lumOff val="35000"/>
                  </a:schemeClr>
                </a:solidFill>
              </a:rPr>
              <a:t> Burrows </a:t>
            </a:r>
            <a:r>
              <a:rPr lang="en-US" sz="1200" dirty="0" err="1">
                <a:solidFill>
                  <a:schemeClr val="tx1">
                    <a:lumMod val="65000"/>
                    <a:lumOff val="35000"/>
                  </a:schemeClr>
                </a:solidFill>
              </a:rPr>
              <a:t>Kalenchuk</a:t>
            </a:r>
            <a:r>
              <a:rPr lang="en-US" sz="1200" dirty="0">
                <a:solidFill>
                  <a:schemeClr val="tx1">
                    <a:lumMod val="65000"/>
                    <a:lumOff val="35000"/>
                  </a:schemeClr>
                </a:solidFill>
              </a:rPr>
              <a:t> </a:t>
            </a:r>
          </a:p>
          <a:p>
            <a:r>
              <a:rPr lang="en-US" sz="1200" dirty="0">
                <a:solidFill>
                  <a:schemeClr val="tx1">
                    <a:lumMod val="65000"/>
                    <a:lumOff val="35000"/>
                  </a:schemeClr>
                </a:solidFill>
              </a:rPr>
              <a:t>Consultation Biologist</a:t>
            </a:r>
          </a:p>
          <a:p>
            <a:r>
              <a:rPr lang="en-US" sz="1200" dirty="0">
                <a:solidFill>
                  <a:schemeClr val="tx1">
                    <a:lumMod val="65000"/>
                    <a:lumOff val="35000"/>
                  </a:schemeClr>
                </a:solidFill>
                <a:hlinkClick r:id="rId14"/>
              </a:rPr>
              <a:t>Kaytlyn.BurrowsKalenchuk@ec.gc.ca</a:t>
            </a:r>
            <a:r>
              <a:rPr lang="en-US" sz="1200" dirty="0">
                <a:solidFill>
                  <a:schemeClr val="tx1">
                    <a:lumMod val="65000"/>
                    <a:lumOff val="35000"/>
                  </a:schemeClr>
                </a:solidFill>
              </a:rPr>
              <a:t> </a:t>
            </a:r>
          </a:p>
        </p:txBody>
      </p:sp>
      <p:sp>
        <p:nvSpPr>
          <p:cNvPr id="11" name="TextBox 10">
            <a:extLst>
              <a:ext uri="{FF2B5EF4-FFF2-40B4-BE49-F238E27FC236}">
                <a16:creationId xmlns:a16="http://schemas.microsoft.com/office/drawing/2014/main" id="{76340D2C-B615-E62A-4367-3E2CB0EF2459}"/>
              </a:ext>
            </a:extLst>
          </p:cNvPr>
          <p:cNvSpPr txBox="1"/>
          <p:nvPr/>
        </p:nvSpPr>
        <p:spPr>
          <a:xfrm>
            <a:off x="2821418" y="6179796"/>
            <a:ext cx="2742298" cy="584775"/>
          </a:xfrm>
          <a:prstGeom prst="rect">
            <a:avLst/>
          </a:prstGeom>
          <a:noFill/>
        </p:spPr>
        <p:txBody>
          <a:bodyPr wrap="square" rtlCol="0">
            <a:spAutoFit/>
          </a:bodyPr>
          <a:lstStyle/>
          <a:p>
            <a:r>
              <a:rPr lang="en-US" sz="3200" b="1" dirty="0">
                <a:solidFill>
                  <a:schemeClr val="tx2"/>
                </a:solidFill>
              </a:rPr>
              <a:t>THANK YOU!</a:t>
            </a:r>
          </a:p>
        </p:txBody>
      </p:sp>
    </p:spTree>
    <p:extLst>
      <p:ext uri="{BB962C8B-B14F-4D97-AF65-F5344CB8AC3E}">
        <p14:creationId xmlns:p14="http://schemas.microsoft.com/office/powerpoint/2010/main" val="382354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4284"/>
          </a:xfrm>
        </p:spPr>
        <p:txBody>
          <a:bodyPr>
            <a:normAutofit fontScale="90000"/>
          </a:bodyPr>
          <a:lstStyle/>
          <a:p>
            <a:r>
              <a:rPr lang="en-CA" sz="4000" dirty="0">
                <a:solidFill>
                  <a:srgbClr val="456B2B"/>
                </a:solidFill>
              </a:rPr>
              <a:t>Why Are We Here Today?</a:t>
            </a:r>
          </a:p>
        </p:txBody>
      </p:sp>
      <p:sp>
        <p:nvSpPr>
          <p:cNvPr id="4" name="Content Placeholder 3"/>
          <p:cNvSpPr>
            <a:spLocks noGrp="1"/>
          </p:cNvSpPr>
          <p:nvPr>
            <p:ph idx="1"/>
          </p:nvPr>
        </p:nvSpPr>
        <p:spPr>
          <a:xfrm>
            <a:off x="152187" y="908720"/>
            <a:ext cx="8919218" cy="5805264"/>
          </a:xfrm>
          <a:solidFill>
            <a:schemeClr val="bg1"/>
          </a:solidFill>
        </p:spPr>
        <p:txBody>
          <a:bodyPr>
            <a:noAutofit/>
          </a:bodyPr>
          <a:lstStyle/>
          <a:p>
            <a:pPr marL="0" indent="0">
              <a:spcAft>
                <a:spcPts val="600"/>
              </a:spcAft>
              <a:buNone/>
            </a:pPr>
            <a:r>
              <a:rPr lang="en-CA" sz="2000" dirty="0">
                <a:solidFill>
                  <a:schemeClr val="tx2"/>
                </a:solidFill>
                <a:latin typeface="Verdana" panose="020B0604030504040204" pitchFamily="34" charset="0"/>
                <a:ea typeface="Verdana" panose="020B0604030504040204" pitchFamily="34" charset="0"/>
              </a:rPr>
              <a:t>Listing Process </a:t>
            </a:r>
            <a:r>
              <a:rPr lang="en-CA" sz="2000" dirty="0">
                <a:solidFill>
                  <a:schemeClr val="tx1">
                    <a:lumMod val="65000"/>
                    <a:lumOff val="35000"/>
                  </a:schemeClr>
                </a:solidFill>
                <a:latin typeface="Verdana" panose="020B0604030504040204" pitchFamily="34" charset="0"/>
                <a:ea typeface="Verdana" panose="020B0604030504040204" pitchFamily="34" charset="0"/>
              </a:rPr>
              <a:t>- </a:t>
            </a:r>
            <a:r>
              <a:rPr lang="en-CA" sz="2000" dirty="0">
                <a:solidFill>
                  <a:schemeClr val="tx1">
                    <a:lumMod val="65000"/>
                    <a:lumOff val="35000"/>
                  </a:schemeClr>
                </a:solidFill>
              </a:rPr>
              <a:t>Context: The </a:t>
            </a:r>
            <a:r>
              <a:rPr lang="en-CA" sz="2000" i="1" dirty="0">
                <a:solidFill>
                  <a:schemeClr val="tx1">
                    <a:lumMod val="65000"/>
                    <a:lumOff val="35000"/>
                  </a:schemeClr>
                </a:solidFill>
              </a:rPr>
              <a:t>Species at Risk Act </a:t>
            </a:r>
            <a:r>
              <a:rPr lang="en-CA" sz="2000" dirty="0">
                <a:solidFill>
                  <a:schemeClr val="tx1">
                    <a:lumMod val="65000"/>
                    <a:lumOff val="35000"/>
                  </a:schemeClr>
                </a:solidFill>
              </a:rPr>
              <a:t>(SARA)    </a:t>
            </a:r>
          </a:p>
          <a:p>
            <a:pPr>
              <a:spcAft>
                <a:spcPts val="1000"/>
              </a:spcAft>
            </a:pPr>
            <a:r>
              <a:rPr lang="en-US" sz="2000" dirty="0">
                <a:solidFill>
                  <a:schemeClr val="tx1">
                    <a:lumMod val="65000"/>
                    <a:lumOff val="35000"/>
                  </a:schemeClr>
                </a:solidFill>
                <a:latin typeface="+mn-lt"/>
              </a:rPr>
              <a:t>to share information about the potential addition or “listing” of </a:t>
            </a:r>
            <a:r>
              <a:rPr lang="en-US" sz="2000" dirty="0">
                <a:solidFill>
                  <a:schemeClr val="tx1">
                    <a:lumMod val="65000"/>
                    <a:lumOff val="35000"/>
                  </a:schemeClr>
                </a:solidFill>
              </a:rPr>
              <a:t>three</a:t>
            </a:r>
            <a:r>
              <a:rPr lang="en-US" sz="2000" dirty="0">
                <a:solidFill>
                  <a:schemeClr val="tx1">
                    <a:lumMod val="65000"/>
                    <a:lumOff val="35000"/>
                  </a:schemeClr>
                </a:solidFill>
                <a:latin typeface="+mn-lt"/>
              </a:rPr>
              <a:t> migratory bats to Schedule 1 of SARA, and what that might mean to you</a:t>
            </a:r>
          </a:p>
          <a:p>
            <a:pPr marL="0" indent="0">
              <a:spcAft>
                <a:spcPts val="600"/>
              </a:spcAft>
              <a:buNone/>
            </a:pPr>
            <a:endParaRPr lang="en-CA" sz="2200" dirty="0">
              <a:latin typeface="+mn-lt"/>
            </a:endParaRPr>
          </a:p>
          <a:p>
            <a:pPr marL="0" indent="0">
              <a:spcAft>
                <a:spcPts val="600"/>
              </a:spcAft>
              <a:buNone/>
            </a:pPr>
            <a:endParaRPr lang="en-CA" sz="2200" dirty="0">
              <a:latin typeface="+mn-lt"/>
            </a:endParaRPr>
          </a:p>
          <a:p>
            <a:pPr marL="0" indent="0">
              <a:spcAft>
                <a:spcPts val="600"/>
              </a:spcAft>
              <a:buNone/>
            </a:pPr>
            <a:endParaRPr lang="en-CA" sz="2200" dirty="0">
              <a:latin typeface="+mn-lt"/>
            </a:endParaRPr>
          </a:p>
          <a:p>
            <a:pPr>
              <a:spcBef>
                <a:spcPts val="1800"/>
              </a:spcBef>
              <a:spcAft>
                <a:spcPts val="600"/>
              </a:spcAft>
            </a:pPr>
            <a:r>
              <a:rPr lang="en-CA" sz="2000" dirty="0">
                <a:solidFill>
                  <a:schemeClr val="tx1">
                    <a:lumMod val="65000"/>
                    <a:lumOff val="35000"/>
                  </a:schemeClr>
                </a:solidFill>
                <a:latin typeface="+mn-lt"/>
              </a:rPr>
              <a:t>to provide an opportunity </a:t>
            </a:r>
            <a:r>
              <a:rPr lang="en-CA" sz="2000" i="1" dirty="0">
                <a:solidFill>
                  <a:schemeClr val="tx1">
                    <a:lumMod val="65000"/>
                    <a:lumOff val="35000"/>
                  </a:schemeClr>
                </a:solidFill>
                <a:latin typeface="+mn-lt"/>
              </a:rPr>
              <a:t>to submit comments </a:t>
            </a:r>
            <a:r>
              <a:rPr lang="en-CA" sz="2000" dirty="0">
                <a:solidFill>
                  <a:schemeClr val="tx1">
                    <a:lumMod val="65000"/>
                    <a:lumOff val="35000"/>
                  </a:schemeClr>
                </a:solidFill>
                <a:latin typeface="+mn-lt"/>
              </a:rPr>
              <a:t>on potential social or economic impacts (</a:t>
            </a:r>
            <a:r>
              <a:rPr lang="en-CA" sz="2000" i="1" dirty="0">
                <a:solidFill>
                  <a:schemeClr val="tx1">
                    <a:lumMod val="65000"/>
                    <a:lumOff val="35000"/>
                  </a:schemeClr>
                </a:solidFill>
                <a:latin typeface="+mn-lt"/>
              </a:rPr>
              <a:t>if the bats were to be listed</a:t>
            </a:r>
            <a:r>
              <a:rPr lang="en-CA" sz="2000" dirty="0">
                <a:solidFill>
                  <a:schemeClr val="tx1">
                    <a:lumMod val="65000"/>
                    <a:lumOff val="35000"/>
                  </a:schemeClr>
                </a:solidFill>
                <a:latin typeface="+mn-lt"/>
              </a:rPr>
              <a:t>), to help inform the Minister’s recommendation on whether to List bats or not.</a:t>
            </a:r>
          </a:p>
          <a:p>
            <a:pPr marL="0" indent="0">
              <a:buNone/>
            </a:pPr>
            <a:r>
              <a:rPr lang="en-CA" sz="2000" dirty="0">
                <a:solidFill>
                  <a:schemeClr val="tx2"/>
                </a:solidFill>
                <a:latin typeface="Verdana" panose="020B0604030504040204" pitchFamily="34" charset="0"/>
                <a:ea typeface="Verdana" panose="020B0604030504040204" pitchFamily="34" charset="0"/>
              </a:rPr>
              <a:t>Bat Conservation &amp; Recovery Planning</a:t>
            </a:r>
          </a:p>
          <a:p>
            <a:pPr>
              <a:spcAft>
                <a:spcPts val="600"/>
              </a:spcAft>
            </a:pPr>
            <a:r>
              <a:rPr lang="en-CA" sz="2000" dirty="0">
                <a:solidFill>
                  <a:schemeClr val="tx1">
                    <a:lumMod val="65000"/>
                    <a:lumOff val="35000"/>
                  </a:schemeClr>
                </a:solidFill>
              </a:rPr>
              <a:t>to share information on CWS Bat program, why bats are at risk</a:t>
            </a:r>
          </a:p>
          <a:p>
            <a:pPr marL="0" indent="0">
              <a:spcBef>
                <a:spcPts val="600"/>
              </a:spcBef>
              <a:buNone/>
            </a:pPr>
            <a:r>
              <a:rPr lang="en-CA" sz="2000" dirty="0">
                <a:solidFill>
                  <a:schemeClr val="tx2"/>
                </a:solidFill>
                <a:latin typeface="Verdana" panose="020B0604030504040204" pitchFamily="34" charset="0"/>
                <a:ea typeface="Verdana" panose="020B0604030504040204" pitchFamily="34" charset="0"/>
              </a:rPr>
              <a:t>Indigenous teaching about bats</a:t>
            </a:r>
          </a:p>
          <a:p>
            <a:pPr marL="0" indent="0" algn="ctr">
              <a:spcBef>
                <a:spcPts val="1200"/>
              </a:spcBef>
              <a:buNone/>
            </a:pPr>
            <a:r>
              <a:rPr lang="en-CA" sz="2200" b="1" dirty="0">
                <a:solidFill>
                  <a:srgbClr val="456B2B"/>
                </a:solidFill>
              </a:rPr>
              <a:t>Discuss ways to work together to help these imperiled bats</a:t>
            </a:r>
          </a:p>
          <a:p>
            <a:pPr marL="0" indent="0">
              <a:spcBef>
                <a:spcPts val="0"/>
              </a:spcBef>
              <a:buNone/>
            </a:pPr>
            <a:endParaRPr lang="en-US" sz="2000" dirty="0">
              <a:solidFill>
                <a:schemeClr val="tx2"/>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B7E1EFEA-FA04-25F6-1867-3ABB48DEB804}"/>
              </a:ext>
            </a:extLst>
          </p:cNvPr>
          <p:cNvPicPr>
            <a:picLocks noChangeAspect="1"/>
          </p:cNvPicPr>
          <p:nvPr/>
        </p:nvPicPr>
        <p:blipFill rotWithShape="1">
          <a:blip r:embed="rId3"/>
          <a:srcRect l="8687" t="16349" r="7539" b="10434"/>
          <a:stretch/>
        </p:blipFill>
        <p:spPr>
          <a:xfrm>
            <a:off x="557439" y="2490122"/>
            <a:ext cx="2056933" cy="1093294"/>
          </a:xfrm>
          <a:prstGeom prst="rect">
            <a:avLst/>
          </a:prstGeom>
        </p:spPr>
      </p:pic>
      <p:sp>
        <p:nvSpPr>
          <p:cNvPr id="5" name="TextBox 4">
            <a:extLst>
              <a:ext uri="{FF2B5EF4-FFF2-40B4-BE49-F238E27FC236}">
                <a16:creationId xmlns:a16="http://schemas.microsoft.com/office/drawing/2014/main" id="{07C1CB32-FA61-7C24-B06E-5F0F89FA4E1D}"/>
              </a:ext>
            </a:extLst>
          </p:cNvPr>
          <p:cNvSpPr txBox="1"/>
          <p:nvPr/>
        </p:nvSpPr>
        <p:spPr>
          <a:xfrm>
            <a:off x="493128" y="2490122"/>
            <a:ext cx="1315032" cy="261610"/>
          </a:xfrm>
          <a:prstGeom prst="rect">
            <a:avLst/>
          </a:prstGeom>
          <a:noFill/>
          <a:ln w="6350">
            <a:noFill/>
          </a:ln>
        </p:spPr>
        <p:txBody>
          <a:bodyPr wrap="square" rtlCol="0">
            <a:spAutoFit/>
          </a:bodyPr>
          <a:lstStyle/>
          <a:p>
            <a:r>
              <a:rPr lang="en-US" sz="1100" dirty="0">
                <a:solidFill>
                  <a:schemeClr val="bg1"/>
                </a:solidFill>
              </a:rPr>
              <a:t>Silver-haired Bat </a:t>
            </a:r>
          </a:p>
        </p:txBody>
      </p:sp>
      <p:pic>
        <p:nvPicPr>
          <p:cNvPr id="6" name="Picture 5">
            <a:extLst>
              <a:ext uri="{FF2B5EF4-FFF2-40B4-BE49-F238E27FC236}">
                <a16:creationId xmlns:a16="http://schemas.microsoft.com/office/drawing/2014/main" id="{FE0345F7-8D13-A985-5E32-24B3ECC26242}"/>
              </a:ext>
            </a:extLst>
          </p:cNvPr>
          <p:cNvPicPr>
            <a:picLocks noChangeAspect="1"/>
          </p:cNvPicPr>
          <p:nvPr/>
        </p:nvPicPr>
        <p:blipFill>
          <a:blip r:embed="rId4"/>
          <a:stretch>
            <a:fillRect/>
          </a:stretch>
        </p:blipFill>
        <p:spPr>
          <a:xfrm>
            <a:off x="5834437" y="2141144"/>
            <a:ext cx="1501403" cy="1442272"/>
          </a:xfrm>
          <a:prstGeom prst="rect">
            <a:avLst/>
          </a:prstGeom>
        </p:spPr>
      </p:pic>
      <p:sp>
        <p:nvSpPr>
          <p:cNvPr id="7" name="TextBox 6">
            <a:extLst>
              <a:ext uri="{FF2B5EF4-FFF2-40B4-BE49-F238E27FC236}">
                <a16:creationId xmlns:a16="http://schemas.microsoft.com/office/drawing/2014/main" id="{EC74ADAE-0D82-0281-9DDE-62B6749DEC4D}"/>
              </a:ext>
            </a:extLst>
          </p:cNvPr>
          <p:cNvSpPr txBox="1"/>
          <p:nvPr/>
        </p:nvSpPr>
        <p:spPr>
          <a:xfrm>
            <a:off x="5834437" y="2228512"/>
            <a:ext cx="817810" cy="261610"/>
          </a:xfrm>
          <a:prstGeom prst="rect">
            <a:avLst/>
          </a:prstGeom>
          <a:noFill/>
          <a:ln w="6350">
            <a:noFill/>
          </a:ln>
        </p:spPr>
        <p:txBody>
          <a:bodyPr wrap="square" rtlCol="0">
            <a:spAutoFit/>
          </a:bodyPr>
          <a:lstStyle/>
          <a:p>
            <a:r>
              <a:rPr lang="en-US" sz="1100" dirty="0">
                <a:solidFill>
                  <a:schemeClr val="bg1"/>
                </a:solidFill>
              </a:rPr>
              <a:t>Hoary Bat </a:t>
            </a:r>
          </a:p>
        </p:txBody>
      </p:sp>
      <p:pic>
        <p:nvPicPr>
          <p:cNvPr id="8" name="Picture 7">
            <a:extLst>
              <a:ext uri="{FF2B5EF4-FFF2-40B4-BE49-F238E27FC236}">
                <a16:creationId xmlns:a16="http://schemas.microsoft.com/office/drawing/2014/main" id="{7E3E43AA-BECF-2027-8636-A7AD888AEF0B}"/>
              </a:ext>
            </a:extLst>
          </p:cNvPr>
          <p:cNvPicPr>
            <a:picLocks noChangeAspect="1"/>
          </p:cNvPicPr>
          <p:nvPr/>
        </p:nvPicPr>
        <p:blipFill rotWithShape="1">
          <a:blip r:embed="rId5"/>
          <a:srcRect b="7471"/>
          <a:stretch/>
        </p:blipFill>
        <p:spPr>
          <a:xfrm>
            <a:off x="3009986" y="2506161"/>
            <a:ext cx="2056933" cy="1061215"/>
          </a:xfrm>
          <a:prstGeom prst="rect">
            <a:avLst/>
          </a:prstGeom>
        </p:spPr>
      </p:pic>
      <p:sp>
        <p:nvSpPr>
          <p:cNvPr id="9" name="TextBox 8">
            <a:extLst>
              <a:ext uri="{FF2B5EF4-FFF2-40B4-BE49-F238E27FC236}">
                <a16:creationId xmlns:a16="http://schemas.microsoft.com/office/drawing/2014/main" id="{E565C977-A057-78B9-826E-C87CF2CD251F}"/>
              </a:ext>
            </a:extLst>
          </p:cNvPr>
          <p:cNvSpPr txBox="1"/>
          <p:nvPr/>
        </p:nvSpPr>
        <p:spPr>
          <a:xfrm>
            <a:off x="3019624" y="2520214"/>
            <a:ext cx="1275703" cy="261610"/>
          </a:xfrm>
          <a:prstGeom prst="rect">
            <a:avLst/>
          </a:prstGeom>
          <a:noFill/>
          <a:ln>
            <a:noFill/>
          </a:ln>
        </p:spPr>
        <p:txBody>
          <a:bodyPr wrap="square" rtlCol="0">
            <a:spAutoFit/>
          </a:bodyPr>
          <a:lstStyle/>
          <a:p>
            <a:r>
              <a:rPr lang="en-US" sz="1100" dirty="0">
                <a:solidFill>
                  <a:schemeClr val="bg1"/>
                </a:solidFill>
              </a:rPr>
              <a:t>Eastern Red Bat </a:t>
            </a:r>
          </a:p>
        </p:txBody>
      </p:sp>
      <p:sp>
        <p:nvSpPr>
          <p:cNvPr id="10" name="TextBox 9">
            <a:extLst>
              <a:ext uri="{FF2B5EF4-FFF2-40B4-BE49-F238E27FC236}">
                <a16:creationId xmlns:a16="http://schemas.microsoft.com/office/drawing/2014/main" id="{609F3611-80E8-E0C7-A983-54911ABB2D16}"/>
              </a:ext>
            </a:extLst>
          </p:cNvPr>
          <p:cNvSpPr txBox="1"/>
          <p:nvPr/>
        </p:nvSpPr>
        <p:spPr>
          <a:xfrm>
            <a:off x="7458362" y="2550991"/>
            <a:ext cx="1452636" cy="461665"/>
          </a:xfrm>
          <a:prstGeom prst="rect">
            <a:avLst/>
          </a:prstGeom>
          <a:noFill/>
          <a:ln>
            <a:solidFill>
              <a:schemeClr val="tx2"/>
            </a:solidFill>
          </a:ln>
        </p:spPr>
        <p:txBody>
          <a:bodyPr wrap="square" rtlCol="0">
            <a:spAutoFit/>
          </a:bodyPr>
          <a:lstStyle/>
          <a:p>
            <a:r>
              <a:rPr lang="en-US" sz="1200" dirty="0">
                <a:solidFill>
                  <a:schemeClr val="tx2"/>
                </a:solidFill>
              </a:rPr>
              <a:t>Photos: © Brock and Sherri Fenton</a:t>
            </a:r>
          </a:p>
        </p:txBody>
      </p:sp>
    </p:spTree>
    <p:extLst>
      <p:ext uri="{BB962C8B-B14F-4D97-AF65-F5344CB8AC3E}">
        <p14:creationId xmlns:p14="http://schemas.microsoft.com/office/powerpoint/2010/main" val="193870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264E41-0D6D-0F34-0821-0002FC73DB7C}"/>
              </a:ext>
            </a:extLst>
          </p:cNvPr>
          <p:cNvSpPr txBox="1">
            <a:spLocks noGrp="1"/>
          </p:cNvSpPr>
          <p:nvPr>
            <p:ph type="ctrTitle"/>
          </p:nvPr>
        </p:nvSpPr>
        <p:spPr>
          <a:xfrm>
            <a:off x="539750" y="188913"/>
            <a:ext cx="8064500"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a:r>
              <a:rPr lang="en-US" altLang="en-US" b="1" dirty="0">
                <a:solidFill>
                  <a:schemeClr val="bg2"/>
                </a:solidFill>
              </a:rPr>
              <a:t>What is a “Species at Risk” ?</a:t>
            </a:r>
          </a:p>
        </p:txBody>
      </p:sp>
      <p:sp>
        <p:nvSpPr>
          <p:cNvPr id="6" name="Content Placeholder 2">
            <a:extLst>
              <a:ext uri="{FF2B5EF4-FFF2-40B4-BE49-F238E27FC236}">
                <a16:creationId xmlns:a16="http://schemas.microsoft.com/office/drawing/2014/main" id="{4E4941AA-CD3D-4EC2-C805-366A866A28A6}"/>
              </a:ext>
            </a:extLst>
          </p:cNvPr>
          <p:cNvSpPr txBox="1">
            <a:spLocks noGrp="1" noChangeArrowheads="1"/>
          </p:cNvSpPr>
          <p:nvPr>
            <p:ph idx="10"/>
          </p:nvPr>
        </p:nvSpPr>
        <p:spPr>
          <a:xfrm>
            <a:off x="278541" y="1969715"/>
            <a:ext cx="3880510" cy="2750080"/>
          </a:xfrm>
          <a:prstGeom prst="rect">
            <a:avLst/>
          </a:prstGeom>
        </p:spPr>
        <p:txBody>
          <a:bodyPr>
            <a:noAutofit/>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panose="020B0604020202020204" pitchFamily="34"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panose="020B0604020202020204" pitchFamily="34"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buClr>
                <a:srgbClr val="993300"/>
              </a:buClr>
              <a:buFont typeface="Arial" panose="020B0604020202020204" pitchFamily="34" charset="0"/>
              <a:buChar char="•"/>
              <a:defRPr/>
            </a:pPr>
            <a:r>
              <a:rPr lang="en-US" altLang="en-US" sz="2200" kern="0" dirty="0">
                <a:solidFill>
                  <a:srgbClr val="993300"/>
                </a:solidFill>
                <a:ea typeface="Verdana" panose="020B0604030504040204" pitchFamily="34" charset="0"/>
                <a:cs typeface="Arial" panose="020B0604020202020204" pitchFamily="34" charset="0"/>
              </a:rPr>
              <a:t>Species</a:t>
            </a:r>
            <a:r>
              <a:rPr lang="en-US" altLang="en-US" sz="2200" kern="0" dirty="0">
                <a:ea typeface="Verdana" panose="020B0604030504040204" pitchFamily="34" charset="0"/>
                <a:cs typeface="Arial" panose="020B0604020202020204" pitchFamily="34" charset="0"/>
              </a:rPr>
              <a:t> </a:t>
            </a:r>
            <a:r>
              <a:rPr lang="en-US" altLang="en-US" sz="2200" kern="0" dirty="0">
                <a:solidFill>
                  <a:schemeClr val="tx1">
                    <a:lumMod val="65000"/>
                    <a:lumOff val="35000"/>
                  </a:schemeClr>
                </a:solidFill>
                <a:ea typeface="Verdana" panose="020B0604030504040204" pitchFamily="34" charset="0"/>
                <a:cs typeface="Arial" panose="020B0604020202020204" pitchFamily="34" charset="0"/>
              </a:rPr>
              <a:t>– (terrestrial) plant or animal </a:t>
            </a:r>
          </a:p>
          <a:p>
            <a:pPr marL="0" indent="0">
              <a:buFontTx/>
              <a:buNone/>
              <a:defRPr/>
            </a:pPr>
            <a:endParaRPr lang="en-US" altLang="en-US" sz="2200" kern="0" dirty="0">
              <a:ea typeface="Verdana" panose="020B0604030504040204" pitchFamily="34" charset="0"/>
              <a:cs typeface="Arial" panose="020B0604020202020204" pitchFamily="34" charset="0"/>
            </a:endParaRPr>
          </a:p>
          <a:p>
            <a:pPr>
              <a:buClr>
                <a:srgbClr val="993300"/>
              </a:buClr>
              <a:buFont typeface="Arial" panose="020B0604020202020204" pitchFamily="34" charset="0"/>
              <a:buChar char="•"/>
              <a:defRPr/>
            </a:pPr>
            <a:r>
              <a:rPr lang="en-US" altLang="en-US" sz="2200" kern="0" dirty="0">
                <a:solidFill>
                  <a:srgbClr val="993300"/>
                </a:solidFill>
                <a:ea typeface="Verdana" panose="020B0604030504040204" pitchFamily="34" charset="0"/>
                <a:cs typeface="Arial" panose="020B0604020202020204" pitchFamily="34" charset="0"/>
              </a:rPr>
              <a:t>At risk </a:t>
            </a:r>
            <a:r>
              <a:rPr lang="en-US" altLang="en-US" sz="2200" kern="0" dirty="0">
                <a:solidFill>
                  <a:schemeClr val="tx1">
                    <a:lumMod val="65000"/>
                    <a:lumOff val="35000"/>
                  </a:schemeClr>
                </a:solidFill>
                <a:ea typeface="Verdana" panose="020B0604030504040204" pitchFamily="34" charset="0"/>
                <a:cs typeface="Arial" panose="020B0604020202020204" pitchFamily="34" charset="0"/>
              </a:rPr>
              <a:t>= a possibility, or  “some risk”, that the species may disappear from </a:t>
            </a:r>
            <a:r>
              <a:rPr lang="en-US" altLang="en-US" sz="2200" i="1" kern="0" dirty="0">
                <a:solidFill>
                  <a:schemeClr val="tx1">
                    <a:lumMod val="65000"/>
                    <a:lumOff val="35000"/>
                  </a:schemeClr>
                </a:solidFill>
                <a:ea typeface="Verdana" panose="020B0604030504040204" pitchFamily="34" charset="0"/>
                <a:cs typeface="Arial" panose="020B0604020202020204" pitchFamily="34" charset="0"/>
              </a:rPr>
              <a:t>the wild </a:t>
            </a:r>
            <a:r>
              <a:rPr lang="en-US" altLang="en-US" sz="2200" kern="0" dirty="0">
                <a:solidFill>
                  <a:schemeClr val="tx1">
                    <a:lumMod val="65000"/>
                    <a:lumOff val="35000"/>
                  </a:schemeClr>
                </a:solidFill>
                <a:ea typeface="Verdana" panose="020B0604030504040204" pitchFamily="34" charset="0"/>
                <a:cs typeface="Arial" panose="020B0604020202020204" pitchFamily="34" charset="0"/>
              </a:rPr>
              <a:t>in </a:t>
            </a:r>
            <a:r>
              <a:rPr lang="en-US" altLang="en-US" sz="2200" i="1" kern="0" dirty="0">
                <a:solidFill>
                  <a:schemeClr val="tx1">
                    <a:lumMod val="65000"/>
                    <a:lumOff val="35000"/>
                  </a:schemeClr>
                </a:solidFill>
                <a:ea typeface="Verdana" panose="020B0604030504040204" pitchFamily="34" charset="0"/>
                <a:cs typeface="Arial" panose="020B0604020202020204" pitchFamily="34" charset="0"/>
              </a:rPr>
              <a:t>Canada</a:t>
            </a:r>
            <a:r>
              <a:rPr lang="en-US" altLang="en-US" sz="2200" kern="0" dirty="0">
                <a:solidFill>
                  <a:schemeClr val="tx1">
                    <a:lumMod val="65000"/>
                    <a:lumOff val="35000"/>
                  </a:schemeClr>
                </a:solidFill>
                <a:ea typeface="Verdana" panose="020B0604030504040204" pitchFamily="34" charset="0"/>
                <a:cs typeface="Arial" panose="020B0604020202020204" pitchFamily="34" charset="0"/>
              </a:rPr>
              <a:t>, </a:t>
            </a:r>
          </a:p>
          <a:p>
            <a:pPr marL="0" indent="0">
              <a:buFontTx/>
              <a:buNone/>
              <a:defRPr/>
            </a:pPr>
            <a:endParaRPr lang="en-US" altLang="en-US" kern="0" dirty="0">
              <a:solidFill>
                <a:schemeClr val="tx1">
                  <a:lumMod val="65000"/>
                  <a:lumOff val="35000"/>
                </a:schemeClr>
              </a:solidFill>
            </a:endParaRPr>
          </a:p>
          <a:p>
            <a:pPr marL="0" indent="0">
              <a:buFontTx/>
              <a:buNone/>
              <a:defRPr/>
            </a:pPr>
            <a:r>
              <a:rPr lang="en-US" altLang="en-US" kern="0" dirty="0">
                <a:solidFill>
                  <a:schemeClr val="tx1">
                    <a:lumMod val="65000"/>
                    <a:lumOff val="35000"/>
                  </a:schemeClr>
                </a:solidFill>
              </a:rPr>
              <a:t>				</a:t>
            </a:r>
            <a:endParaRPr lang="en-US" altLang="en-US" b="1" kern="0" dirty="0">
              <a:solidFill>
                <a:schemeClr val="tx1">
                  <a:lumMod val="65000"/>
                  <a:lumOff val="35000"/>
                </a:schemeClr>
              </a:solidFill>
            </a:endParaRPr>
          </a:p>
        </p:txBody>
      </p:sp>
      <p:sp>
        <p:nvSpPr>
          <p:cNvPr id="7" name="TextBox 2">
            <a:extLst>
              <a:ext uri="{FF2B5EF4-FFF2-40B4-BE49-F238E27FC236}">
                <a16:creationId xmlns:a16="http://schemas.microsoft.com/office/drawing/2014/main" id="{FE20FC0C-856A-56E0-BDC5-4DF3E30FCCFF}"/>
              </a:ext>
            </a:extLst>
          </p:cNvPr>
          <p:cNvSpPr txBox="1">
            <a:spLocks noChangeArrowheads="1"/>
          </p:cNvSpPr>
          <p:nvPr/>
        </p:nvSpPr>
        <p:spPr bwMode="auto">
          <a:xfrm>
            <a:off x="584492" y="4719795"/>
            <a:ext cx="8064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2200" dirty="0">
                <a:solidFill>
                  <a:schemeClr val="tx1">
                    <a:lumMod val="65000"/>
                    <a:lumOff val="35000"/>
                  </a:schemeClr>
                </a:solidFill>
                <a:latin typeface="+mj-lt"/>
                <a:ea typeface="Verdana" panose="020B0604030504040204" pitchFamily="34" charset="0"/>
              </a:rPr>
              <a:t>unless the (man-made) threats that are causing the decline in numbers, are removed or reversed. </a:t>
            </a:r>
          </a:p>
        </p:txBody>
      </p:sp>
      <p:grpSp>
        <p:nvGrpSpPr>
          <p:cNvPr id="8" name="Group 1">
            <a:extLst>
              <a:ext uri="{FF2B5EF4-FFF2-40B4-BE49-F238E27FC236}">
                <a16:creationId xmlns:a16="http://schemas.microsoft.com/office/drawing/2014/main" id="{C70545A9-8B48-60F5-793C-B1F6390337E2}"/>
              </a:ext>
            </a:extLst>
          </p:cNvPr>
          <p:cNvGrpSpPr>
            <a:grpSpLocks/>
          </p:cNvGrpSpPr>
          <p:nvPr/>
        </p:nvGrpSpPr>
        <p:grpSpPr bwMode="auto">
          <a:xfrm>
            <a:off x="4604100" y="1839506"/>
            <a:ext cx="3914115" cy="2750080"/>
            <a:chOff x="5904309" y="1733302"/>
            <a:chExt cx="3059985" cy="2325318"/>
          </a:xfrm>
        </p:grpSpPr>
        <p:pic>
          <p:nvPicPr>
            <p:cNvPr id="9" name="Picture 2">
              <a:extLst>
                <a:ext uri="{FF2B5EF4-FFF2-40B4-BE49-F238E27FC236}">
                  <a16:creationId xmlns:a16="http://schemas.microsoft.com/office/drawing/2014/main" id="{E533EC18-45B0-5A62-C182-DC7CD4F25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02"/>
            <a:stretch>
              <a:fillRect/>
            </a:stretch>
          </p:blipFill>
          <p:spPr bwMode="auto">
            <a:xfrm>
              <a:off x="5904309" y="1733302"/>
              <a:ext cx="3033713" cy="232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6">
              <a:extLst>
                <a:ext uri="{FF2B5EF4-FFF2-40B4-BE49-F238E27FC236}">
                  <a16:creationId xmlns:a16="http://schemas.microsoft.com/office/drawing/2014/main" id="{5FCF9F76-C7AB-D784-49FD-08C1A68E0B66}"/>
                </a:ext>
              </a:extLst>
            </p:cNvPr>
            <p:cNvSpPr txBox="1">
              <a:spLocks noChangeArrowheads="1"/>
            </p:cNvSpPr>
            <p:nvPr/>
          </p:nvSpPr>
          <p:spPr bwMode="auto">
            <a:xfrm>
              <a:off x="6007765" y="3734891"/>
              <a:ext cx="963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400" dirty="0">
                  <a:solidFill>
                    <a:schemeClr val="bg1"/>
                  </a:solidFill>
                </a:rPr>
                <a:t>Red Knot</a:t>
              </a:r>
              <a:endParaRPr lang="en-US" altLang="en-US" sz="1400" dirty="0">
                <a:solidFill>
                  <a:schemeClr val="bg1"/>
                </a:solidFill>
              </a:endParaRPr>
            </a:p>
          </p:txBody>
        </p:sp>
        <p:sp>
          <p:nvSpPr>
            <p:cNvPr id="11" name="TextBox 10">
              <a:extLst>
                <a:ext uri="{FF2B5EF4-FFF2-40B4-BE49-F238E27FC236}">
                  <a16:creationId xmlns:a16="http://schemas.microsoft.com/office/drawing/2014/main" id="{8F60B9D9-05C8-5FC4-C2F6-B56D27FEEC20}"/>
                </a:ext>
              </a:extLst>
            </p:cNvPr>
            <p:cNvSpPr txBox="1"/>
            <p:nvPr/>
          </p:nvSpPr>
          <p:spPr bwMode="auto">
            <a:xfrm>
              <a:off x="7667240" y="3789172"/>
              <a:ext cx="1297054" cy="253695"/>
            </a:xfrm>
            <a:prstGeom prst="rect">
              <a:avLst/>
            </a:prstGeom>
            <a:noFill/>
          </p:spPr>
          <p:txBody>
            <a:bodyPr wrap="none">
              <a:spAutoFit/>
            </a:bodyPr>
            <a:lstStyle/>
            <a:p>
              <a:pPr eaLnBrk="1" hangingPunct="1">
                <a:defRPr/>
              </a:pPr>
              <a:r>
                <a:rPr lang="en-US" sz="1050" i="1" dirty="0">
                  <a:solidFill>
                    <a:schemeClr val="bg1"/>
                  </a:solidFill>
                </a:rPr>
                <a:t>© </a:t>
              </a:r>
              <a:r>
                <a:rPr lang="en-CA" sz="1050" i="1" dirty="0">
                  <a:solidFill>
                    <a:schemeClr val="bg1"/>
                  </a:solidFill>
                  <a:latin typeface="Arial" charset="0"/>
                </a:rPr>
                <a:t>Jan van de Kam</a:t>
              </a:r>
              <a:endParaRPr lang="en-US" sz="1050" i="1" dirty="0">
                <a:solidFill>
                  <a:schemeClr val="bg1"/>
                </a:solidFill>
              </a:endParaRPr>
            </a:p>
          </p:txBody>
        </p:sp>
      </p:grpSp>
    </p:spTree>
    <p:extLst>
      <p:ext uri="{BB962C8B-B14F-4D97-AF65-F5344CB8AC3E}">
        <p14:creationId xmlns:p14="http://schemas.microsoft.com/office/powerpoint/2010/main" val="267872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555436" y="1124744"/>
            <a:ext cx="8299024" cy="0"/>
          </a:xfrm>
          <a:prstGeom prst="line">
            <a:avLst/>
          </a:prstGeom>
          <a:ln w="57150">
            <a:solidFill>
              <a:schemeClr val="accent3">
                <a:lumMod val="75000"/>
              </a:schemeClr>
            </a:solidFill>
          </a:ln>
        </p:spPr>
        <p:style>
          <a:lnRef idx="1">
            <a:schemeClr val="accent6"/>
          </a:lnRef>
          <a:fillRef idx="0">
            <a:schemeClr val="accent6"/>
          </a:fillRef>
          <a:effectRef idx="0">
            <a:schemeClr val="accent6"/>
          </a:effectRef>
          <a:fontRef idx="minor">
            <a:schemeClr val="tx1"/>
          </a:fontRef>
        </p:style>
      </p:cxnSp>
      <p:sp>
        <p:nvSpPr>
          <p:cNvPr id="3" name="object 3"/>
          <p:cNvSpPr txBox="1">
            <a:spLocks noGrp="1"/>
          </p:cNvSpPr>
          <p:nvPr>
            <p:ph type="title"/>
          </p:nvPr>
        </p:nvSpPr>
        <p:spPr>
          <a:xfrm>
            <a:off x="377572" y="259313"/>
            <a:ext cx="8082860" cy="1234498"/>
          </a:xfrm>
          <a:prstGeom prst="rect">
            <a:avLst/>
          </a:prstGeom>
        </p:spPr>
        <p:txBody>
          <a:bodyPr vert="horz" wrap="square" lIns="0" tIns="15551" rIns="0" bIns="0" rtlCol="0" anchor="ctr">
            <a:spAutoFit/>
          </a:bodyPr>
          <a:lstStyle/>
          <a:p>
            <a:pPr marL="15551">
              <a:spcBef>
                <a:spcPts val="122"/>
              </a:spcBef>
            </a:pPr>
            <a:br>
              <a:rPr lang="en-CA" dirty="0">
                <a:latin typeface="Verdana"/>
                <a:cs typeface="Verdana"/>
              </a:rPr>
            </a:br>
            <a:endParaRPr spc="-73" dirty="0"/>
          </a:p>
        </p:txBody>
      </p:sp>
      <p:sp>
        <p:nvSpPr>
          <p:cNvPr id="6" name="TextBox 5"/>
          <p:cNvSpPr txBox="1"/>
          <p:nvPr/>
        </p:nvSpPr>
        <p:spPr>
          <a:xfrm>
            <a:off x="2667654" y="1504959"/>
            <a:ext cx="6513874" cy="430887"/>
          </a:xfrm>
          <a:prstGeom prst="rect">
            <a:avLst/>
          </a:prstGeom>
          <a:noFill/>
        </p:spPr>
        <p:txBody>
          <a:bodyPr wrap="square">
            <a:spAutoFit/>
          </a:bodyPr>
          <a:lstStyle/>
          <a:p>
            <a:pPr>
              <a:defRPr/>
            </a:pPr>
            <a:r>
              <a:rPr lang="en-US" sz="2200" b="1" i="1" spc="300" dirty="0">
                <a:ln w="0"/>
                <a:solidFill>
                  <a:srgbClr val="C00000"/>
                </a:solidFill>
                <a:effectLst>
                  <a:outerShdw blurRad="38100" dist="19050" dir="2700000" algn="tl" rotWithShape="0">
                    <a:schemeClr val="dk1">
                      <a:alpha val="40000"/>
                    </a:schemeClr>
                  </a:outerShdw>
                </a:effectLst>
              </a:rPr>
              <a:t>Extinct</a:t>
            </a:r>
            <a:r>
              <a:rPr lang="en-US" sz="2000" dirty="0">
                <a:ln w="0"/>
                <a:effectLst>
                  <a:outerShdw blurRad="38100" dist="19050" dir="2700000" algn="tl" rotWithShape="0">
                    <a:schemeClr val="dk1">
                      <a:alpha val="40000"/>
                    </a:schemeClr>
                  </a:outerShdw>
                </a:effectLst>
              </a:rPr>
              <a:t> </a:t>
            </a:r>
            <a:r>
              <a:rPr lang="en-US" sz="2000" dirty="0"/>
              <a:t>  No longer exists anywhere in the world</a:t>
            </a:r>
          </a:p>
        </p:txBody>
      </p:sp>
      <p:sp>
        <p:nvSpPr>
          <p:cNvPr id="7" name="Rectangle 2"/>
          <p:cNvSpPr txBox="1">
            <a:spLocks noChangeArrowheads="1"/>
          </p:cNvSpPr>
          <p:nvPr/>
        </p:nvSpPr>
        <p:spPr>
          <a:xfrm>
            <a:off x="434525" y="337968"/>
            <a:ext cx="8325049" cy="657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a:r>
              <a:rPr lang="en-US" altLang="en-US" b="1" i="1" dirty="0">
                <a:solidFill>
                  <a:srgbClr val="456B2B"/>
                </a:solidFill>
              </a:rPr>
              <a:t>Status</a:t>
            </a:r>
            <a:r>
              <a:rPr lang="en-US" altLang="en-US" b="1" dirty="0">
                <a:solidFill>
                  <a:srgbClr val="456B2B"/>
                </a:solidFill>
              </a:rPr>
              <a:t> Categories for Species at Risk</a:t>
            </a:r>
          </a:p>
        </p:txBody>
      </p:sp>
      <p:grpSp>
        <p:nvGrpSpPr>
          <p:cNvPr id="11" name="Group 10"/>
          <p:cNvGrpSpPr/>
          <p:nvPr/>
        </p:nvGrpSpPr>
        <p:grpSpPr>
          <a:xfrm>
            <a:off x="359462" y="1516295"/>
            <a:ext cx="8605335" cy="5081057"/>
            <a:chOff x="331045" y="1298575"/>
            <a:chExt cx="8666905" cy="4927009"/>
          </a:xfrm>
        </p:grpSpPr>
        <p:grpSp>
          <p:nvGrpSpPr>
            <p:cNvPr id="12" name="Group 7"/>
            <p:cNvGrpSpPr>
              <a:grpSpLocks/>
            </p:cNvGrpSpPr>
            <p:nvPr/>
          </p:nvGrpSpPr>
          <p:grpSpPr bwMode="auto">
            <a:xfrm>
              <a:off x="454025" y="1298575"/>
              <a:ext cx="4176713" cy="4392613"/>
              <a:chOff x="1149" y="1104"/>
              <a:chExt cx="2643" cy="2688"/>
            </a:xfrm>
          </p:grpSpPr>
          <p:sp>
            <p:nvSpPr>
              <p:cNvPr id="29" name="AutoShape 8"/>
              <p:cNvSpPr>
                <a:spLocks noChangeArrowheads="1"/>
              </p:cNvSpPr>
              <p:nvPr/>
            </p:nvSpPr>
            <p:spPr bwMode="auto">
              <a:xfrm>
                <a:off x="1152" y="1104"/>
                <a:ext cx="2640" cy="2688"/>
              </a:xfrm>
              <a:prstGeom prst="triangle">
                <a:avLst>
                  <a:gd name="adj" fmla="val 50000"/>
                </a:avLst>
              </a:prstGeom>
              <a:gradFill rotWithShape="0">
                <a:gsLst>
                  <a:gs pos="0">
                    <a:srgbClr val="000000"/>
                  </a:gs>
                  <a:gs pos="100000">
                    <a:srgbClr val="FF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45791" dir="8778596" algn="ctr" rotWithShape="0">
                        <a:schemeClr val="bg2"/>
                      </a:outerShdw>
                    </a:effectLst>
                  </a14:hiddenEffects>
                </a:ext>
              </a:extLst>
            </p:spPr>
            <p:txBody>
              <a:bodyPr wrap="none" anchor="ct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CA" altLang="en-US" sz="1800"/>
              </a:p>
            </p:txBody>
          </p:sp>
          <p:sp>
            <p:nvSpPr>
              <p:cNvPr id="30" name="Freeform 9"/>
              <p:cNvSpPr>
                <a:spLocks/>
              </p:cNvSpPr>
              <p:nvPr/>
            </p:nvSpPr>
            <p:spPr bwMode="auto">
              <a:xfrm>
                <a:off x="1149" y="1104"/>
                <a:ext cx="1323" cy="2688"/>
              </a:xfrm>
              <a:custGeom>
                <a:avLst/>
                <a:gdLst>
                  <a:gd name="T0" fmla="*/ 3 w 1395"/>
                  <a:gd name="T1" fmla="*/ 75473 h 2496"/>
                  <a:gd name="T2" fmla="*/ 122 w 1395"/>
                  <a:gd name="T3" fmla="*/ 0 h 2496"/>
                  <a:gd name="T4" fmla="*/ 9 w 1395"/>
                  <a:gd name="T5" fmla="*/ 65346 h 2496"/>
                  <a:gd name="T6" fmla="*/ 0 w 1395"/>
                  <a:gd name="T7" fmla="*/ 71116 h 2496"/>
                  <a:gd name="T8" fmla="*/ 3 w 1395"/>
                  <a:gd name="T9" fmla="*/ 75473 h 2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5" h="2496">
                    <a:moveTo>
                      <a:pt x="3" y="2496"/>
                    </a:moveTo>
                    <a:lnTo>
                      <a:pt x="1395" y="0"/>
                    </a:lnTo>
                    <a:lnTo>
                      <a:pt x="51" y="2160"/>
                    </a:lnTo>
                    <a:lnTo>
                      <a:pt x="0" y="2352"/>
                    </a:lnTo>
                    <a:lnTo>
                      <a:pt x="3" y="2496"/>
                    </a:lnTo>
                    <a:close/>
                  </a:path>
                </a:pathLst>
              </a:custGeom>
              <a:gradFill rotWithShape="0">
                <a:gsLst>
                  <a:gs pos="0">
                    <a:srgbClr val="5C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1581858" y="2660771"/>
              <a:ext cx="7242184" cy="984249"/>
              <a:chOff x="941" y="2133"/>
              <a:chExt cx="3737" cy="620"/>
            </a:xfrm>
          </p:grpSpPr>
          <p:sp>
            <p:nvSpPr>
              <p:cNvPr id="27" name="Text Box 14"/>
              <p:cNvSpPr txBox="1">
                <a:spLocks noChangeArrowheads="1"/>
              </p:cNvSpPr>
              <p:nvPr/>
            </p:nvSpPr>
            <p:spPr bwMode="auto">
              <a:xfrm>
                <a:off x="941" y="2305"/>
                <a:ext cx="1357" cy="263"/>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2200" b="1" i="1" spc="300" dirty="0">
                    <a:ln w="0"/>
                    <a:solidFill>
                      <a:srgbClr val="7030A0"/>
                    </a:solidFill>
                    <a:effectLst>
                      <a:outerShdw blurRad="38100" dist="19050" dir="2700000" algn="tl" rotWithShape="0">
                        <a:schemeClr val="dk1">
                          <a:alpha val="40000"/>
                        </a:schemeClr>
                      </a:outerShdw>
                    </a:effectLst>
                    <a:latin typeface="+mn-lt"/>
                  </a:rPr>
                  <a:t>Endangered</a:t>
                </a:r>
              </a:p>
            </p:txBody>
          </p:sp>
          <p:sp>
            <p:nvSpPr>
              <p:cNvPr id="28" name="Text Box 15"/>
              <p:cNvSpPr txBox="1">
                <a:spLocks noChangeArrowheads="1"/>
              </p:cNvSpPr>
              <p:nvPr/>
            </p:nvSpPr>
            <p:spPr bwMode="auto">
              <a:xfrm>
                <a:off x="2298" y="2133"/>
                <a:ext cx="238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500"/>
                  </a:spcBef>
                  <a:spcAft>
                    <a:spcPts val="500"/>
                  </a:spcAft>
                  <a:buClrTx/>
                  <a:buSzTx/>
                  <a:buFontTx/>
                  <a:buNone/>
                </a:pPr>
                <a:r>
                  <a:rPr kumimoji="0" lang="en-US" altLang="en-US" sz="2000" dirty="0"/>
                  <a:t>Facing imminent extirpation or extinction (close to disappearing from Canada)</a:t>
                </a:r>
              </a:p>
            </p:txBody>
          </p:sp>
        </p:grpSp>
        <p:grpSp>
          <p:nvGrpSpPr>
            <p:cNvPr id="14" name="Group 16"/>
            <p:cNvGrpSpPr>
              <a:grpSpLocks/>
            </p:cNvGrpSpPr>
            <p:nvPr/>
          </p:nvGrpSpPr>
          <p:grpSpPr bwMode="auto">
            <a:xfrm>
              <a:off x="1209676" y="3752848"/>
              <a:ext cx="7677151" cy="685800"/>
              <a:chOff x="740" y="2209"/>
              <a:chExt cx="4836" cy="432"/>
            </a:xfrm>
          </p:grpSpPr>
          <p:sp>
            <p:nvSpPr>
              <p:cNvPr id="25" name="Text Box 17"/>
              <p:cNvSpPr txBox="1">
                <a:spLocks noChangeArrowheads="1"/>
              </p:cNvSpPr>
              <p:nvPr/>
            </p:nvSpPr>
            <p:spPr bwMode="auto">
              <a:xfrm>
                <a:off x="740" y="2285"/>
                <a:ext cx="1682" cy="263"/>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2200" b="1" i="1" spc="300" dirty="0">
                    <a:solidFill>
                      <a:srgbClr val="FFFF00"/>
                    </a:solidFill>
                    <a:effectLst>
                      <a:outerShdw blurRad="38100" dist="38100" dir="2700000" algn="tl">
                        <a:srgbClr val="000000">
                          <a:alpha val="43137"/>
                        </a:srgbClr>
                      </a:outerShdw>
                    </a:effectLst>
                    <a:latin typeface="+mn-lt"/>
                  </a:rPr>
                  <a:t>Threatened</a:t>
                </a:r>
              </a:p>
            </p:txBody>
          </p:sp>
          <p:sp>
            <p:nvSpPr>
              <p:cNvPr id="26" name="Text Box 18"/>
              <p:cNvSpPr txBox="1">
                <a:spLocks noChangeArrowheads="1"/>
              </p:cNvSpPr>
              <p:nvPr/>
            </p:nvSpPr>
            <p:spPr bwMode="auto">
              <a:xfrm>
                <a:off x="2631" y="2209"/>
                <a:ext cx="2945"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500"/>
                  </a:spcBef>
                  <a:spcAft>
                    <a:spcPts val="500"/>
                  </a:spcAft>
                  <a:buClrTx/>
                  <a:buSzTx/>
                  <a:buFontTx/>
                  <a:buNone/>
                </a:pPr>
                <a:r>
                  <a:rPr kumimoji="0" lang="en-US" altLang="en-US" sz="2000" dirty="0"/>
                  <a:t>Likely to become endangered unless threats are removed</a:t>
                </a:r>
              </a:p>
            </p:txBody>
          </p:sp>
        </p:grpSp>
        <p:grpSp>
          <p:nvGrpSpPr>
            <p:cNvPr id="15" name="Group 22"/>
            <p:cNvGrpSpPr>
              <a:grpSpLocks/>
            </p:cNvGrpSpPr>
            <p:nvPr/>
          </p:nvGrpSpPr>
          <p:grpSpPr bwMode="auto">
            <a:xfrm>
              <a:off x="774700" y="4643438"/>
              <a:ext cx="8223250" cy="1014412"/>
              <a:chOff x="421" y="2877"/>
              <a:chExt cx="5180" cy="629"/>
            </a:xfrm>
          </p:grpSpPr>
          <p:sp>
            <p:nvSpPr>
              <p:cNvPr id="23" name="Text Box 23"/>
              <p:cNvSpPr txBox="1">
                <a:spLocks noChangeArrowheads="1"/>
              </p:cNvSpPr>
              <p:nvPr/>
            </p:nvSpPr>
            <p:spPr bwMode="auto">
              <a:xfrm>
                <a:off x="421" y="3028"/>
                <a:ext cx="2230" cy="259"/>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2200" b="1" i="1" spc="300" dirty="0">
                    <a:solidFill>
                      <a:srgbClr val="0070C0"/>
                    </a:solidFill>
                    <a:effectLst>
                      <a:outerShdw blurRad="38100" dist="38100" dir="2700000" algn="tl">
                        <a:srgbClr val="000000">
                          <a:alpha val="43137"/>
                        </a:srgbClr>
                      </a:outerShdw>
                    </a:effectLst>
                    <a:latin typeface="+mn-lt"/>
                  </a:rPr>
                  <a:t>Special Concern</a:t>
                </a:r>
              </a:p>
            </p:txBody>
          </p:sp>
          <p:sp>
            <p:nvSpPr>
              <p:cNvPr id="24" name="Text Box 24"/>
              <p:cNvSpPr txBox="1">
                <a:spLocks noChangeArrowheads="1"/>
              </p:cNvSpPr>
              <p:nvPr/>
            </p:nvSpPr>
            <p:spPr bwMode="auto">
              <a:xfrm>
                <a:off x="2651" y="2877"/>
                <a:ext cx="2950"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500"/>
                  </a:spcBef>
                  <a:spcAft>
                    <a:spcPts val="500"/>
                  </a:spcAft>
                  <a:buClrTx/>
                  <a:buSzTx/>
                  <a:buFontTx/>
                  <a:buNone/>
                </a:pPr>
                <a:r>
                  <a:rPr kumimoji="0" lang="en-US" altLang="en-US" sz="2000" dirty="0"/>
                  <a:t>May become threatened or endangered because it is sensitive to human activities or natural events</a:t>
                </a:r>
              </a:p>
            </p:txBody>
          </p:sp>
        </p:grpSp>
        <p:sp>
          <p:nvSpPr>
            <p:cNvPr id="16" name="TextBox 25"/>
            <p:cNvSpPr txBox="1">
              <a:spLocks noChangeArrowheads="1"/>
            </p:cNvSpPr>
            <p:nvPr/>
          </p:nvSpPr>
          <p:spPr bwMode="auto">
            <a:xfrm>
              <a:off x="343024" y="5691001"/>
              <a:ext cx="4445000" cy="440510"/>
            </a:xfrm>
            <a:prstGeom prst="snip2SameRect">
              <a:avLst>
                <a:gd name="adj1" fmla="val 24796"/>
                <a:gd name="adj2" fmla="val 0"/>
              </a:avLst>
            </a:prstGeom>
            <a:solidFill>
              <a:srgbClr val="456B2B">
                <a:alpha val="75000"/>
              </a:srgbClr>
            </a:solidFill>
            <a:ln>
              <a:noFill/>
            </a:ln>
          </p:spPr>
          <p:txBody>
            <a:bodyPr wrap="square">
              <a:spAutoFit/>
            </a:bodyPr>
            <a:lstStyle>
              <a:lvl1pP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2000" b="1" dirty="0">
                  <a:effectLst>
                    <a:outerShdw blurRad="38100" dist="38100" dir="2700000" algn="tl">
                      <a:srgbClr val="000000">
                        <a:alpha val="43137"/>
                      </a:srgbClr>
                    </a:outerShdw>
                  </a:effectLst>
                  <a:latin typeface="+mn-lt"/>
                </a:rPr>
                <a:t>NOT AT RISK or No longer at Risk</a:t>
              </a:r>
            </a:p>
          </p:txBody>
        </p:sp>
        <p:sp>
          <p:nvSpPr>
            <p:cNvPr id="17" name="Line 28"/>
            <p:cNvSpPr>
              <a:spLocks noChangeShapeType="1"/>
            </p:cNvSpPr>
            <p:nvPr/>
          </p:nvSpPr>
          <p:spPr bwMode="auto">
            <a:xfrm>
              <a:off x="1421305" y="3662719"/>
              <a:ext cx="7443295" cy="2709"/>
            </a:xfrm>
            <a:prstGeom prst="line">
              <a:avLst/>
            </a:prstGeom>
            <a:noFill/>
            <a:ln w="2857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9"/>
            <p:cNvSpPr>
              <a:spLocks noChangeShapeType="1"/>
            </p:cNvSpPr>
            <p:nvPr/>
          </p:nvSpPr>
          <p:spPr bwMode="auto">
            <a:xfrm flipV="1">
              <a:off x="524788" y="5657850"/>
              <a:ext cx="8362037" cy="45478"/>
            </a:xfrm>
            <a:prstGeom prst="line">
              <a:avLst/>
            </a:prstGeom>
            <a:noFill/>
            <a:ln w="2857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8"/>
            <p:cNvSpPr>
              <a:spLocks noChangeShapeType="1"/>
            </p:cNvSpPr>
            <p:nvPr/>
          </p:nvSpPr>
          <p:spPr bwMode="auto">
            <a:xfrm flipV="1">
              <a:off x="1923166" y="2587747"/>
              <a:ext cx="6931884" cy="297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8"/>
            <p:cNvSpPr>
              <a:spLocks noChangeShapeType="1"/>
            </p:cNvSpPr>
            <p:nvPr/>
          </p:nvSpPr>
          <p:spPr bwMode="auto">
            <a:xfrm>
              <a:off x="2227512" y="1883987"/>
              <a:ext cx="6659313" cy="19955"/>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8"/>
            <p:cNvSpPr>
              <a:spLocks noChangeShapeType="1"/>
            </p:cNvSpPr>
            <p:nvPr/>
          </p:nvSpPr>
          <p:spPr bwMode="auto">
            <a:xfrm flipV="1">
              <a:off x="1043608" y="4554923"/>
              <a:ext cx="7823563" cy="2100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9"/>
            <p:cNvSpPr>
              <a:spLocks noChangeShapeType="1"/>
            </p:cNvSpPr>
            <p:nvPr/>
          </p:nvSpPr>
          <p:spPr bwMode="auto">
            <a:xfrm flipV="1">
              <a:off x="331045" y="6202848"/>
              <a:ext cx="4456979" cy="22736"/>
            </a:xfrm>
            <a:prstGeom prst="line">
              <a:avLst/>
            </a:prstGeom>
            <a:noFill/>
            <a:ln w="28575">
              <a:solidFill>
                <a:srgbClr val="73BA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 Box 12"/>
          <p:cNvSpPr txBox="1">
            <a:spLocks noChangeArrowheads="1"/>
          </p:cNvSpPr>
          <p:nvPr/>
        </p:nvSpPr>
        <p:spPr bwMode="auto">
          <a:xfrm>
            <a:off x="4211960" y="2300078"/>
            <a:ext cx="4885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ts val="500"/>
              </a:spcBef>
              <a:spcAft>
                <a:spcPts val="500"/>
              </a:spcAft>
              <a:buClrTx/>
              <a:buSzTx/>
              <a:buFontTx/>
              <a:buNone/>
            </a:pPr>
            <a:r>
              <a:rPr kumimoji="0" lang="en-US" altLang="en-US" sz="2000" dirty="0"/>
              <a:t>No longer exists in the wild </a:t>
            </a:r>
            <a:r>
              <a:rPr kumimoji="0" lang="en-US" altLang="en-US" sz="2000" i="1" dirty="0"/>
              <a:t>in Canada</a:t>
            </a:r>
          </a:p>
        </p:txBody>
      </p:sp>
      <p:sp>
        <p:nvSpPr>
          <p:cNvPr id="32" name="Text Box 11"/>
          <p:cNvSpPr txBox="1">
            <a:spLocks noChangeArrowheads="1"/>
          </p:cNvSpPr>
          <p:nvPr/>
        </p:nvSpPr>
        <p:spPr bwMode="auto">
          <a:xfrm>
            <a:off x="1894797" y="2312197"/>
            <a:ext cx="2524205" cy="430887"/>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8788" indent="-458788">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35000"/>
              </a:spcBef>
              <a:buClr>
                <a:schemeClr val="accent1"/>
              </a:buClr>
              <a:buSzPct val="75000"/>
              <a:buFont typeface="Comic Sans MS" panose="030F0702030302020204" pitchFamily="66" charset="0"/>
              <a:buNone/>
            </a:pPr>
            <a:r>
              <a:rPr kumimoji="0" lang="en-CA" altLang="en-US" sz="2200" b="1" i="1" spc="300" dirty="0">
                <a:solidFill>
                  <a:srgbClr val="FF0000"/>
                </a:solidFill>
                <a:effectLst>
                  <a:outerShdw blurRad="38100" dist="38100" dir="2700000" algn="tl">
                    <a:srgbClr val="000000">
                      <a:alpha val="43137"/>
                    </a:srgbClr>
                  </a:outerShdw>
                </a:effectLst>
                <a:latin typeface="+mn-lt"/>
              </a:rPr>
              <a:t>Extirpated</a:t>
            </a:r>
          </a:p>
        </p:txBody>
      </p:sp>
    </p:spTree>
    <p:extLst>
      <p:ext uri="{BB962C8B-B14F-4D97-AF65-F5344CB8AC3E}">
        <p14:creationId xmlns:p14="http://schemas.microsoft.com/office/powerpoint/2010/main" val="80759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A49B21-905E-61FE-48EF-999CE577864B}"/>
              </a:ext>
            </a:extLst>
          </p:cNvPr>
          <p:cNvSpPr>
            <a:spLocks noGrp="1"/>
          </p:cNvSpPr>
          <p:nvPr>
            <p:ph type="subTitle" idx="1"/>
          </p:nvPr>
        </p:nvSpPr>
        <p:spPr>
          <a:xfrm>
            <a:off x="531496" y="1491536"/>
            <a:ext cx="8136904" cy="792088"/>
          </a:xfrm>
        </p:spPr>
        <p:txBody>
          <a:bodyPr/>
          <a:lstStyle/>
          <a:p>
            <a:r>
              <a:rPr lang="en-US" sz="2200" dirty="0"/>
              <a:t>A national (federal) approach for conservation of species that may be at risk of disappearing in the wild in Canada</a:t>
            </a:r>
          </a:p>
          <a:p>
            <a:endParaRPr lang="en-US" dirty="0"/>
          </a:p>
        </p:txBody>
      </p:sp>
      <p:sp>
        <p:nvSpPr>
          <p:cNvPr id="5" name="Rectangle 2">
            <a:extLst>
              <a:ext uri="{FF2B5EF4-FFF2-40B4-BE49-F238E27FC236}">
                <a16:creationId xmlns:a16="http://schemas.microsoft.com/office/drawing/2014/main" id="{25332DBB-3D05-6033-72C5-AF06A6AC3F36}"/>
              </a:ext>
            </a:extLst>
          </p:cNvPr>
          <p:cNvSpPr txBox="1">
            <a:spLocks noGrp="1" noChangeArrowheads="1"/>
          </p:cNvSpPr>
          <p:nvPr>
            <p:ph type="ctrTitle"/>
          </p:nvPr>
        </p:nvSpPr>
        <p:spPr>
          <a:xfrm>
            <a:off x="1" y="188913"/>
            <a:ext cx="8926512" cy="981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a:spcBef>
                <a:spcPct val="20000"/>
              </a:spcBef>
            </a:pPr>
            <a:r>
              <a:rPr lang="en-US" altLang="en-US" sz="3000" b="1" dirty="0">
                <a:solidFill>
                  <a:schemeClr val="bg2"/>
                </a:solidFill>
              </a:rPr>
              <a:t>What is the </a:t>
            </a:r>
            <a:r>
              <a:rPr lang="en-US" altLang="en-US" sz="3000" b="1" i="1" dirty="0">
                <a:solidFill>
                  <a:schemeClr val="bg2"/>
                </a:solidFill>
              </a:rPr>
              <a:t>Species at Risk </a:t>
            </a:r>
            <a:r>
              <a:rPr lang="en-US" altLang="en-US" sz="3000" b="1" i="1" u="sng" dirty="0">
                <a:solidFill>
                  <a:schemeClr val="bg2"/>
                </a:solidFill>
              </a:rPr>
              <a:t>Act</a:t>
            </a:r>
            <a:r>
              <a:rPr lang="en-US" altLang="en-US" sz="3000" b="1" i="1" dirty="0">
                <a:solidFill>
                  <a:schemeClr val="bg2"/>
                </a:solidFill>
              </a:rPr>
              <a:t> ?</a:t>
            </a:r>
            <a:endParaRPr lang="en-US" altLang="en-US" sz="3000" b="1" dirty="0">
              <a:solidFill>
                <a:schemeClr val="bg2"/>
              </a:solidFill>
            </a:endParaRPr>
          </a:p>
        </p:txBody>
      </p:sp>
      <p:sp>
        <p:nvSpPr>
          <p:cNvPr id="6" name="Rectangle 3">
            <a:extLst>
              <a:ext uri="{FF2B5EF4-FFF2-40B4-BE49-F238E27FC236}">
                <a16:creationId xmlns:a16="http://schemas.microsoft.com/office/drawing/2014/main" id="{AB3B0833-F2FD-F6C4-2C54-04F23AB243F3}"/>
              </a:ext>
            </a:extLst>
          </p:cNvPr>
          <p:cNvSpPr txBox="1">
            <a:spLocks noChangeArrowheads="1"/>
          </p:cNvSpPr>
          <p:nvPr/>
        </p:nvSpPr>
        <p:spPr>
          <a:xfrm>
            <a:off x="218384" y="2377641"/>
            <a:ext cx="8674993" cy="537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None/>
              <a:defRPr/>
            </a:pPr>
            <a:r>
              <a:rPr lang="en-US" altLang="en-US" sz="2200" b="1" dirty="0">
                <a:solidFill>
                  <a:schemeClr val="tx2"/>
                </a:solidFill>
                <a:latin typeface="+mj-lt"/>
                <a:ea typeface="Verdana" panose="020B0604030504040204" pitchFamily="34" charset="0"/>
              </a:rPr>
              <a:t>The purpose of the federal Species at Risk Act (SARA) is to:</a:t>
            </a:r>
          </a:p>
        </p:txBody>
      </p:sp>
      <p:sp>
        <p:nvSpPr>
          <p:cNvPr id="7" name="TextBox 6">
            <a:extLst>
              <a:ext uri="{FF2B5EF4-FFF2-40B4-BE49-F238E27FC236}">
                <a16:creationId xmlns:a16="http://schemas.microsoft.com/office/drawing/2014/main" id="{5072DC53-F723-4CC0-AC58-7FBC9315BF5D}"/>
              </a:ext>
            </a:extLst>
          </p:cNvPr>
          <p:cNvSpPr txBox="1"/>
          <p:nvPr/>
        </p:nvSpPr>
        <p:spPr>
          <a:xfrm>
            <a:off x="250623" y="2888670"/>
            <a:ext cx="5761537" cy="2862322"/>
          </a:xfrm>
          <a:prstGeom prst="rect">
            <a:avLst/>
          </a:prstGeom>
          <a:noFill/>
        </p:spPr>
        <p:txBody>
          <a:bodyPr wrap="square" rtlCol="0">
            <a:spAutoFit/>
          </a:bodyPr>
          <a:lstStyle/>
          <a:p>
            <a:pPr marL="457200" indent="-457200">
              <a:buFont typeface="Arial" panose="020B0604020202020204" pitchFamily="34" charset="0"/>
              <a:buChar char="•"/>
              <a:defRPr/>
            </a:pPr>
            <a:r>
              <a:rPr lang="en-US" altLang="en-US" sz="2000" dirty="0">
                <a:solidFill>
                  <a:schemeClr val="accent2"/>
                </a:solidFill>
                <a:ea typeface="Verdana" panose="020B0604030504040204" pitchFamily="34" charset="0"/>
                <a:cs typeface="Arial" panose="020B0604020202020204" pitchFamily="34" charset="0"/>
              </a:rPr>
              <a:t>prevent</a:t>
            </a:r>
            <a:r>
              <a:rPr lang="en-US" altLang="en-US" sz="2000" dirty="0">
                <a:ea typeface="Verdana" panose="020B0604030504040204" pitchFamily="34" charset="0"/>
                <a:cs typeface="Arial" panose="020B0604020202020204" pitchFamily="34" charset="0"/>
              </a:rPr>
              <a:t> </a:t>
            </a:r>
            <a:r>
              <a:rPr lang="en-US" altLang="en-US" sz="2000" dirty="0">
                <a:solidFill>
                  <a:schemeClr val="tx1">
                    <a:lumMod val="65000"/>
                    <a:lumOff val="35000"/>
                  </a:schemeClr>
                </a:solidFill>
                <a:ea typeface="Verdana" panose="020B0604030504040204" pitchFamily="34" charset="0"/>
                <a:cs typeface="Arial" panose="020B0604020202020204" pitchFamily="34" charset="0"/>
              </a:rPr>
              <a:t>species from becoming extinct by </a:t>
            </a:r>
            <a:r>
              <a:rPr lang="en-US" altLang="en-US" sz="2000" i="1" dirty="0">
                <a:solidFill>
                  <a:schemeClr val="tx1">
                    <a:lumMod val="65000"/>
                    <a:lumOff val="35000"/>
                  </a:schemeClr>
                </a:solidFill>
                <a:ea typeface="Verdana" panose="020B0604030504040204" pitchFamily="34" charset="0"/>
                <a:cs typeface="Arial" panose="020B0604020202020204" pitchFamily="34" charset="0"/>
              </a:rPr>
              <a:t>protecting</a:t>
            </a:r>
            <a:r>
              <a:rPr lang="en-US" altLang="en-US" sz="2000" dirty="0">
                <a:solidFill>
                  <a:schemeClr val="tx1">
                    <a:lumMod val="65000"/>
                    <a:lumOff val="35000"/>
                  </a:schemeClr>
                </a:solidFill>
                <a:ea typeface="Verdana" panose="020B0604030504040204" pitchFamily="34" charset="0"/>
                <a:cs typeface="Arial" panose="020B0604020202020204" pitchFamily="34" charset="0"/>
              </a:rPr>
              <a:t> individuals and their habitat</a:t>
            </a:r>
          </a:p>
          <a:p>
            <a:pPr>
              <a:defRPr/>
            </a:pPr>
            <a:endParaRPr lang="en-US" altLang="en-US" sz="2000" dirty="0">
              <a:solidFill>
                <a:schemeClr val="accent2"/>
              </a:solidFill>
              <a:ea typeface="Verdana" panose="020B0604030504040204" pitchFamily="34" charset="0"/>
              <a:cs typeface="Arial" panose="020B0604020202020204" pitchFamily="34" charset="0"/>
            </a:endParaRPr>
          </a:p>
          <a:p>
            <a:pPr marL="457200" indent="-457200">
              <a:buFont typeface="Arial" panose="020B0604020202020204" pitchFamily="34" charset="0"/>
              <a:buChar char="•"/>
              <a:defRPr/>
            </a:pPr>
            <a:r>
              <a:rPr lang="en-US" altLang="en-US" sz="2000" dirty="0">
                <a:solidFill>
                  <a:schemeClr val="accent2"/>
                </a:solidFill>
                <a:ea typeface="Verdana" panose="020B0604030504040204" pitchFamily="34" charset="0"/>
                <a:cs typeface="Arial" panose="020B0604020202020204" pitchFamily="34" charset="0"/>
              </a:rPr>
              <a:t>recover</a:t>
            </a:r>
            <a:r>
              <a:rPr lang="en-US" altLang="en-US" sz="2000" dirty="0">
                <a:ea typeface="Verdana" panose="020B0604030504040204" pitchFamily="34" charset="0"/>
                <a:cs typeface="Arial" panose="020B0604020202020204" pitchFamily="34" charset="0"/>
              </a:rPr>
              <a:t> </a:t>
            </a:r>
            <a:r>
              <a:rPr lang="en-US" altLang="en-US" sz="2000" dirty="0">
                <a:solidFill>
                  <a:schemeClr val="tx1">
                    <a:lumMod val="65000"/>
                    <a:lumOff val="35000"/>
                  </a:schemeClr>
                </a:solidFill>
                <a:ea typeface="Verdana" panose="020B0604030504040204" pitchFamily="34" charset="0"/>
                <a:cs typeface="Arial" panose="020B0604020202020204" pitchFamily="34" charset="0"/>
              </a:rPr>
              <a:t>species that are endangered or threatened as a result of </a:t>
            </a:r>
            <a:r>
              <a:rPr lang="en-US" altLang="en-US" sz="2000" i="1" dirty="0">
                <a:solidFill>
                  <a:schemeClr val="tx1">
                    <a:lumMod val="65000"/>
                    <a:lumOff val="35000"/>
                  </a:schemeClr>
                </a:solidFill>
                <a:ea typeface="Verdana" panose="020B0604030504040204" pitchFamily="34" charset="0"/>
                <a:cs typeface="Arial" panose="020B0604020202020204" pitchFamily="34" charset="0"/>
              </a:rPr>
              <a:t>human activity and/or developments</a:t>
            </a:r>
          </a:p>
          <a:p>
            <a:pPr>
              <a:defRPr/>
            </a:pPr>
            <a:endParaRPr lang="en-US" altLang="en-US" sz="2000" dirty="0">
              <a:ea typeface="Verdana" panose="020B0604030504040204" pitchFamily="34" charset="0"/>
              <a:cs typeface="Arial" panose="020B0604020202020204" pitchFamily="34" charset="0"/>
            </a:endParaRPr>
          </a:p>
          <a:p>
            <a:pPr marL="457200" indent="-457200">
              <a:buFont typeface="Arial" panose="020B0604020202020204" pitchFamily="34" charset="0"/>
              <a:buChar char="•"/>
              <a:defRPr/>
            </a:pPr>
            <a:r>
              <a:rPr lang="en-CA" altLang="en-US" sz="2000" dirty="0">
                <a:solidFill>
                  <a:schemeClr val="tx1">
                    <a:lumMod val="65000"/>
                    <a:lumOff val="35000"/>
                  </a:schemeClr>
                </a:solidFill>
                <a:ea typeface="Verdana" panose="020B0604030504040204" pitchFamily="34" charset="0"/>
                <a:cs typeface="Arial" panose="020B0604020202020204" pitchFamily="34" charset="0"/>
              </a:rPr>
              <a:t>work in a complimentary fashion with provincial legislation.</a:t>
            </a:r>
            <a:endParaRPr lang="en-US" altLang="en-US" sz="2000" dirty="0">
              <a:solidFill>
                <a:schemeClr val="tx1">
                  <a:lumMod val="65000"/>
                  <a:lumOff val="35000"/>
                </a:schemeClr>
              </a:solidFill>
              <a:ea typeface="Verdana" panose="020B0604030504040204" pitchFamily="34" charset="0"/>
            </a:endParaRPr>
          </a:p>
        </p:txBody>
      </p:sp>
      <p:pic>
        <p:nvPicPr>
          <p:cNvPr id="8" name="Picture 18" descr="SARA guide">
            <a:extLst>
              <a:ext uri="{FF2B5EF4-FFF2-40B4-BE49-F238E27FC236}">
                <a16:creationId xmlns:a16="http://schemas.microsoft.com/office/drawing/2014/main" id="{024A22F1-E303-64D4-5AE8-CAC2F98581E9}"/>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372200" y="2888670"/>
            <a:ext cx="2271375" cy="3024318"/>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33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40960" cy="792088"/>
          </a:xfrm>
        </p:spPr>
        <p:txBody>
          <a:bodyPr/>
          <a:lstStyle/>
          <a:p>
            <a:r>
              <a:rPr lang="en-US" dirty="0"/>
              <a:t>SARA Recognizes Indigenous Rights</a:t>
            </a:r>
            <a:endParaRPr lang="en-CA" dirty="0"/>
          </a:p>
        </p:txBody>
      </p:sp>
      <p:sp>
        <p:nvSpPr>
          <p:cNvPr id="3" name="Subtitle 2"/>
          <p:cNvSpPr>
            <a:spLocks noGrp="1"/>
          </p:cNvSpPr>
          <p:nvPr>
            <p:ph type="subTitle" idx="1"/>
          </p:nvPr>
        </p:nvSpPr>
        <p:spPr>
          <a:xfrm>
            <a:off x="539552" y="1844824"/>
            <a:ext cx="8136904" cy="792088"/>
          </a:xfrm>
        </p:spPr>
        <p:txBody>
          <a:bodyPr/>
          <a:lstStyle/>
          <a:p>
            <a:r>
              <a:rPr lang="en-US" sz="2400" dirty="0">
                <a:solidFill>
                  <a:schemeClr val="tx2"/>
                </a:solidFill>
              </a:rPr>
              <a:t>SARA </a:t>
            </a:r>
            <a:r>
              <a:rPr lang="en-US" altLang="en-US" sz="2400" dirty="0">
                <a:solidFill>
                  <a:schemeClr val="tx2"/>
                </a:solidFill>
                <a:cs typeface="Arial" charset="0"/>
              </a:rPr>
              <a:t>respects the protection of Indigenous rights, as affirmed in the Constitution</a:t>
            </a:r>
          </a:p>
          <a:p>
            <a:endParaRPr lang="en-CA" dirty="0"/>
          </a:p>
        </p:txBody>
      </p:sp>
      <p:sp>
        <p:nvSpPr>
          <p:cNvPr id="4" name="Content Placeholder 3"/>
          <p:cNvSpPr>
            <a:spLocks noGrp="1"/>
          </p:cNvSpPr>
          <p:nvPr>
            <p:ph idx="10"/>
          </p:nvPr>
        </p:nvSpPr>
        <p:spPr>
          <a:xfrm>
            <a:off x="539552" y="2780928"/>
            <a:ext cx="8136904" cy="3096344"/>
          </a:xfrm>
        </p:spPr>
        <p:txBody>
          <a:bodyPr>
            <a:normAutofit/>
          </a:bodyPr>
          <a:lstStyle/>
          <a:p>
            <a:pPr>
              <a:spcBef>
                <a:spcPts val="0"/>
              </a:spcBef>
              <a:spcAft>
                <a:spcPts val="1800"/>
              </a:spcAft>
            </a:pPr>
            <a:r>
              <a:rPr lang="en-US" altLang="en-US" sz="2200" b="1" dirty="0"/>
              <a:t>Canadian Constitution (Section 35):</a:t>
            </a:r>
            <a:r>
              <a:rPr lang="en-US" altLang="en-US" sz="2200" dirty="0"/>
              <a:t> “The existing aboriginal and treaty rights of the aboriginal peoples of Canada are hereby recognized and affirmed.”</a:t>
            </a:r>
          </a:p>
          <a:p>
            <a:pPr>
              <a:spcBef>
                <a:spcPts val="0"/>
              </a:spcBef>
              <a:spcAft>
                <a:spcPts val="1800"/>
              </a:spcAft>
            </a:pPr>
            <a:r>
              <a:rPr lang="en-US" altLang="en-US" sz="2200" b="1" dirty="0"/>
              <a:t>SARA (Section 3): </a:t>
            </a:r>
            <a:r>
              <a:rPr lang="en-US" altLang="en-US" sz="2200" dirty="0"/>
              <a:t>“For greater certainty, nothing in this Act shall be construed so as to abrogate or derogate from the protection provided for Aboriginal or Treaty rights of the Aboriginal peoples of Canada…”</a:t>
            </a:r>
          </a:p>
        </p:txBody>
      </p:sp>
    </p:spTree>
    <p:extLst>
      <p:ext uri="{BB962C8B-B14F-4D97-AF65-F5344CB8AC3E}">
        <p14:creationId xmlns:p14="http://schemas.microsoft.com/office/powerpoint/2010/main" val="424183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539552" y="1916832"/>
            <a:ext cx="8064896" cy="3816424"/>
          </a:xfrm>
        </p:spPr>
        <p:txBody>
          <a:bodyPr>
            <a:normAutofit/>
          </a:bodyPr>
          <a:lstStyle/>
          <a:p>
            <a:pPr marL="0" indent="0">
              <a:lnSpc>
                <a:spcPct val="100000"/>
              </a:lnSpc>
              <a:buFontTx/>
              <a:buNone/>
              <a:defRPr/>
            </a:pPr>
            <a:r>
              <a:rPr lang="en-US" sz="2200" b="1" dirty="0"/>
              <a:t>Recognizes that:</a:t>
            </a:r>
          </a:p>
          <a:p>
            <a:pPr marL="900000" indent="0">
              <a:lnSpc>
                <a:spcPct val="100000"/>
              </a:lnSpc>
              <a:buFontTx/>
              <a:buNone/>
              <a:defRPr/>
            </a:pPr>
            <a:r>
              <a:rPr lang="en-US" sz="2200" dirty="0"/>
              <a:t>“the roles of the Aboriginal peoples of Canada and of wildlife management boards established under land claims agreements in the conservation of wildlife in this country are essential,” </a:t>
            </a:r>
          </a:p>
          <a:p>
            <a:pPr marL="0" indent="0">
              <a:lnSpc>
                <a:spcPct val="100000"/>
              </a:lnSpc>
              <a:buFontTx/>
              <a:buNone/>
              <a:defRPr/>
            </a:pPr>
            <a:r>
              <a:rPr lang="en-US" sz="2200" b="1" dirty="0"/>
              <a:t>and that:</a:t>
            </a:r>
          </a:p>
          <a:p>
            <a:pPr marL="900000" indent="0">
              <a:lnSpc>
                <a:spcPct val="100000"/>
              </a:lnSpc>
              <a:buFontTx/>
              <a:buNone/>
              <a:defRPr/>
            </a:pPr>
            <a:r>
              <a:rPr lang="en-US" sz="2200" dirty="0"/>
              <a:t>“the traditional knowledge of the Aboriginal peoples of Canada should be considered in the assessment of which species may be at risk and in developing and implementing recovery measures”</a:t>
            </a:r>
          </a:p>
          <a:p>
            <a:pPr marL="514350" indent="-514350">
              <a:lnSpc>
                <a:spcPct val="100000"/>
              </a:lnSpc>
              <a:buAutoNum type="arabicPeriod"/>
            </a:pPr>
            <a:endParaRPr lang="en-CA" dirty="0"/>
          </a:p>
          <a:p>
            <a:pPr marL="514350" indent="-514350">
              <a:lnSpc>
                <a:spcPct val="100000"/>
              </a:lnSpc>
              <a:buAutoNum type="arabicPeriod"/>
            </a:pPr>
            <a:endParaRPr lang="en-CA" dirty="0"/>
          </a:p>
        </p:txBody>
      </p:sp>
      <p:sp>
        <p:nvSpPr>
          <p:cNvPr id="6" name="Title 1">
            <a:extLst>
              <a:ext uri="{FF2B5EF4-FFF2-40B4-BE49-F238E27FC236}">
                <a16:creationId xmlns:a16="http://schemas.microsoft.com/office/drawing/2014/main" id="{75B1506D-E403-9E96-7A61-EA2FA2D18200}"/>
              </a:ext>
            </a:extLst>
          </p:cNvPr>
          <p:cNvSpPr>
            <a:spLocks noGrp="1"/>
          </p:cNvSpPr>
          <p:nvPr>
            <p:ph type="ctrTitle"/>
          </p:nvPr>
        </p:nvSpPr>
        <p:spPr>
          <a:xfrm>
            <a:off x="555659" y="260648"/>
            <a:ext cx="8352928" cy="981075"/>
          </a:xfrm>
        </p:spPr>
        <p:txBody>
          <a:bodyPr/>
          <a:lstStyle/>
          <a:p>
            <a:pPr algn="ctr"/>
            <a:r>
              <a:rPr lang="en-US" dirty="0"/>
              <a:t>SARA Recognizes Indigenous ROLES IN CONSERVATION ARE ESSENTIAL</a:t>
            </a:r>
            <a:endParaRPr lang="en-CA" dirty="0"/>
          </a:p>
        </p:txBody>
      </p:sp>
    </p:spTree>
    <p:extLst>
      <p:ext uri="{BB962C8B-B14F-4D97-AF65-F5344CB8AC3E}">
        <p14:creationId xmlns:p14="http://schemas.microsoft.com/office/powerpoint/2010/main" val="178516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910" y="273801"/>
            <a:ext cx="7698727" cy="664013"/>
          </a:xfrm>
        </p:spPr>
        <p:txBody>
          <a:bodyPr/>
          <a:lstStyle/>
          <a:p>
            <a:r>
              <a:rPr lang="en-CA" dirty="0">
                <a:solidFill>
                  <a:schemeClr val="bg2"/>
                </a:solidFill>
              </a:rPr>
              <a:t>The </a:t>
            </a:r>
            <a:r>
              <a:rPr lang="en-CA" i="1" dirty="0">
                <a:solidFill>
                  <a:schemeClr val="bg2"/>
                </a:solidFill>
              </a:rPr>
              <a:t>Species at Risk Act </a:t>
            </a:r>
            <a:r>
              <a:rPr lang="en-CA" dirty="0">
                <a:solidFill>
                  <a:schemeClr val="bg2"/>
                </a:solidFill>
              </a:rPr>
              <a:t>Process</a:t>
            </a:r>
          </a:p>
        </p:txBody>
      </p:sp>
      <p:grpSp>
        <p:nvGrpSpPr>
          <p:cNvPr id="33" name="Group 32"/>
          <p:cNvGrpSpPr/>
          <p:nvPr/>
        </p:nvGrpSpPr>
        <p:grpSpPr>
          <a:xfrm>
            <a:off x="342374" y="1567129"/>
            <a:ext cx="8537357" cy="5131155"/>
            <a:chOff x="464364" y="1536568"/>
            <a:chExt cx="8537357" cy="4652326"/>
          </a:xfrm>
        </p:grpSpPr>
        <p:sp>
          <p:nvSpPr>
            <p:cNvPr id="34" name="Rectangle 7"/>
            <p:cNvSpPr>
              <a:spLocks noChangeArrowheads="1"/>
            </p:cNvSpPr>
            <p:nvPr/>
          </p:nvSpPr>
          <p:spPr bwMode="auto">
            <a:xfrm>
              <a:off x="4972955" y="1999533"/>
              <a:ext cx="1904219" cy="58659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Recovery Planning</a:t>
              </a:r>
            </a:p>
          </p:txBody>
        </p:sp>
        <p:sp>
          <p:nvSpPr>
            <p:cNvPr id="35" name="Rectangle 6"/>
            <p:cNvSpPr>
              <a:spLocks noChangeArrowheads="1"/>
            </p:cNvSpPr>
            <p:nvPr/>
          </p:nvSpPr>
          <p:spPr bwMode="auto">
            <a:xfrm>
              <a:off x="2862218" y="2001351"/>
              <a:ext cx="2044940"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a:solidFill>
                    <a:srgbClr val="FFFFFF"/>
                  </a:solidFill>
                  <a:latin typeface="Century Gothic" panose="020B0502020202020204" pitchFamily="34" charset="0"/>
                </a:rPr>
                <a:t>Listing</a:t>
              </a:r>
            </a:p>
          </p:txBody>
        </p:sp>
        <p:sp>
          <p:nvSpPr>
            <p:cNvPr id="36" name="Rectangle 5"/>
            <p:cNvSpPr>
              <a:spLocks noChangeArrowheads="1"/>
            </p:cNvSpPr>
            <p:nvPr/>
          </p:nvSpPr>
          <p:spPr bwMode="auto">
            <a:xfrm>
              <a:off x="464364" y="2002159"/>
              <a:ext cx="2304203" cy="335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Assessment</a:t>
              </a:r>
              <a:endParaRPr lang="en-CA" altLang="en-US" sz="2000" dirty="0">
                <a:solidFill>
                  <a:srgbClr val="FFFFFF"/>
                </a:solidFill>
                <a:latin typeface="Century Gothic" panose="020B0502020202020204" pitchFamily="34" charset="0"/>
              </a:endParaRPr>
            </a:p>
          </p:txBody>
        </p:sp>
        <p:sp>
          <p:nvSpPr>
            <p:cNvPr id="37" name="TextBox 36"/>
            <p:cNvSpPr txBox="1">
              <a:spLocks noChangeArrowheads="1"/>
            </p:cNvSpPr>
            <p:nvPr/>
          </p:nvSpPr>
          <p:spPr bwMode="auto">
            <a:xfrm>
              <a:off x="479186" y="2349150"/>
              <a:ext cx="2304203" cy="106041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indent="0" eaLnBrk="1" hangingPunct="1">
                <a:spcBef>
                  <a:spcPct val="0"/>
                </a:spcBef>
                <a:buClrTx/>
                <a:buSzTx/>
                <a:buNone/>
              </a:pPr>
              <a:r>
                <a:rPr lang="en-CA" altLang="en-US" sz="1400" dirty="0">
                  <a:solidFill>
                    <a:srgbClr val="000000"/>
                  </a:solidFill>
                </a:rPr>
                <a:t>COSEWIC (Independent body of experts) sends species assessment and recommendation to Minister of ECCC to List</a:t>
              </a:r>
            </a:p>
          </p:txBody>
        </p:sp>
        <p:sp>
          <p:nvSpPr>
            <p:cNvPr id="38" name="TextBox 37"/>
            <p:cNvSpPr txBox="1">
              <a:spLocks noChangeArrowheads="1"/>
            </p:cNvSpPr>
            <p:nvPr/>
          </p:nvSpPr>
          <p:spPr bwMode="auto">
            <a:xfrm>
              <a:off x="2880817" y="2371267"/>
              <a:ext cx="2026341" cy="30835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spcAft>
                  <a:spcPts val="600"/>
                </a:spcAft>
                <a:buClrTx/>
                <a:buSzTx/>
                <a:defRPr/>
              </a:pPr>
              <a:r>
                <a:rPr lang="en-CA" altLang="en-US" sz="1400" dirty="0">
                  <a:solidFill>
                    <a:srgbClr val="000000"/>
                  </a:solidFill>
                </a:rPr>
                <a:t>Minister’s recommendation to Cabinet</a:t>
              </a:r>
            </a:p>
            <a:p>
              <a:pPr eaLnBrk="1" hangingPunct="1">
                <a:spcBef>
                  <a:spcPct val="0"/>
                </a:spcBef>
                <a:buClrTx/>
                <a:buSzTx/>
                <a:defRPr/>
              </a:pPr>
              <a:r>
                <a:rPr lang="en-CA" altLang="en-US" sz="1400" dirty="0">
                  <a:solidFill>
                    <a:srgbClr val="000000"/>
                  </a:solidFill>
                </a:rPr>
                <a:t>Decision on listing is made by Cabinet</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defRPr/>
              </a:pPr>
              <a:r>
                <a:rPr lang="en-CA" altLang="en-US" sz="1400" b="1" dirty="0">
                  <a:solidFill>
                    <a:srgbClr val="000000"/>
                  </a:solidFill>
                </a:rPr>
                <a:t>If listed</a:t>
              </a:r>
              <a:r>
                <a:rPr lang="en-CA" altLang="en-US" sz="1400" dirty="0">
                  <a:solidFill>
                    <a:srgbClr val="000000"/>
                  </a:solidFill>
                </a:rPr>
                <a:t>, SARA and prohibitions apply right away</a:t>
              </a:r>
            </a:p>
            <a:p>
              <a:pPr marL="0" indent="0" eaLnBrk="1" hangingPunct="1">
                <a:spcBef>
                  <a:spcPct val="0"/>
                </a:spcBef>
                <a:buClrTx/>
                <a:buSzTx/>
                <a:buFont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General prohibitions</a:t>
              </a:r>
            </a:p>
            <a:p>
              <a:pPr marL="0" indent="0" eaLnBrk="1" hangingPunct="1">
                <a:spcBef>
                  <a:spcPct val="0"/>
                </a:spcBef>
                <a:buClrTx/>
                <a:buSzTx/>
                <a:buNone/>
                <a:defRPr/>
              </a:pPr>
              <a:endParaRPr lang="en-CA" altLang="en-US" sz="1400" dirty="0">
                <a:solidFill>
                  <a:srgbClr val="000000"/>
                </a:solidFill>
              </a:endParaRPr>
            </a:p>
            <a:p>
              <a:pPr eaLnBrk="1" hangingPunct="1">
                <a:spcBef>
                  <a:spcPct val="0"/>
                </a:spcBef>
                <a:buClrTx/>
                <a:buSzTx/>
                <a:buFont typeface="Wingdings" panose="05000000000000000000" pitchFamily="2" charset="2"/>
                <a:buChar char="Ø"/>
                <a:defRPr/>
              </a:pPr>
              <a:r>
                <a:rPr lang="en-CA" altLang="en-US" sz="1400" dirty="0">
                  <a:solidFill>
                    <a:srgbClr val="000000"/>
                  </a:solidFill>
                </a:rPr>
                <a:t>Recovery Planning starts</a:t>
              </a:r>
            </a:p>
            <a:p>
              <a:pPr eaLnBrk="1" hangingPunct="1">
                <a:spcBef>
                  <a:spcPct val="0"/>
                </a:spcBef>
                <a:buClrTx/>
                <a:buSzTx/>
                <a:buFont typeface="Wingdings" panose="05000000000000000000" pitchFamily="2" charset="2"/>
                <a:buChar char="Ø"/>
                <a:defRPr/>
              </a:pPr>
              <a:endParaRPr lang="en-CA" altLang="en-US" sz="1400" dirty="0">
                <a:solidFill>
                  <a:srgbClr val="000000"/>
                </a:solidFill>
              </a:endParaRPr>
            </a:p>
          </p:txBody>
        </p:sp>
        <p:sp>
          <p:nvSpPr>
            <p:cNvPr id="39" name="TextBox 38"/>
            <p:cNvSpPr txBox="1">
              <a:spLocks noChangeArrowheads="1"/>
            </p:cNvSpPr>
            <p:nvPr/>
          </p:nvSpPr>
          <p:spPr bwMode="auto">
            <a:xfrm>
              <a:off x="4978021" y="2586132"/>
              <a:ext cx="1904219" cy="25673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pPr>
              <a:r>
                <a:rPr lang="en-CA" altLang="en-US" sz="1400" dirty="0">
                  <a:solidFill>
                    <a:srgbClr val="000000"/>
                  </a:solidFill>
                </a:rPr>
                <a:t>SARA says: “Plans must be developed”</a:t>
              </a:r>
            </a:p>
            <a:p>
              <a:pPr eaLnBrk="1" hangingPunct="1">
                <a:spcBef>
                  <a:spcPct val="0"/>
                </a:spcBef>
                <a:buClrTx/>
                <a:buSzTx/>
              </a:pPr>
              <a:endParaRPr lang="en-CA" altLang="en-US" sz="1400" dirty="0">
                <a:solidFill>
                  <a:srgbClr val="000000"/>
                </a:solidFill>
              </a:endParaRPr>
            </a:p>
            <a:p>
              <a:pPr eaLnBrk="1" hangingPunct="1">
                <a:spcBef>
                  <a:spcPct val="0"/>
                </a:spcBef>
                <a:spcAft>
                  <a:spcPts val="600"/>
                </a:spcAft>
                <a:buClrTx/>
                <a:buSzTx/>
                <a:buFont typeface="Wingdings" panose="05000000000000000000" pitchFamily="2" charset="2"/>
                <a:buChar char="Ø"/>
              </a:pPr>
              <a:r>
                <a:rPr lang="en-CA" altLang="en-US" sz="1400" dirty="0">
                  <a:solidFill>
                    <a:srgbClr val="000000"/>
                  </a:solidFill>
                </a:rPr>
                <a:t>Draft Recovery Strategy/ Action Plan</a:t>
              </a:r>
            </a:p>
            <a:p>
              <a:pPr eaLnBrk="1" hangingPunct="1">
                <a:spcBef>
                  <a:spcPct val="0"/>
                </a:spcBef>
                <a:spcAft>
                  <a:spcPts val="600"/>
                </a:spcAft>
                <a:buClrTx/>
                <a:buSzTx/>
                <a:buFont typeface="Wingdings" panose="05000000000000000000" pitchFamily="2" charset="2"/>
                <a:buChar char="Ø"/>
              </a:pPr>
              <a:r>
                <a:rPr kumimoji="1" lang="en-US" altLang="en-US" sz="1400" b="1" i="0" u="none" strike="noStrike" kern="1200" cap="none" spc="0" normalizeH="0" baseline="0" noProof="0" dirty="0">
                  <a:ln>
                    <a:noFill/>
                  </a:ln>
                  <a:solidFill>
                    <a:srgbClr val="9933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Recovery Document CONSULTATIONS</a:t>
              </a:r>
            </a:p>
            <a:p>
              <a:pPr eaLnBrk="1" hangingPunct="1">
                <a:spcBef>
                  <a:spcPct val="0"/>
                </a:spcBef>
                <a:buClrTx/>
                <a:buSzTx/>
                <a:buFont typeface="Wingdings" panose="05000000000000000000" pitchFamily="2" charset="2"/>
                <a:buChar char="Ø"/>
              </a:pPr>
              <a:r>
                <a:rPr lang="en-CA" altLang="en-US" sz="1400" dirty="0">
                  <a:solidFill>
                    <a:srgbClr val="000000"/>
                  </a:solidFill>
                </a:rPr>
                <a:t>Critical Habitat Identification </a:t>
              </a:r>
              <a:endParaRPr lang="en-CA" altLang="en-US" sz="1000" dirty="0">
                <a:solidFill>
                  <a:srgbClr val="000000"/>
                </a:solidFill>
              </a:endParaRPr>
            </a:p>
          </p:txBody>
        </p:sp>
        <p:sp>
          <p:nvSpPr>
            <p:cNvPr id="40" name="Rectangle 7"/>
            <p:cNvSpPr>
              <a:spLocks noChangeArrowheads="1"/>
            </p:cNvSpPr>
            <p:nvPr/>
          </p:nvSpPr>
          <p:spPr bwMode="auto">
            <a:xfrm>
              <a:off x="6985596" y="2275759"/>
              <a:ext cx="2016125" cy="3698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spcBef>
                  <a:spcPct val="0"/>
                </a:spcBef>
                <a:buClrTx/>
                <a:buSzTx/>
                <a:buFontTx/>
                <a:buNone/>
              </a:pPr>
              <a:r>
                <a:rPr lang="en-CA" altLang="en-US" sz="1800" dirty="0">
                  <a:solidFill>
                    <a:srgbClr val="FFFFFF"/>
                  </a:solidFill>
                  <a:latin typeface="Century Gothic" panose="020B0502020202020204" pitchFamily="34" charset="0"/>
                </a:rPr>
                <a:t>Implementation</a:t>
              </a:r>
              <a:endParaRPr lang="en-CA" altLang="en-US" sz="2200" dirty="0">
                <a:solidFill>
                  <a:srgbClr val="FFFFFF"/>
                </a:solidFill>
                <a:latin typeface="Century Gothic" panose="020B0502020202020204" pitchFamily="34" charset="0"/>
              </a:endParaRPr>
            </a:p>
          </p:txBody>
        </p:sp>
        <p:sp>
          <p:nvSpPr>
            <p:cNvPr id="41" name="TextBox 40"/>
            <p:cNvSpPr txBox="1">
              <a:spLocks noChangeArrowheads="1"/>
            </p:cNvSpPr>
            <p:nvPr/>
          </p:nvSpPr>
          <p:spPr bwMode="auto">
            <a:xfrm>
              <a:off x="6985596" y="2645647"/>
              <a:ext cx="2016125" cy="13181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171450" indent="-1714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628650" indent="-17145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spcAft>
                  <a:spcPts val="600"/>
                </a:spcAft>
                <a:buClrTx/>
                <a:buSzTx/>
              </a:pPr>
              <a:r>
                <a:rPr lang="en-CA" altLang="en-US" sz="1400" dirty="0">
                  <a:solidFill>
                    <a:srgbClr val="000000"/>
                  </a:solidFill>
                </a:rPr>
                <a:t>Undertake conservation measures described in the plans</a:t>
              </a:r>
            </a:p>
            <a:p>
              <a:pPr eaLnBrk="1" hangingPunct="1">
                <a:spcBef>
                  <a:spcPct val="0"/>
                </a:spcBef>
                <a:buClrTx/>
                <a:buSzTx/>
              </a:pPr>
              <a:r>
                <a:rPr lang="en-CA" altLang="en-US" sz="1400" dirty="0">
                  <a:solidFill>
                    <a:srgbClr val="000000"/>
                  </a:solidFill>
                </a:rPr>
                <a:t>Protect Critical Habitat</a:t>
              </a:r>
            </a:p>
          </p:txBody>
        </p:sp>
        <p:sp>
          <p:nvSpPr>
            <p:cNvPr id="42" name="ZoneTexte 3"/>
            <p:cNvSpPr txBox="1">
              <a:spLocks noChangeArrowheads="1"/>
            </p:cNvSpPr>
            <p:nvPr/>
          </p:nvSpPr>
          <p:spPr bwMode="auto">
            <a:xfrm>
              <a:off x="479186" y="3426253"/>
              <a:ext cx="2318048" cy="2762641"/>
            </a:xfrm>
            <a:prstGeom prst="rect">
              <a:avLst/>
            </a:prstGeom>
            <a:solidFill>
              <a:srgbClr val="FFC000"/>
            </a:solidFill>
            <a:ln w="25400">
              <a:noFill/>
              <a:miter lim="800000"/>
              <a:headEnd/>
              <a:tailEnd/>
            </a:ln>
          </p:spPr>
          <p:txBody>
            <a:bodyPr wrap="square">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None/>
              </a:pPr>
              <a:r>
                <a:rPr lang="en-US" altLang="en-US" sz="1400" b="1" dirty="0">
                  <a:solidFill>
                    <a:schemeClr val="accent2">
                      <a:lumMod val="75000"/>
                    </a:schemeClr>
                  </a:solidFill>
                </a:rPr>
                <a:t>Pre-listing Consultations</a:t>
              </a:r>
            </a:p>
            <a:p>
              <a:pPr marL="179388" indent="-179388" eaLnBrk="1" hangingPunct="1">
                <a:spcBef>
                  <a:spcPct val="0"/>
                </a:spcBef>
                <a:spcAft>
                  <a:spcPts val="600"/>
                </a:spcAft>
                <a:buClrTx/>
                <a:buSzTx/>
              </a:pPr>
              <a:r>
                <a:rPr lang="en-US" altLang="en-US" sz="1400" dirty="0">
                  <a:solidFill>
                    <a:srgbClr val="000000"/>
                  </a:solidFill>
                </a:rPr>
                <a:t>Invite comments on possible </a:t>
              </a:r>
              <a:r>
                <a:rPr lang="en-US" altLang="en-US" sz="1400" b="1" i="1" dirty="0">
                  <a:solidFill>
                    <a:srgbClr val="000000"/>
                  </a:solidFill>
                </a:rPr>
                <a:t>social &amp; economic impacts  and </a:t>
              </a:r>
              <a:r>
                <a:rPr lang="en-US" altLang="en-US" sz="1400" b="1" dirty="0">
                  <a:solidFill>
                    <a:srgbClr val="000000"/>
                  </a:solidFill>
                </a:rPr>
                <a:t>benefits</a:t>
              </a:r>
              <a:r>
                <a:rPr lang="en-US" altLang="en-US" sz="1400" dirty="0">
                  <a:solidFill>
                    <a:srgbClr val="000000"/>
                  </a:solidFill>
                </a:rPr>
                <a:t> IF listing were to occur</a:t>
              </a:r>
            </a:p>
            <a:p>
              <a:pPr eaLnBrk="1" hangingPunct="1">
                <a:spcBef>
                  <a:spcPct val="0"/>
                </a:spcBef>
                <a:spcAft>
                  <a:spcPts val="600"/>
                </a:spcAft>
                <a:buClrTx/>
                <a:buSzTx/>
                <a:buNone/>
              </a:pPr>
              <a:endParaRPr lang="en-US" altLang="en-US" sz="1400" dirty="0">
                <a:solidFill>
                  <a:srgbClr val="000000"/>
                </a:solidFill>
              </a:endParaRPr>
            </a:p>
            <a:p>
              <a:pPr marL="179388" indent="-179388" eaLnBrk="1" hangingPunct="1">
                <a:spcBef>
                  <a:spcPct val="0"/>
                </a:spcBef>
                <a:buClrTx/>
                <a:buSzTx/>
              </a:pPr>
              <a:r>
                <a:rPr lang="en-US" altLang="en-US" sz="1400" dirty="0">
                  <a:solidFill>
                    <a:srgbClr val="000000"/>
                  </a:solidFill>
                </a:rPr>
                <a:t>Comments inform the Minister’s recommendation to LIST, NOT List or send back to COSEWIC for more information.</a:t>
              </a:r>
            </a:p>
          </p:txBody>
        </p:sp>
        <p:sp>
          <p:nvSpPr>
            <p:cNvPr id="43" name="TextBox 35"/>
            <p:cNvSpPr txBox="1">
              <a:spLocks noChangeArrowheads="1"/>
            </p:cNvSpPr>
            <p:nvPr/>
          </p:nvSpPr>
          <p:spPr bwMode="auto">
            <a:xfrm>
              <a:off x="3018632" y="1536568"/>
              <a:ext cx="382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spcBef>
                  <a:spcPct val="20000"/>
                </a:spcBef>
                <a:buClr>
                  <a:srgbClr val="3A601B"/>
                </a:buClr>
                <a:buFont typeface="Arial" panose="020B0604020202020204" pitchFamily="34" charset="0"/>
                <a:buChar char="–"/>
                <a:defRPr kumimoji="1"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spcBef>
                  <a:spcPct val="20000"/>
                </a:spcBef>
                <a:buClr>
                  <a:srgbClr val="C8A200"/>
                </a:buClr>
                <a:buFont typeface="Arial" panose="020B0604020202020204" pitchFamily="34" charset="0"/>
                <a:buChar char="▪"/>
                <a:defRPr kumimoji="1">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spcBef>
                  <a:spcPct val="20000"/>
                </a:spcBef>
                <a:buChar char="–"/>
                <a:defRPr kumimoji="1" sz="16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spcBef>
                  <a:spcPct val="20000"/>
                </a:spcBef>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en-CA" altLang="en-US" sz="1600" dirty="0">
                  <a:solidFill>
                    <a:srgbClr val="000000"/>
                  </a:solidFill>
                </a:rPr>
                <a:t>Species are re-assessed every 10 years</a:t>
              </a:r>
            </a:p>
          </p:txBody>
        </p:sp>
        <p:cxnSp>
          <p:nvCxnSpPr>
            <p:cNvPr id="49" name="Straight Connector 11"/>
            <p:cNvCxnSpPr>
              <a:cxnSpLocks noChangeShapeType="1"/>
            </p:cNvCxnSpPr>
            <p:nvPr/>
          </p:nvCxnSpPr>
          <p:spPr bwMode="auto">
            <a:xfrm>
              <a:off x="1565311" y="1576541"/>
              <a:ext cx="637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Arrow Connector 8"/>
            <p:cNvCxnSpPr>
              <a:cxnSpLocks noChangeShapeType="1"/>
            </p:cNvCxnSpPr>
            <p:nvPr/>
          </p:nvCxnSpPr>
          <p:spPr bwMode="auto">
            <a:xfrm>
              <a:off x="1565311" y="1601904"/>
              <a:ext cx="0" cy="3794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 name="Straight Connector 20"/>
            <p:cNvCxnSpPr>
              <a:cxnSpLocks noChangeShapeType="1"/>
            </p:cNvCxnSpPr>
            <p:nvPr/>
          </p:nvCxnSpPr>
          <p:spPr bwMode="auto">
            <a:xfrm>
              <a:off x="7940711" y="1576541"/>
              <a:ext cx="20454" cy="12909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0" name="Rectangle 19"/>
          <p:cNvSpPr/>
          <p:nvPr/>
        </p:nvSpPr>
        <p:spPr>
          <a:xfrm>
            <a:off x="357196" y="3632895"/>
            <a:ext cx="2283333" cy="16138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936" y="4921826"/>
            <a:ext cx="1944216" cy="369332"/>
          </a:xfrm>
          <a:prstGeom prst="rect">
            <a:avLst/>
          </a:prstGeom>
          <a:noFill/>
        </p:spPr>
        <p:txBody>
          <a:bodyPr wrap="square" rtlCol="0">
            <a:spAutoFit/>
          </a:bodyPr>
          <a:lstStyle/>
          <a:p>
            <a:r>
              <a:rPr lang="en-US" b="1" dirty="0">
                <a:solidFill>
                  <a:schemeClr val="tx2"/>
                </a:solidFill>
              </a:rPr>
              <a:t>We are here</a:t>
            </a:r>
            <a:endParaRPr lang="en-CA" b="1" dirty="0">
              <a:solidFill>
                <a:schemeClr val="tx2"/>
              </a:solidFill>
            </a:endParaRPr>
          </a:p>
        </p:txBody>
      </p:sp>
      <p:sp>
        <p:nvSpPr>
          <p:cNvPr id="4" name="TextBox 3">
            <a:extLst>
              <a:ext uri="{FF2B5EF4-FFF2-40B4-BE49-F238E27FC236}">
                <a16:creationId xmlns:a16="http://schemas.microsoft.com/office/drawing/2014/main" id="{1D2519DB-F9DC-8774-CF56-B43E3D547CC5}"/>
              </a:ext>
            </a:extLst>
          </p:cNvPr>
          <p:cNvSpPr txBox="1"/>
          <p:nvPr/>
        </p:nvSpPr>
        <p:spPr>
          <a:xfrm>
            <a:off x="7092280" y="1661764"/>
            <a:ext cx="1881115" cy="64633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800" b="0" i="0" u="none" strike="noStrike" kern="1200" cap="none" spc="0" normalizeH="0" baseline="0" noProof="0" dirty="0">
                <a:ln w="22225">
                  <a:solidFill>
                    <a:srgbClr val="333399"/>
                  </a:solidFill>
                  <a:prstDash val="solid"/>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rPr>
              <a:t>Evaluation &amp; Reassessment</a:t>
            </a:r>
            <a:endParaRPr kumimoji="1" lang="en-US" sz="1800" b="0" i="0" u="none" strike="noStrike" kern="1200" cap="none" spc="0" normalizeH="0" baseline="0" noProof="0" dirty="0">
              <a:ln>
                <a:noFill/>
              </a:ln>
              <a:solidFill>
                <a:srgbClr val="9933FF"/>
              </a:solidFill>
              <a:effectLst/>
              <a:uLnTx/>
              <a:uFillTx/>
              <a:latin typeface="Century Gothic" panose="020B0502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42486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7" id="{36398455-9211-CA45-A8FA-95B615C1B2CD}" vid="{FE0618E0-4EF7-8D42-9D17-8DCC323AF3C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238BC66E-0E3D-7A40-9AB9-6B459588FA21}" vid="{681DCB8E-90FC-EF4D-8565-2BB9D08CE8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D0B20BB41BF245A74357C5242D202F" ma:contentTypeVersion="10" ma:contentTypeDescription="Create a new document." ma:contentTypeScope="" ma:versionID="9e108a6e17e2c42cf040c6e181165a59">
  <xsd:schema xmlns:xsd="http://www.w3.org/2001/XMLSchema" xmlns:xs="http://www.w3.org/2001/XMLSchema" xmlns:p="http://schemas.microsoft.com/office/2006/metadata/properties" xmlns:ns3="acbb3e5d-5d9a-41a2-b23c-a652c639d82c" xmlns:ns4="b6e7370b-7179-4676-9a6f-0d2482e7e8cc" targetNamespace="http://schemas.microsoft.com/office/2006/metadata/properties" ma:root="true" ma:fieldsID="4bdfd78b87028a3d3f9879b0cc8cf1bb" ns3:_="" ns4:_="">
    <xsd:import namespace="acbb3e5d-5d9a-41a2-b23c-a652c639d82c"/>
    <xsd:import namespace="b6e7370b-7179-4676-9a6f-0d2482e7e8cc"/>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element ref="ns4:SharedWithUsers"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b3e5d-5d9a-41a2-b23c-a652c639d82c" elementFormDefault="qualified">
    <xsd:import namespace="http://schemas.microsoft.com/office/2006/documentManagement/types"/>
    <xsd:import namespace="http://schemas.microsoft.com/office/infopath/2007/PartnerControl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element name="Language" ma:index="16" nillable="true" ma:displayName="Language" ma:default="English" ma:format="Dropdown" ma:internalName="Language">
      <xsd:simpleType>
        <xsd:restriction base="dms:Choice">
          <xsd:enumeration value="English"/>
          <xsd:enumeration value="French"/>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b6e7370b-7179-4676-9a6f-0d2482e7e8cc"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ranch xmlns="acbb3e5d-5d9a-41a2-b23c-a652c639d82c">Communicaitons</Branch>
    <URL_x0020_of_x0020_the_x0020_document xmlns="acbb3e5d-5d9a-41a2-b23c-a652c639d82c">
      <Url xsi:nil="true"/>
      <Description xsi:nil="true"/>
    </URL_x0020_of_x0020_the_x0020_document>
    <Zone xmlns="acbb3e5d-5d9a-41a2-b23c-a652c639d82c">Communications</Zone>
    <Last_x0020_Updates xmlns="acbb3e5d-5d9a-41a2-b23c-a652c639d82c" xsi:nil="true"/>
    <URL xmlns="acbb3e5d-5d9a-41a2-b23c-a652c639d82c">
      <Url xsi:nil="true"/>
      <Description xsi:nil="true"/>
    </URL>
    <Type_x0020_of_x0020_Document xmlns="acbb3e5d-5d9a-41a2-b23c-a652c639d82c">Intranet Document Library - Communications Branch</Type_x0020_of_x0020_Document>
    <Language xmlns="acbb3e5d-5d9a-41a2-b23c-a652c639d82c">English</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FB7A5-986E-4B85-B1F2-2694A6B93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b3e5d-5d9a-41a2-b23c-a652c639d82c"/>
    <ds:schemaRef ds:uri="b6e7370b-7179-4676-9a6f-0d2482e7e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E8186-2416-4B0E-A857-D7010DDD8F54}">
  <ds:schemaRefs>
    <ds:schemaRef ds:uri="http://schemas.microsoft.com/office/2006/metadata/properties"/>
    <ds:schemaRef ds:uri="http://schemas.microsoft.com/office/infopath/2007/PartnerControls"/>
    <ds:schemaRef ds:uri="acbb3e5d-5d9a-41a2-b23c-a652c639d82c"/>
  </ds:schemaRefs>
</ds:datastoreItem>
</file>

<file path=customXml/itemProps3.xml><?xml version="1.0" encoding="utf-8"?>
<ds:datastoreItem xmlns:ds="http://schemas.openxmlformats.org/officeDocument/2006/customXml" ds:itemID="{D0C1C4DF-9898-4FFF-8F92-8E7536905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ECCC_Presentation_Green_Spectrum_Footer_Standard</Template>
  <TotalTime>17269</TotalTime>
  <Words>2557</Words>
  <Application>Microsoft Office PowerPoint</Application>
  <PresentationFormat>On-screen Show (4:3)</PresentationFormat>
  <Paragraphs>367</Paragraphs>
  <Slides>23</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Wingdings</vt:lpstr>
      <vt:lpstr>Calibri</vt:lpstr>
      <vt:lpstr>新細明體</vt:lpstr>
      <vt:lpstr>Verdana</vt:lpstr>
      <vt:lpstr>Aptos</vt:lpstr>
      <vt:lpstr>Comic Sans MS</vt:lpstr>
      <vt:lpstr>Courier New</vt:lpstr>
      <vt:lpstr>Arial</vt:lpstr>
      <vt:lpstr>Century Gothic</vt:lpstr>
      <vt:lpstr>Office Theme</vt:lpstr>
      <vt:lpstr>1_Office Theme</vt:lpstr>
      <vt:lpstr>PowerPoint Presentation</vt:lpstr>
      <vt:lpstr>Environment and climate change Canada- Canadian wildlife service  National Workshop    the Potential listing of 3 Migratory Bats under the federal Species at Risk Act</vt:lpstr>
      <vt:lpstr>Why Are We Here Today?</vt:lpstr>
      <vt:lpstr>What is a “Species at Risk” ?</vt:lpstr>
      <vt:lpstr> </vt:lpstr>
      <vt:lpstr>What is the Species at Risk Act ?</vt:lpstr>
      <vt:lpstr>SARA Recognizes Indigenous Rights</vt:lpstr>
      <vt:lpstr>SARA Recognizes Indigenous ROLES IN CONSERVATION ARE ESSENTIAL</vt:lpstr>
      <vt:lpstr>The Species at Risk Act Process</vt:lpstr>
      <vt:lpstr>Assessment: Committee on the Status of Endangered Wildlife in Canada (COSEWIC)</vt:lpstr>
      <vt:lpstr>ASSESSMENT OF 3 MIGRATORY BATS</vt:lpstr>
      <vt:lpstr>The Species at Risk Act Process</vt:lpstr>
      <vt:lpstr>BAT Consultation NOTIFICATION</vt:lpstr>
      <vt:lpstr>The Species at Risk Act Process</vt:lpstr>
      <vt:lpstr>PowerPoint Presentation</vt:lpstr>
      <vt:lpstr>The Species at Risk Act Process</vt:lpstr>
      <vt:lpstr>Recovery Planning for BATS</vt:lpstr>
      <vt:lpstr>The Species at Risk Act Process</vt:lpstr>
      <vt:lpstr>Listing: Areas of Focus</vt:lpstr>
      <vt:lpstr>bats</vt:lpstr>
      <vt:lpstr>Discussion &amp; Questions to guide your comments on the potential listing </vt:lpstr>
      <vt:lpstr>Discussion &amp; Questions on:</vt:lpstr>
      <vt:lpstr>Eccc - cws regional staff</vt:lpstr>
    </vt:vector>
  </TitlesOfParts>
  <Company>Environment and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Eskowich,Wendy (elle, la | she, her) (ECCC)</dc:creator>
  <cp:lastModifiedBy>Rachel N Charette</cp:lastModifiedBy>
  <cp:revision>78</cp:revision>
  <dcterms:created xsi:type="dcterms:W3CDTF">2024-01-16T21:51:01Z</dcterms:created>
  <dcterms:modified xsi:type="dcterms:W3CDTF">2024-02-14T14:16:54Z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0x01010075D0B20BB41BF245A74357C5242D202F</vt:lpwstr>
  </property>
</Properties>
</file>