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notesSlides/notesSlide2.xml" ContentType="application/vnd.openxmlformats-officedocument.presentationml.notesSlide+xml"/>
  <Override PartName="/ppt/webextensions/webextension2.xml" ContentType="application/vnd.ms-office.webextension+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27"/>
  </p:notesMasterIdLst>
  <p:sldIdLst>
    <p:sldId id="260" r:id="rId6"/>
    <p:sldId id="684" r:id="rId7"/>
    <p:sldId id="685" r:id="rId8"/>
    <p:sldId id="274" r:id="rId9"/>
    <p:sldId id="266" r:id="rId10"/>
    <p:sldId id="296" r:id="rId11"/>
    <p:sldId id="271" r:id="rId12"/>
    <p:sldId id="264" r:id="rId13"/>
    <p:sldId id="262" r:id="rId14"/>
    <p:sldId id="270" r:id="rId15"/>
    <p:sldId id="263" r:id="rId16"/>
    <p:sldId id="277" r:id="rId17"/>
    <p:sldId id="295" r:id="rId18"/>
    <p:sldId id="298" r:id="rId19"/>
    <p:sldId id="292" r:id="rId20"/>
    <p:sldId id="681" r:id="rId21"/>
    <p:sldId id="664" r:id="rId22"/>
    <p:sldId id="665" r:id="rId23"/>
    <p:sldId id="672" r:id="rId24"/>
    <p:sldId id="666" r:id="rId25"/>
    <p:sldId id="6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mes,Krista (elle, la | she, her) (ECCC)" initials="H(l|sh(" lastIdx="8" clrIdx="0">
    <p:extLst>
      <p:ext uri="{19B8F6BF-5375-455C-9EA6-DF929625EA0E}">
        <p15:presenceInfo xmlns:p15="http://schemas.microsoft.com/office/powerpoint/2012/main" userId="S-1-5-21-1461305-1690991894-1094980219-11160" providerId="AD"/>
      </p:ext>
    </p:extLst>
  </p:cmAuthor>
  <p:cmAuthor id="2" name="Rohe,Christina (elle, la | she, her) (ECCC)" initials="R(l|sh(" lastIdx="2" clrIdx="1">
    <p:extLst>
      <p:ext uri="{19B8F6BF-5375-455C-9EA6-DF929625EA0E}">
        <p15:presenceInfo xmlns:p15="http://schemas.microsoft.com/office/powerpoint/2012/main" userId="S-1-5-21-1461305-1690991894-1094980219-273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465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06" autoAdjust="0"/>
    <p:restoredTop sz="72149" autoAdjust="0"/>
  </p:normalViewPr>
  <p:slideViewPr>
    <p:cSldViewPr snapToGrid="0">
      <p:cViewPr varScale="1">
        <p:scale>
          <a:sx n="93" d="100"/>
          <a:sy n="93" d="100"/>
        </p:scale>
        <p:origin x="13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D746B-CC27-42B9-BFA7-BB586B68FF6B}" type="datetimeFigureOut">
              <a:rPr lang="en-CA" smtClean="0"/>
              <a:t>2023-07-12</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91B87D-812C-4181-8205-8D6CE6F056CC}" type="slidenum">
              <a:rPr lang="en-CA" smtClean="0"/>
              <a:t>‹#›</a:t>
            </a:fld>
            <a:endParaRPr lang="en-CA" dirty="0"/>
          </a:p>
        </p:txBody>
      </p:sp>
    </p:spTree>
    <p:extLst>
      <p:ext uri="{BB962C8B-B14F-4D97-AF65-F5344CB8AC3E}">
        <p14:creationId xmlns:p14="http://schemas.microsoft.com/office/powerpoint/2010/main" val="170608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358BE-6199-4A2A-9C90-16BF987A44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551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358BE-6199-4A2A-9C90-16BF987A44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398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Pause and go to live tour with LM</a:t>
            </a:r>
          </a:p>
        </p:txBody>
      </p:sp>
      <p:sp>
        <p:nvSpPr>
          <p:cNvPr id="4" name="Slide Number Placeholder 3"/>
          <p:cNvSpPr>
            <a:spLocks noGrp="1"/>
          </p:cNvSpPr>
          <p:nvPr>
            <p:ph type="sldNum" sz="quarter" idx="10"/>
          </p:nvPr>
        </p:nvSpPr>
        <p:spPr/>
        <p:txBody>
          <a:bodyPr/>
          <a:lstStyle/>
          <a:p>
            <a:fld id="{CA91B87D-812C-4181-8205-8D6CE6F056CC}" type="slidenum">
              <a:rPr lang="en-CA" smtClean="0"/>
              <a:t>12</a:t>
            </a:fld>
            <a:endParaRPr lang="en-CA" dirty="0"/>
          </a:p>
        </p:txBody>
      </p:sp>
    </p:spTree>
    <p:extLst>
      <p:ext uri="{BB962C8B-B14F-4D97-AF65-F5344CB8AC3E}">
        <p14:creationId xmlns:p14="http://schemas.microsoft.com/office/powerpoint/2010/main" val="1534128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is a Placeholder – This is when</a:t>
            </a:r>
            <a:r>
              <a:rPr lang="en-US" baseline="0" dirty="0"/>
              <a:t> Matt will start his presentation</a:t>
            </a:r>
            <a:endParaRPr lang="en-CA" dirty="0"/>
          </a:p>
        </p:txBody>
      </p:sp>
      <p:sp>
        <p:nvSpPr>
          <p:cNvPr id="4" name="Slide Number Placeholder 3"/>
          <p:cNvSpPr>
            <a:spLocks noGrp="1"/>
          </p:cNvSpPr>
          <p:nvPr>
            <p:ph type="sldNum" sz="quarter" idx="10"/>
          </p:nvPr>
        </p:nvSpPr>
        <p:spPr/>
        <p:txBody>
          <a:bodyPr/>
          <a:lstStyle/>
          <a:p>
            <a:fld id="{CA91B87D-812C-4181-8205-8D6CE6F056CC}" type="slidenum">
              <a:rPr lang="en-CA" smtClean="0"/>
              <a:t>13</a:t>
            </a:fld>
            <a:endParaRPr lang="en-CA" dirty="0"/>
          </a:p>
        </p:txBody>
      </p:sp>
    </p:spTree>
    <p:extLst>
      <p:ext uri="{BB962C8B-B14F-4D97-AF65-F5344CB8AC3E}">
        <p14:creationId xmlns:p14="http://schemas.microsoft.com/office/powerpoint/2010/main" val="1983344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358BE-6199-4A2A-9C90-16BF987A44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650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A91B87D-812C-4181-8205-8D6CE6F056CC}" type="slidenum">
              <a:rPr lang="en-CA" smtClean="0"/>
              <a:t>15</a:t>
            </a:fld>
            <a:endParaRPr lang="en-CA" dirty="0"/>
          </a:p>
        </p:txBody>
      </p:sp>
    </p:spTree>
    <p:extLst>
      <p:ext uri="{BB962C8B-B14F-4D97-AF65-F5344CB8AC3E}">
        <p14:creationId xmlns:p14="http://schemas.microsoft.com/office/powerpoint/2010/main" val="1762073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825379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ongoing support for meetings. </a:t>
            </a:r>
          </a:p>
          <a:p>
            <a:endParaRPr lang="en-CA" dirty="0"/>
          </a:p>
        </p:txBody>
      </p:sp>
    </p:spTree>
    <p:extLst>
      <p:ext uri="{BB962C8B-B14F-4D97-AF65-F5344CB8AC3E}">
        <p14:creationId xmlns:p14="http://schemas.microsoft.com/office/powerpoint/2010/main" val="3011896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a:latin typeface="Calibri" panose="020F0502020204030204" pitchFamily="34" charset="0"/>
                <a:ea typeface="Calibri" panose="020F0502020204030204" pitchFamily="34" charset="0"/>
                <a:cs typeface="Calibri" panose="020F0502020204030204" pitchFamily="34" charset="0"/>
              </a:rPr>
              <a:t>Environment and Climate Change Canada (ECCC) has heard from many Indigenous communities and organizations that they wish to collect information and share it with ECCC so they can contribute meaningfully to SARA listing decisions, work together to develop recovery documents, and review and provide input to draft recovery documents before they are finalized and posted online.  However, while some have sufficient capacity to do this, others do not. </a:t>
            </a:r>
            <a:endParaRPr lang="en-CA" sz="1100">
              <a:latin typeface="Calibri" panose="020F0502020204030204" pitchFamily="34" charset="0"/>
              <a:cs typeface="Calibri" panose="020F0502020204030204" pitchFamily="34" charset="0"/>
            </a:endParaRPr>
          </a:p>
          <a:p>
            <a:endParaRPr lang="en-CA" sz="1100"/>
          </a:p>
        </p:txBody>
      </p:sp>
    </p:spTree>
    <p:extLst>
      <p:ext uri="{BB962C8B-B14F-4D97-AF65-F5344CB8AC3E}">
        <p14:creationId xmlns:p14="http://schemas.microsoft.com/office/powerpoint/2010/main" val="3141028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Capacity requests are ongoing.  </a:t>
            </a:r>
          </a:p>
          <a:p>
            <a:r>
              <a:rPr lang="en-CA"/>
              <a:t>To be asked for in advance of a meeting.</a:t>
            </a:r>
          </a:p>
        </p:txBody>
      </p:sp>
    </p:spTree>
    <p:extLst>
      <p:ext uri="{BB962C8B-B14F-4D97-AF65-F5344CB8AC3E}">
        <p14:creationId xmlns:p14="http://schemas.microsoft.com/office/powerpoint/2010/main" val="1609977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ea typeface="Calibri" panose="020F0502020204030204" pitchFamily="34" charset="0"/>
              </a:rPr>
              <a:t>Environment and Climate Change Canada (ECCC) has heard from many Indigenous communities and organizations that they wish to undertake targeted short-term activities that will help with terrestrial species at risk (SAR) recovery actions, address immediate threats to SAR, and provide information that will fill knowledge gaps in listing considerations and recovery document development for specific species. </a:t>
            </a:r>
          </a:p>
          <a:p>
            <a:endParaRPr lang="en-US" dirty="0">
              <a:latin typeface="+mj-lt"/>
            </a:endParaRPr>
          </a:p>
          <a:p>
            <a:pPr defTabSz="930493">
              <a:defRPr/>
            </a:pPr>
            <a:r>
              <a:rPr lang="en-US" dirty="0">
                <a:latin typeface="+mj-lt"/>
                <a:ea typeface="Calibri" panose="020F0502020204030204" pitchFamily="34" charset="0"/>
                <a:cs typeface="Times New Roman" panose="02020603050405020304" pitchFamily="18" charset="0"/>
              </a:rPr>
              <a:t>To fund projects that directly support Indigenous peoples’ and organizations’ meaningful participation in listing consultations and recovery planning for terrestrial Species at Risk.</a:t>
            </a:r>
          </a:p>
          <a:p>
            <a:endParaRPr lang="en-US" dirty="0">
              <a:latin typeface="+mj-lt"/>
            </a:endParaRPr>
          </a:p>
          <a:p>
            <a:r>
              <a:rPr lang="en-US" dirty="0">
                <a:latin typeface="+mj-lt"/>
              </a:rPr>
              <a:t>-Competitive process</a:t>
            </a:r>
          </a:p>
          <a:p>
            <a:r>
              <a:rPr lang="en-US" dirty="0">
                <a:latin typeface="+mj-lt"/>
              </a:rPr>
              <a:t>-CIER can support with applications by contacting the CIER staff listed in the EOI template for your region.</a:t>
            </a:r>
          </a:p>
          <a:p>
            <a:r>
              <a:rPr lang="en-US" dirty="0">
                <a:latin typeface="+mj-lt"/>
              </a:rPr>
              <a:t>-Through this process we will try to fund as many as possible</a:t>
            </a:r>
            <a:endParaRPr lang="en-CA" dirty="0"/>
          </a:p>
        </p:txBody>
      </p:sp>
    </p:spTree>
    <p:extLst>
      <p:ext uri="{BB962C8B-B14F-4D97-AF65-F5344CB8AC3E}">
        <p14:creationId xmlns:p14="http://schemas.microsoft.com/office/powerpoint/2010/main" val="284767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91B87D-812C-4181-8205-8D6CE6F056CC}" type="slidenum">
              <a:rPr lang="en-CA" smtClean="0"/>
              <a:t>3</a:t>
            </a:fld>
            <a:endParaRPr lang="en-CA" dirty="0"/>
          </a:p>
        </p:txBody>
      </p:sp>
    </p:spTree>
    <p:extLst>
      <p:ext uri="{BB962C8B-B14F-4D97-AF65-F5344CB8AC3E}">
        <p14:creationId xmlns:p14="http://schemas.microsoft.com/office/powerpoint/2010/main" val="419905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91B87D-812C-4181-8205-8D6CE6F056CC}" type="slidenum">
              <a:rPr lang="en-CA" smtClean="0"/>
              <a:t>21</a:t>
            </a:fld>
            <a:endParaRPr lang="en-CA" dirty="0"/>
          </a:p>
        </p:txBody>
      </p:sp>
    </p:spTree>
    <p:extLst>
      <p:ext uri="{BB962C8B-B14F-4D97-AF65-F5344CB8AC3E}">
        <p14:creationId xmlns:p14="http://schemas.microsoft.com/office/powerpoint/2010/main" val="2773242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358BE-6199-4A2A-9C90-16BF987A44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642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A91B87D-812C-4181-8205-8D6CE6F056CC}" type="slidenum">
              <a:rPr lang="en-CA" smtClean="0"/>
              <a:t>5</a:t>
            </a:fld>
            <a:endParaRPr lang="en-CA" dirty="0"/>
          </a:p>
        </p:txBody>
      </p:sp>
    </p:spTree>
    <p:extLst>
      <p:ext uri="{BB962C8B-B14F-4D97-AF65-F5344CB8AC3E}">
        <p14:creationId xmlns:p14="http://schemas.microsoft.com/office/powerpoint/2010/main" val="3032330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1B87D-812C-4181-8205-8D6CE6F056C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409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358BE-6199-4A2A-9C90-16BF987A44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009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358BE-6199-4A2A-9C90-16BF987A44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168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358BE-6199-4A2A-9C90-16BF987A44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133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358BE-6199-4A2A-9C90-16BF987A44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849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27448" y="1412778"/>
            <a:ext cx="10657184" cy="1470025"/>
          </a:xfrm>
        </p:spPr>
        <p:txBody>
          <a:bodyPr/>
          <a:lstStyle>
            <a:lvl1pPr algn="l">
              <a:defRPr b="1" baseline="0">
                <a:solidFill>
                  <a:schemeClr val="bg1"/>
                </a:solidFill>
                <a:latin typeface="+mj-lt"/>
              </a:defRPr>
            </a:lvl1pPr>
          </a:lstStyle>
          <a:p>
            <a:r>
              <a:rPr lang="en-US" dirty="0"/>
              <a:t>CLICK TO EDIT MASTER TITLE STYLE</a:t>
            </a:r>
          </a:p>
        </p:txBody>
      </p:sp>
      <p:sp>
        <p:nvSpPr>
          <p:cNvPr id="3" name="Subtitle 2"/>
          <p:cNvSpPr>
            <a:spLocks noGrp="1"/>
          </p:cNvSpPr>
          <p:nvPr>
            <p:ph type="subTitle" idx="1"/>
          </p:nvPr>
        </p:nvSpPr>
        <p:spPr>
          <a:xfrm>
            <a:off x="1134221" y="2883051"/>
            <a:ext cx="6593960" cy="1914102"/>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07899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037ADB-4FB9-482D-A1A4-E1F489B212F5}" type="datetimeFigureOut">
              <a:rPr lang="en-US" smtClean="0"/>
              <a:t>7/12/23</a:t>
            </a:fld>
            <a:endParaRPr lang="en-US" dirty="0"/>
          </a:p>
        </p:txBody>
      </p:sp>
      <p:sp>
        <p:nvSpPr>
          <p:cNvPr id="6" name="Slide Number Placeholder 5"/>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3645800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41"/>
            <a:ext cx="2743200" cy="5851525"/>
          </a:xfrm>
        </p:spPr>
        <p:txBody>
          <a:bodyPr vert="eaVert"/>
          <a:lstStyle>
            <a:lvl1pPr algn="l">
              <a:defRPr/>
            </a:lvl1pPr>
          </a:lstStyle>
          <a:p>
            <a:r>
              <a:rPr lang="en-US" dirty="0"/>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F037ADB-4FB9-482D-A1A4-E1F489B212F5}" type="datetimeFigureOut">
              <a:rPr lang="en-US" smtClean="0"/>
              <a:t>7/12/23</a:t>
            </a:fld>
            <a:endParaRPr lang="en-US" dirty="0"/>
          </a:p>
        </p:txBody>
      </p:sp>
      <p:sp>
        <p:nvSpPr>
          <p:cNvPr id="6" name="Slide Number Placeholder 5"/>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3299379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9403" y="188640"/>
            <a:ext cx="10753195" cy="980728"/>
          </a:xfrm>
        </p:spPr>
        <p:txBody>
          <a:bodyPr anchor="b">
            <a:noAutofit/>
          </a:bodyPr>
          <a:lstStyle>
            <a:lvl1pPr algn="l">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Subtitle 2"/>
          <p:cNvSpPr>
            <a:spLocks noGrp="1"/>
          </p:cNvSpPr>
          <p:nvPr>
            <p:ph type="subTitle" idx="1" hasCustomPrompt="1"/>
          </p:nvPr>
        </p:nvSpPr>
        <p:spPr>
          <a:xfrm>
            <a:off x="719403" y="1916832"/>
            <a:ext cx="10849205" cy="432048"/>
          </a:xfrm>
        </p:spPr>
        <p:txBody>
          <a:bodyPr>
            <a:noAutofit/>
          </a:bodyPr>
          <a:lstStyle>
            <a:lvl1pPr marL="0" indent="0" algn="l">
              <a:buNone/>
              <a:defRPr sz="2800" b="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8" name="Text Placeholder 2"/>
          <p:cNvSpPr>
            <a:spLocks noGrp="1"/>
          </p:cNvSpPr>
          <p:nvPr>
            <p:ph idx="10"/>
          </p:nvPr>
        </p:nvSpPr>
        <p:spPr>
          <a:xfrm>
            <a:off x="719403" y="2636912"/>
            <a:ext cx="10849205" cy="3096344"/>
          </a:xfrm>
          <a:prstGeom prst="rect">
            <a:avLst/>
          </a:prstGeom>
        </p:spPr>
        <p:txBody>
          <a:bodyPr vert="horz" lIns="91440" tIns="45720" rIns="91440" bIns="45720" rtlCol="0">
            <a:normAutofit/>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445546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27448" y="1412778"/>
            <a:ext cx="10657184" cy="1470025"/>
          </a:xfrm>
        </p:spPr>
        <p:txBody>
          <a:bodyPr/>
          <a:lstStyle>
            <a:lvl1pPr algn="l">
              <a:defRPr b="1" baseline="0">
                <a:solidFill>
                  <a:schemeClr val="tx1">
                    <a:lumMod val="75000"/>
                    <a:lumOff val="25000"/>
                  </a:schemeClr>
                </a:solidFill>
                <a:latin typeface="+mj-lt"/>
              </a:defRPr>
            </a:lvl1pPr>
          </a:lstStyle>
          <a:p>
            <a:r>
              <a:rPr lang="en-US" dirty="0"/>
              <a:t>CLICK TO EDIT MASTER TITLE STYLE</a:t>
            </a:r>
          </a:p>
        </p:txBody>
      </p:sp>
      <p:sp>
        <p:nvSpPr>
          <p:cNvPr id="3" name="Subtitle 2"/>
          <p:cNvSpPr>
            <a:spLocks noGrp="1"/>
          </p:cNvSpPr>
          <p:nvPr>
            <p:ph type="subTitle" idx="1"/>
          </p:nvPr>
        </p:nvSpPr>
        <p:spPr>
          <a:xfrm>
            <a:off x="1134221" y="2883051"/>
            <a:ext cx="6593960" cy="1914102"/>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551384" y="6356353"/>
            <a:ext cx="2844800" cy="365125"/>
          </a:xfrm>
        </p:spPr>
        <p:txBody>
          <a:bodyPr/>
          <a:lstStyle/>
          <a:p>
            <a:fld id="{444F286D-56CA-4B07-B785-18F41314E48E}" type="datetime1">
              <a:rPr lang="en-US" smtClean="0"/>
              <a:t>7/12/23</a:t>
            </a:fld>
            <a:endParaRPr lang="en-US" dirty="0"/>
          </a:p>
        </p:txBody>
      </p:sp>
    </p:spTree>
    <p:extLst>
      <p:ext uri="{BB962C8B-B14F-4D97-AF65-F5344CB8AC3E}">
        <p14:creationId xmlns:p14="http://schemas.microsoft.com/office/powerpoint/2010/main" val="987730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1BF29-E73F-4D00-944B-33AEDD7FBEFB}" type="datetime1">
              <a:rPr lang="en-US" smtClean="0"/>
              <a:t>7/12/23</a:t>
            </a:fld>
            <a:endParaRPr lang="en-US" dirty="0"/>
          </a:p>
        </p:txBody>
      </p:sp>
      <p:sp>
        <p:nvSpPr>
          <p:cNvPr id="6" name="Slide Number Placeholder 5"/>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396268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1F1A07-84C8-4003-8543-B7C03205086A}" type="datetime1">
              <a:rPr lang="en-US" smtClean="0"/>
              <a:t>7/12/23</a:t>
            </a:fld>
            <a:endParaRPr lang="en-US" dirty="0"/>
          </a:p>
        </p:txBody>
      </p:sp>
      <p:sp>
        <p:nvSpPr>
          <p:cNvPr id="6" name="Slide Number Placeholder 5"/>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3458835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692738-C684-4108-A657-E8D2EA2CEA4B}" type="datetime1">
              <a:rPr lang="en-US" smtClean="0"/>
              <a:t>7/12/23</a:t>
            </a:fld>
            <a:endParaRPr lang="en-US" dirty="0"/>
          </a:p>
        </p:txBody>
      </p:sp>
      <p:sp>
        <p:nvSpPr>
          <p:cNvPr id="7" name="Slide Number Placeholder 6"/>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2484729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0734AD-7D6E-4FE2-8193-EDFAB62D88DE}" type="datetime1">
              <a:rPr lang="en-US" smtClean="0"/>
              <a:t>7/12/23</a:t>
            </a:fld>
            <a:endParaRPr lang="en-US" dirty="0"/>
          </a:p>
        </p:txBody>
      </p:sp>
      <p:sp>
        <p:nvSpPr>
          <p:cNvPr id="9" name="Slide Number Placeholder 8"/>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1921668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86822E5-2034-4E9E-B1AF-BF2714D23317}" type="datetime1">
              <a:rPr lang="en-US" smtClean="0"/>
              <a:t>7/12/23</a:t>
            </a:fld>
            <a:endParaRPr lang="en-US" dirty="0"/>
          </a:p>
        </p:txBody>
      </p:sp>
      <p:sp>
        <p:nvSpPr>
          <p:cNvPr id="5" name="Slide Number Placeholder 4"/>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2346076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F54BE-40AF-4556-91FA-98825894864B}" type="datetime1">
              <a:rPr lang="en-US" smtClean="0"/>
              <a:t>7/12/23</a:t>
            </a:fld>
            <a:endParaRPr lang="en-US" dirty="0"/>
          </a:p>
        </p:txBody>
      </p:sp>
      <p:sp>
        <p:nvSpPr>
          <p:cNvPr id="4" name="Slide Number Placeholder 3"/>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2685112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cap="all" baseline="0"/>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037ADB-4FB9-482D-A1A4-E1F489B212F5}" type="datetimeFigureOut">
              <a:rPr lang="en-US" smtClean="0"/>
              <a:t>7/12/23</a:t>
            </a:fld>
            <a:endParaRPr lang="en-US" dirty="0"/>
          </a:p>
        </p:txBody>
      </p:sp>
      <p:sp>
        <p:nvSpPr>
          <p:cNvPr id="6" name="Slide Number Placeholder 5"/>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2171885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C141131-E909-4815-980D-7E2DDC0A790D}" type="datetime1">
              <a:rPr lang="en-US" smtClean="0"/>
              <a:t>7/12/23</a:t>
            </a:fld>
            <a:endParaRPr lang="en-US" dirty="0"/>
          </a:p>
        </p:txBody>
      </p:sp>
      <p:sp>
        <p:nvSpPr>
          <p:cNvPr id="7" name="Slide Number Placeholder 6"/>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369246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1EE0730-1BA0-446F-9EB8-DFB686FBAA88}" type="datetime1">
              <a:rPr lang="en-US" smtClean="0"/>
              <a:t>7/12/23</a:t>
            </a:fld>
            <a:endParaRPr lang="en-US" dirty="0"/>
          </a:p>
        </p:txBody>
      </p:sp>
      <p:sp>
        <p:nvSpPr>
          <p:cNvPr id="7" name="Slide Number Placeholder 6"/>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4183621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F412A0-FACE-4023-AE2B-12D6D9F55374}" type="datetime1">
              <a:rPr lang="en-US" smtClean="0"/>
              <a:t>7/12/23</a:t>
            </a:fld>
            <a:endParaRPr lang="en-US" dirty="0"/>
          </a:p>
        </p:txBody>
      </p:sp>
      <p:sp>
        <p:nvSpPr>
          <p:cNvPr id="6" name="Slide Number Placeholder 5"/>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2182587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41"/>
            <a:ext cx="27432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847FC3-8D3E-4572-92A3-56BBEFD75E16}" type="datetime1">
              <a:rPr lang="en-US" smtClean="0"/>
              <a:t>7/12/23</a:t>
            </a:fld>
            <a:endParaRPr lang="en-US" dirty="0"/>
          </a:p>
        </p:txBody>
      </p:sp>
      <p:sp>
        <p:nvSpPr>
          <p:cNvPr id="6" name="Slide Number Placeholder 5"/>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2052383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9403" y="188640"/>
            <a:ext cx="10753195" cy="980728"/>
          </a:xfrm>
        </p:spPr>
        <p:txBody>
          <a:bodyPr anchor="b">
            <a:noAutofit/>
          </a:bodyPr>
          <a:lstStyle>
            <a:lvl1pPr algn="l">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Subtitle 2"/>
          <p:cNvSpPr>
            <a:spLocks noGrp="1"/>
          </p:cNvSpPr>
          <p:nvPr>
            <p:ph type="subTitle" idx="1" hasCustomPrompt="1"/>
          </p:nvPr>
        </p:nvSpPr>
        <p:spPr>
          <a:xfrm>
            <a:off x="719403" y="1916832"/>
            <a:ext cx="10849205" cy="432048"/>
          </a:xfrm>
        </p:spPr>
        <p:txBody>
          <a:bodyPr>
            <a:noAutofit/>
          </a:bodyPr>
          <a:lstStyle>
            <a:lvl1pPr marL="0" indent="0" algn="l">
              <a:buNone/>
              <a:defRPr sz="2800" b="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8" name="Text Placeholder 2"/>
          <p:cNvSpPr>
            <a:spLocks noGrp="1"/>
          </p:cNvSpPr>
          <p:nvPr>
            <p:ph idx="10"/>
          </p:nvPr>
        </p:nvSpPr>
        <p:spPr>
          <a:xfrm>
            <a:off x="719403" y="2636912"/>
            <a:ext cx="10849205" cy="3096344"/>
          </a:xfrm>
          <a:prstGeom prst="rect">
            <a:avLst/>
          </a:prstGeom>
        </p:spPr>
        <p:txBody>
          <a:bodyPr vert="horz" lIns="91440" tIns="45720" rIns="91440" bIns="45720" rtlCol="0">
            <a:normAutofit/>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087257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buNone/>
              <a:defRPr sz="2000" b="1">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6F037ADB-4FB9-482D-A1A4-E1F489B212F5}" type="datetimeFigureOut">
              <a:rPr lang="en-US" smtClean="0"/>
              <a:t>7/12/23</a:t>
            </a:fld>
            <a:endParaRPr lang="en-US" dirty="0"/>
          </a:p>
        </p:txBody>
      </p:sp>
      <p:sp>
        <p:nvSpPr>
          <p:cNvPr id="6" name="Slide Number Placeholder 5"/>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253936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cap="all" baseline="0"/>
            </a:lvl1p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8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037ADB-4FB9-482D-A1A4-E1F489B212F5}" type="datetimeFigureOut">
              <a:rPr lang="en-US" smtClean="0"/>
              <a:t>7/12/23</a:t>
            </a:fld>
            <a:endParaRPr lang="en-US" dirty="0"/>
          </a:p>
        </p:txBody>
      </p:sp>
      <p:sp>
        <p:nvSpPr>
          <p:cNvPr id="7" name="Slide Number Placeholder 6"/>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237245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cap="all" baseline="0"/>
            </a:lvl1pPr>
          </a:lstStyle>
          <a:p>
            <a:r>
              <a:rPr lang="en-US" dirty="0"/>
              <a:t>Click to edit Master title style</a:t>
            </a:r>
          </a:p>
        </p:txBody>
      </p:sp>
      <p:sp>
        <p:nvSpPr>
          <p:cNvPr id="3" name="Text Placeholder 2"/>
          <p:cNvSpPr>
            <a:spLocks noGrp="1"/>
          </p:cNvSpPr>
          <p:nvPr>
            <p:ph type="body" idx="1" hasCustomPrompt="1"/>
          </p:nvPr>
        </p:nvSpPr>
        <p:spPr>
          <a:xfrm>
            <a:off x="609600" y="1535113"/>
            <a:ext cx="5386917" cy="639762"/>
          </a:xfrm>
        </p:spPr>
        <p:txBody>
          <a:bodyPr anchor="b">
            <a:noAutofit/>
          </a:bodyPr>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69" y="1535113"/>
            <a:ext cx="5389033" cy="639762"/>
          </a:xfrm>
        </p:spPr>
        <p:txBody>
          <a:bodyPr anchor="b">
            <a:noAutofit/>
          </a:bodyPr>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037ADB-4FB9-482D-A1A4-E1F489B212F5}" type="datetimeFigureOut">
              <a:rPr lang="en-US" smtClean="0"/>
              <a:t>7/12/23</a:t>
            </a:fld>
            <a:endParaRPr lang="en-US" dirty="0"/>
          </a:p>
        </p:txBody>
      </p:sp>
      <p:sp>
        <p:nvSpPr>
          <p:cNvPr id="9" name="Slide Number Placeholder 8"/>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2472181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chemeClr val="tx1">
                    <a:lumMod val="65000"/>
                    <a:lumOff val="3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6F037ADB-4FB9-482D-A1A4-E1F489B212F5}" type="datetimeFigureOut">
              <a:rPr lang="en-US" smtClean="0"/>
              <a:t>7/12/23</a:t>
            </a:fld>
            <a:endParaRPr lang="en-US" dirty="0"/>
          </a:p>
        </p:txBody>
      </p:sp>
      <p:sp>
        <p:nvSpPr>
          <p:cNvPr id="5" name="Slide Number Placeholder 4"/>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1094648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37ADB-4FB9-482D-A1A4-E1F489B212F5}" type="datetimeFigureOut">
              <a:rPr lang="en-US" smtClean="0"/>
              <a:t>7/12/23</a:t>
            </a:fld>
            <a:endParaRPr lang="en-US" dirty="0"/>
          </a:p>
        </p:txBody>
      </p:sp>
      <p:sp>
        <p:nvSpPr>
          <p:cNvPr id="4" name="Slide Number Placeholder 3"/>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3970767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solidFill>
                  <a:schemeClr val="tx1">
                    <a:lumMod val="65000"/>
                    <a:lumOff val="35000"/>
                  </a:schemeClr>
                </a:solidFill>
              </a:defRPr>
            </a:lvl1pPr>
            <a:lvl2pPr>
              <a:defRPr sz="2800">
                <a:solidFill>
                  <a:schemeClr val="tx1">
                    <a:lumMod val="65000"/>
                    <a:lumOff val="35000"/>
                  </a:schemeClr>
                </a:solidFill>
              </a:defRPr>
            </a:lvl2pPr>
            <a:lvl3pPr>
              <a:defRPr sz="24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6F037ADB-4FB9-482D-A1A4-E1F489B212F5}" type="datetimeFigureOut">
              <a:rPr lang="en-US" smtClean="0"/>
              <a:t>7/12/23</a:t>
            </a:fld>
            <a:endParaRPr lang="en-US" dirty="0"/>
          </a:p>
        </p:txBody>
      </p:sp>
      <p:sp>
        <p:nvSpPr>
          <p:cNvPr id="7" name="Slide Number Placeholder 6"/>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125130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chemeClr val="tx1">
                    <a:lumMod val="65000"/>
                    <a:lumOff val="3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037ADB-4FB9-482D-A1A4-E1F489B212F5}" type="datetimeFigureOut">
              <a:rPr lang="en-US" smtClean="0"/>
              <a:t>7/12/23</a:t>
            </a:fld>
            <a:endParaRPr lang="en-US" dirty="0"/>
          </a:p>
        </p:txBody>
      </p:sp>
      <p:sp>
        <p:nvSpPr>
          <p:cNvPr id="7" name="Slide Number Placeholder 6"/>
          <p:cNvSpPr>
            <a:spLocks noGrp="1"/>
          </p:cNvSpPr>
          <p:nvPr>
            <p:ph type="sldNum" sz="quarter" idx="12"/>
          </p:nvPr>
        </p:nvSpPr>
        <p:spPr/>
        <p:txBody>
          <a:bodyPr/>
          <a:lstStyle/>
          <a:p>
            <a:fld id="{5CE84AB2-A68C-446D-B258-F807154688F9}" type="slidenum">
              <a:rPr lang="en-US" smtClean="0"/>
              <a:t>‹#›</a:t>
            </a:fld>
            <a:endParaRPr lang="en-US" dirty="0"/>
          </a:p>
        </p:txBody>
      </p:sp>
    </p:spTree>
    <p:extLst>
      <p:ext uri="{BB962C8B-B14F-4D97-AF65-F5344CB8AC3E}">
        <p14:creationId xmlns:p14="http://schemas.microsoft.com/office/powerpoint/2010/main" val="82401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06104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16530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37ADB-4FB9-482D-A1A4-E1F489B212F5}" type="datetimeFigureOut">
              <a:rPr lang="en-US" smtClean="0"/>
              <a:t>7/12/23</a:t>
            </a:fld>
            <a:endParaRPr lang="en-US" dirty="0"/>
          </a:p>
        </p:txBody>
      </p:sp>
      <p:sp>
        <p:nvSpPr>
          <p:cNvPr id="6" name="Slide Number Placeholder 5"/>
          <p:cNvSpPr>
            <a:spLocks noGrp="1"/>
          </p:cNvSpPr>
          <p:nvPr>
            <p:ph type="sldNum" sz="quarter" idx="4"/>
          </p:nvPr>
        </p:nvSpPr>
        <p:spPr>
          <a:xfrm>
            <a:off x="8737600" y="616530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84AB2-A68C-446D-B258-F807154688F9}" type="slidenum">
              <a:rPr lang="en-US" smtClean="0"/>
              <a:t>‹#›</a:t>
            </a:fld>
            <a:endParaRPr lang="en-US" dirty="0"/>
          </a:p>
        </p:txBody>
      </p:sp>
    </p:spTree>
    <p:extLst>
      <p:ext uri="{BB962C8B-B14F-4D97-AF65-F5344CB8AC3E}">
        <p14:creationId xmlns:p14="http://schemas.microsoft.com/office/powerpoint/2010/main" val="3584701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b="1" kern="1200" cap="all" baseline="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50000"/>
              <a:lumOff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135BB-572B-43EE-B4B2-1C36F7AF9FBC}" type="datetime1">
              <a:rPr lang="en-US" smtClean="0"/>
              <a:t>7/12/23</a:t>
            </a:fld>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84AB2-A68C-446D-B258-F807154688F9}" type="slidenum">
              <a:rPr lang="en-US" smtClean="0"/>
              <a:t>‹#›</a:t>
            </a:fld>
            <a:endParaRPr lang="en-US" dirty="0"/>
          </a:p>
        </p:txBody>
      </p:sp>
    </p:spTree>
    <p:extLst>
      <p:ext uri="{BB962C8B-B14F-4D97-AF65-F5344CB8AC3E}">
        <p14:creationId xmlns:p14="http://schemas.microsoft.com/office/powerpoint/2010/main" val="16109937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ctr" defTabSz="914400" rtl="0" eaLnBrk="1" latinLnBrk="0" hangingPunct="1">
        <a:spcBef>
          <a:spcPct val="0"/>
        </a:spcBef>
        <a:buNone/>
        <a:defRPr sz="4400" b="1" kern="1200" cap="all" baseline="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50000"/>
              <a:lumOff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s://www.canada.ca/en/environment-climate-change/services/species-risk-public-registry.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mailto:Christina.rohe@ec.gc.ca"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mailto:Kate.odonoghue2@ec.gc.c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1/relationships/webextension" Target="../webextensions/webextension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lmallett@yourcier.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hyperlink" Target="https://yourcier.org/sara/ontari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8265" y="1412777"/>
            <a:ext cx="7992888" cy="1470025"/>
          </a:xfrm>
        </p:spPr>
        <p:txBody>
          <a:bodyPr>
            <a:noAutofit/>
          </a:bodyPr>
          <a:lstStyle/>
          <a:p>
            <a:pPr algn="ctr"/>
            <a:r>
              <a:rPr lang="en-US" sz="3200" dirty="0"/>
              <a:t>Wolverine workshop</a:t>
            </a:r>
          </a:p>
        </p:txBody>
      </p:sp>
      <p:sp>
        <p:nvSpPr>
          <p:cNvPr id="3" name="Subtitle 2"/>
          <p:cNvSpPr>
            <a:spLocks noGrp="1"/>
          </p:cNvSpPr>
          <p:nvPr>
            <p:ph type="subTitle" idx="1"/>
          </p:nvPr>
        </p:nvSpPr>
        <p:spPr>
          <a:xfrm>
            <a:off x="2378265" y="4653136"/>
            <a:ext cx="7674024" cy="1008112"/>
          </a:xfrm>
        </p:spPr>
        <p:txBody>
          <a:bodyPr/>
          <a:lstStyle/>
          <a:p>
            <a:r>
              <a:rPr lang="en-US" sz="1600" dirty="0"/>
              <a:t>Presented by: Christina Rohe, Kate O’Donoghue</a:t>
            </a:r>
          </a:p>
          <a:p>
            <a:r>
              <a:rPr lang="en-US" sz="1600" dirty="0"/>
              <a:t>JULY 12, 2023</a:t>
            </a:r>
          </a:p>
          <a:p>
            <a:pPr algn="ctr"/>
            <a:endParaRPr lang="en-US" dirty="0"/>
          </a:p>
        </p:txBody>
      </p:sp>
      <p:sp>
        <p:nvSpPr>
          <p:cNvPr id="4" name="Title 1"/>
          <p:cNvSpPr txBox="1">
            <a:spLocks/>
          </p:cNvSpPr>
          <p:nvPr/>
        </p:nvSpPr>
        <p:spPr>
          <a:xfrm>
            <a:off x="2378616" y="2895906"/>
            <a:ext cx="7992888" cy="1470025"/>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cap="all" baseline="0">
                <a:solidFill>
                  <a:schemeClr val="bg1"/>
                </a:solidFill>
                <a:latin typeface="+mj-lt"/>
                <a:ea typeface="+mj-ea"/>
                <a:cs typeface="+mj-cs"/>
              </a:defRPr>
            </a:lvl1pPr>
          </a:lstStyle>
          <a:p>
            <a:r>
              <a:rPr lang="en-US" sz="1800" dirty="0">
                <a:solidFill>
                  <a:prstClr val="white"/>
                </a:solidFill>
                <a:latin typeface="Arial"/>
              </a:rPr>
              <a:t>EARLY ENGAGEMENT session on wolverine in Ontario and DRAFTING OF THE FEDERAL MANAGEMENT PLAn</a:t>
            </a:r>
          </a:p>
        </p:txBody>
      </p:sp>
    </p:spTree>
    <p:extLst>
      <p:ext uri="{BB962C8B-B14F-4D97-AF65-F5344CB8AC3E}">
        <p14:creationId xmlns:p14="http://schemas.microsoft.com/office/powerpoint/2010/main" val="2567028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350" y="0"/>
            <a:ext cx="10379918" cy="903361"/>
          </a:xfrm>
        </p:spPr>
        <p:txBody>
          <a:bodyPr/>
          <a:lstStyle/>
          <a:p>
            <a:r>
              <a:rPr lang="en-US" dirty="0"/>
              <a:t>Drafting a Federal Management plan</a:t>
            </a:r>
            <a:endParaRPr lang="en-CA" dirty="0"/>
          </a:p>
        </p:txBody>
      </p:sp>
      <p:pic>
        <p:nvPicPr>
          <p:cNvPr id="5" name="Picture 39" descr="management plan picture">
            <a:extLst>
              <a:ext uri="{FF2B5EF4-FFF2-40B4-BE49-F238E27FC236}">
                <a16:creationId xmlns:a16="http://schemas.microsoft.com/office/drawing/2014/main" id="{BCD19C78-C499-B217-35D2-0D238BEAD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03" y="1803705"/>
            <a:ext cx="2673654" cy="365775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89872" y="1803705"/>
            <a:ext cx="8276689" cy="369332"/>
          </a:xfrm>
          <a:prstGeom prst="rect">
            <a:avLst/>
          </a:prstGeom>
          <a:noFill/>
        </p:spPr>
        <p:txBody>
          <a:bodyPr wrap="none" rtlCol="0">
            <a:spAutoFit/>
          </a:bodyPr>
          <a:lstStyle/>
          <a:p>
            <a:r>
              <a:rPr lang="en-US" dirty="0"/>
              <a:t>A </a:t>
            </a:r>
            <a:r>
              <a:rPr lang="en-US" b="1" dirty="0"/>
              <a:t>federal Management Plan </a:t>
            </a:r>
            <a:r>
              <a:rPr lang="en-US" dirty="0"/>
              <a:t>is required for species listed as </a:t>
            </a:r>
            <a:r>
              <a:rPr lang="en-US" b="1" dirty="0"/>
              <a:t>Special Concern</a:t>
            </a:r>
          </a:p>
        </p:txBody>
      </p:sp>
      <p:sp>
        <p:nvSpPr>
          <p:cNvPr id="7" name="TextBox 6"/>
          <p:cNvSpPr txBox="1"/>
          <p:nvPr/>
        </p:nvSpPr>
        <p:spPr>
          <a:xfrm>
            <a:off x="3887637" y="2496202"/>
            <a:ext cx="6826370" cy="3139321"/>
          </a:xfrm>
          <a:prstGeom prst="rect">
            <a:avLst/>
          </a:prstGeom>
          <a:noFill/>
        </p:spPr>
        <p:txBody>
          <a:bodyPr wrap="square" rtlCol="0">
            <a:spAutoFit/>
          </a:bodyPr>
          <a:lstStyle/>
          <a:p>
            <a:r>
              <a:rPr lang="en-US" b="1" dirty="0"/>
              <a:t>Sections of a Management Plan (MP)</a:t>
            </a:r>
            <a:r>
              <a:rPr lang="en-US" dirty="0"/>
              <a:t>:</a:t>
            </a:r>
          </a:p>
          <a:p>
            <a:pPr marL="285750" indent="-285750">
              <a:buFont typeface="Arial" panose="020B0604020202020204" pitchFamily="34" charset="0"/>
              <a:buChar char="•"/>
            </a:pPr>
            <a:r>
              <a:rPr lang="en-US" dirty="0"/>
              <a:t>Species Description</a:t>
            </a:r>
          </a:p>
          <a:p>
            <a:pPr marL="285750" indent="-285750">
              <a:buFont typeface="Arial" panose="020B0604020202020204" pitchFamily="34" charset="0"/>
              <a:buChar char="•"/>
            </a:pPr>
            <a:r>
              <a:rPr lang="en-US" dirty="0"/>
              <a:t>Species Population and Distribution</a:t>
            </a:r>
          </a:p>
          <a:p>
            <a:pPr marL="285750" indent="-285750">
              <a:buFont typeface="Arial" panose="020B0604020202020204" pitchFamily="34" charset="0"/>
              <a:buChar char="•"/>
            </a:pPr>
            <a:r>
              <a:rPr lang="en-US" dirty="0"/>
              <a:t>Species habitat needs/Limiting factors</a:t>
            </a:r>
          </a:p>
          <a:p>
            <a:pPr marL="285750" indent="-285750">
              <a:buFont typeface="Arial" panose="020B0604020202020204" pitchFamily="34" charset="0"/>
              <a:buChar char="•"/>
            </a:pPr>
            <a:r>
              <a:rPr lang="en-US" dirty="0"/>
              <a:t>Threats to the species survival / recovery</a:t>
            </a:r>
          </a:p>
          <a:p>
            <a:pPr marL="285750" indent="-285750">
              <a:buFont typeface="Arial" panose="020B0604020202020204" pitchFamily="34" charset="0"/>
              <a:buChar char="•"/>
            </a:pPr>
            <a:r>
              <a:rPr lang="en-US" dirty="0"/>
              <a:t>Management objective</a:t>
            </a:r>
          </a:p>
          <a:p>
            <a:pPr marL="285750" indent="-285750">
              <a:buFont typeface="Arial" panose="020B0604020202020204" pitchFamily="34" charset="0"/>
              <a:buChar char="•"/>
            </a:pPr>
            <a:r>
              <a:rPr lang="en-US" dirty="0"/>
              <a:t>Broad strategies and conservation measures </a:t>
            </a:r>
          </a:p>
          <a:p>
            <a:pPr marL="285750" indent="-285750">
              <a:buFont typeface="Arial" panose="020B0604020202020204" pitchFamily="34" charset="0"/>
              <a:buChar char="•"/>
            </a:pPr>
            <a:r>
              <a:rPr lang="en-US" dirty="0"/>
              <a:t>Measuring progress</a:t>
            </a:r>
          </a:p>
          <a:p>
            <a:pPr marL="285750" indent="-285750">
              <a:buFont typeface="Arial" panose="020B0604020202020204" pitchFamily="34" charset="0"/>
              <a:buChar char="•"/>
            </a:pPr>
            <a:r>
              <a:rPr lang="en-US" dirty="0"/>
              <a:t>Effects the recommended actions outlined in the MP may have on the environment and other species</a:t>
            </a:r>
          </a:p>
          <a:p>
            <a:endParaRPr lang="en-CA" dirty="0"/>
          </a:p>
        </p:txBody>
      </p:sp>
      <p:sp>
        <p:nvSpPr>
          <p:cNvPr id="8" name="TextBox 7"/>
          <p:cNvSpPr txBox="1"/>
          <p:nvPr/>
        </p:nvSpPr>
        <p:spPr>
          <a:xfrm>
            <a:off x="860301" y="2033901"/>
            <a:ext cx="2391857" cy="369332"/>
          </a:xfrm>
          <a:prstGeom prst="rect">
            <a:avLst/>
          </a:prstGeom>
          <a:noFill/>
        </p:spPr>
        <p:txBody>
          <a:bodyPr wrap="square" rtlCol="0">
            <a:spAutoFit/>
          </a:bodyPr>
          <a:lstStyle/>
          <a:p>
            <a:r>
              <a:rPr lang="en-US" b="1" dirty="0">
                <a:solidFill>
                  <a:schemeClr val="bg1"/>
                </a:solidFill>
              </a:rPr>
              <a:t>Management Plan</a:t>
            </a:r>
            <a:endParaRPr lang="en-CA" b="1" dirty="0">
              <a:solidFill>
                <a:schemeClr val="bg1"/>
              </a:solidFill>
            </a:endParaRPr>
          </a:p>
        </p:txBody>
      </p:sp>
    </p:spTree>
    <p:extLst>
      <p:ext uri="{BB962C8B-B14F-4D97-AF65-F5344CB8AC3E}">
        <p14:creationId xmlns:p14="http://schemas.microsoft.com/office/powerpoint/2010/main" val="2080162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994" y="92015"/>
            <a:ext cx="9220534" cy="703541"/>
          </a:xfrm>
        </p:spPr>
        <p:txBody>
          <a:bodyPr/>
          <a:lstStyle/>
          <a:p>
            <a:r>
              <a:rPr lang="en-US" sz="3600" dirty="0"/>
              <a:t>Sharing Indigenous knowledge</a:t>
            </a:r>
            <a:endParaRPr lang="en-CA" sz="3600" dirty="0"/>
          </a:p>
        </p:txBody>
      </p:sp>
      <p:pic>
        <p:nvPicPr>
          <p:cNvPr id="3" name="Picture 2"/>
          <p:cNvPicPr>
            <a:picLocks noChangeAspect="1"/>
          </p:cNvPicPr>
          <p:nvPr/>
        </p:nvPicPr>
        <p:blipFill>
          <a:blip r:embed="rId3"/>
          <a:stretch>
            <a:fillRect/>
          </a:stretch>
        </p:blipFill>
        <p:spPr>
          <a:xfrm>
            <a:off x="5523828" y="1444643"/>
            <a:ext cx="6668172" cy="4360985"/>
          </a:xfrm>
          <a:prstGeom prst="rect">
            <a:avLst/>
          </a:prstGeom>
        </p:spPr>
      </p:pic>
      <p:sp>
        <p:nvSpPr>
          <p:cNvPr id="4" name="TextBox 3"/>
          <p:cNvSpPr txBox="1"/>
          <p:nvPr/>
        </p:nvSpPr>
        <p:spPr>
          <a:xfrm>
            <a:off x="211013" y="1444643"/>
            <a:ext cx="5226691" cy="4616648"/>
          </a:xfrm>
          <a:prstGeom prst="rect">
            <a:avLst/>
          </a:prstGeom>
          <a:noFill/>
        </p:spPr>
        <p:txBody>
          <a:bodyPr wrap="square" rtlCol="0">
            <a:spAutoFit/>
          </a:bodyPr>
          <a:lstStyle/>
          <a:p>
            <a:r>
              <a:rPr lang="en-US" sz="1400" dirty="0"/>
              <a:t>IF you are interested, there are many opportunities to contribute to the management plan and options for how you would like the information to be acknowledged:</a:t>
            </a:r>
          </a:p>
          <a:p>
            <a:endParaRPr lang="en-US" sz="1400" dirty="0"/>
          </a:p>
          <a:p>
            <a:r>
              <a:rPr lang="en-US" sz="1400" b="1" dirty="0"/>
              <a:t>Examples for how to contribute information</a:t>
            </a:r>
          </a:p>
          <a:p>
            <a:pPr marL="285750" indent="-285750">
              <a:buFont typeface="Arial" panose="020B0604020202020204" pitchFamily="34" charset="0"/>
              <a:buChar char="•"/>
            </a:pPr>
            <a:r>
              <a:rPr lang="en-US" sz="1400" dirty="0"/>
              <a:t>Information can be provided today during this workshop</a:t>
            </a:r>
          </a:p>
          <a:p>
            <a:pPr marL="285750" indent="-285750">
              <a:buFont typeface="Arial" panose="020B0604020202020204" pitchFamily="34" charset="0"/>
              <a:buChar char="•"/>
            </a:pPr>
            <a:r>
              <a:rPr lang="en-US" sz="1400" dirty="0"/>
              <a:t>Information can be provided following the workshop (email)</a:t>
            </a:r>
          </a:p>
          <a:p>
            <a:pPr marL="285750" indent="-285750">
              <a:buFont typeface="Arial" panose="020B0604020202020204" pitchFamily="34" charset="0"/>
              <a:buChar char="•"/>
            </a:pPr>
            <a:r>
              <a:rPr lang="en-US" sz="1400" dirty="0"/>
              <a:t>Information can be provided during jurisdictional review</a:t>
            </a:r>
          </a:p>
          <a:p>
            <a:pPr marL="285750" indent="-285750">
              <a:buFont typeface="Arial" panose="020B0604020202020204" pitchFamily="34" charset="0"/>
              <a:buChar char="•"/>
            </a:pPr>
            <a:r>
              <a:rPr lang="en-US" sz="1400" dirty="0"/>
              <a:t>Information can be provided when the document is posted as proposed on the SAR Public Registry</a:t>
            </a:r>
          </a:p>
          <a:p>
            <a:endParaRPr lang="en-US" sz="1400" dirty="0"/>
          </a:p>
          <a:p>
            <a:r>
              <a:rPr lang="en-US" sz="1400" b="1" dirty="0"/>
              <a:t>Examples for how information can be acknowledged</a:t>
            </a:r>
          </a:p>
          <a:p>
            <a:pPr marL="285750" indent="-285750">
              <a:buFont typeface="Arial" panose="020B0604020202020204" pitchFamily="34" charset="0"/>
              <a:buChar char="•"/>
            </a:pPr>
            <a:r>
              <a:rPr lang="en-US" sz="1400" dirty="0"/>
              <a:t>As an individual </a:t>
            </a:r>
          </a:p>
          <a:p>
            <a:pPr marL="285750" indent="-285750">
              <a:buFont typeface="Arial" panose="020B0604020202020204" pitchFamily="34" charset="0"/>
              <a:buChar char="•"/>
            </a:pPr>
            <a:r>
              <a:rPr lang="en-US" sz="1400" dirty="0"/>
              <a:t>On behalf of your First Nation / Indigenous Organization</a:t>
            </a:r>
          </a:p>
          <a:p>
            <a:pPr marL="285750" indent="-285750">
              <a:buFont typeface="Arial" panose="020B0604020202020204" pitchFamily="34" charset="0"/>
              <a:buChar char="•"/>
            </a:pPr>
            <a:r>
              <a:rPr lang="en-US" sz="1400" dirty="0"/>
              <a:t>Anonymous and under the umbrella of ‘information shared during the July 2023 wolverine workshop’</a:t>
            </a:r>
          </a:p>
          <a:p>
            <a:endParaRPr lang="en-US" sz="1400" dirty="0"/>
          </a:p>
          <a:p>
            <a:r>
              <a:rPr lang="en-US" sz="1400" dirty="0"/>
              <a:t>*</a:t>
            </a:r>
            <a:r>
              <a:rPr lang="en-US" sz="1400" b="1" dirty="0"/>
              <a:t>Please Note</a:t>
            </a:r>
            <a:r>
              <a:rPr lang="en-US" sz="1400" dirty="0"/>
              <a:t> the </a:t>
            </a:r>
            <a:r>
              <a:rPr lang="en-US" sz="1400" u="sng" dirty="0"/>
              <a:t>Management Plan for Wolverine (</a:t>
            </a:r>
            <a:r>
              <a:rPr lang="en-US" sz="1400" i="1" u="sng" dirty="0"/>
              <a:t>Gulo gulo</a:t>
            </a:r>
            <a:r>
              <a:rPr lang="en-US" sz="1400" u="sng" dirty="0"/>
              <a:t>) in Canada </a:t>
            </a:r>
            <a:r>
              <a:rPr lang="en-US" sz="1400" dirty="0"/>
              <a:t>will eventually be posted on the Species at Risk (SAR) Public Registry</a:t>
            </a:r>
          </a:p>
          <a:p>
            <a:pPr marL="285750" indent="-285750">
              <a:buFont typeface="Arial" panose="020B0604020202020204" pitchFamily="34" charset="0"/>
              <a:buChar char="•"/>
            </a:pPr>
            <a:endParaRPr lang="en-CA" sz="1400" dirty="0"/>
          </a:p>
        </p:txBody>
      </p:sp>
    </p:spTree>
    <p:extLst>
      <p:ext uri="{BB962C8B-B14F-4D97-AF65-F5344CB8AC3E}">
        <p14:creationId xmlns:p14="http://schemas.microsoft.com/office/powerpoint/2010/main" val="3348510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Brief Virtual ‘live’ tour of the SAR Public registry </a:t>
            </a:r>
            <a:endParaRPr lang="en-CA" dirty="0"/>
          </a:p>
        </p:txBody>
      </p:sp>
      <p:pic>
        <p:nvPicPr>
          <p:cNvPr id="5" name="Picture 4"/>
          <p:cNvPicPr>
            <a:picLocks noChangeAspect="1"/>
          </p:cNvPicPr>
          <p:nvPr/>
        </p:nvPicPr>
        <p:blipFill>
          <a:blip r:embed="rId3"/>
          <a:stretch>
            <a:fillRect/>
          </a:stretch>
        </p:blipFill>
        <p:spPr>
          <a:xfrm>
            <a:off x="217906" y="1702279"/>
            <a:ext cx="7351891" cy="4297482"/>
          </a:xfrm>
          <a:prstGeom prst="rect">
            <a:avLst/>
          </a:prstGeom>
        </p:spPr>
      </p:pic>
      <p:sp>
        <p:nvSpPr>
          <p:cNvPr id="7" name="TextBox 6"/>
          <p:cNvSpPr txBox="1"/>
          <p:nvPr/>
        </p:nvSpPr>
        <p:spPr>
          <a:xfrm>
            <a:off x="7464946" y="2476575"/>
            <a:ext cx="4597734" cy="1508105"/>
          </a:xfrm>
          <a:prstGeom prst="rect">
            <a:avLst/>
          </a:prstGeom>
          <a:noFill/>
        </p:spPr>
        <p:txBody>
          <a:bodyPr wrap="none" rtlCol="0">
            <a:spAutoFit/>
          </a:bodyPr>
          <a:lstStyle/>
          <a:p>
            <a:r>
              <a:rPr lang="en-US" dirty="0">
                <a:solidFill>
                  <a:schemeClr val="tx2">
                    <a:lumMod val="75000"/>
                  </a:schemeClr>
                </a:solidFill>
              </a:rPr>
              <a:t>Navigating to and navigating </a:t>
            </a:r>
          </a:p>
          <a:p>
            <a:r>
              <a:rPr lang="en-US" dirty="0">
                <a:solidFill>
                  <a:schemeClr val="tx2">
                    <a:lumMod val="75000"/>
                  </a:schemeClr>
                </a:solidFill>
              </a:rPr>
              <a:t>around the Species at Risk (SAR)</a:t>
            </a:r>
          </a:p>
          <a:p>
            <a:r>
              <a:rPr lang="en-US" dirty="0">
                <a:solidFill>
                  <a:schemeClr val="tx2">
                    <a:lumMod val="75000"/>
                  </a:schemeClr>
                </a:solidFill>
              </a:rPr>
              <a:t>Public Registry</a:t>
            </a:r>
          </a:p>
          <a:p>
            <a:endParaRPr lang="en-US" dirty="0"/>
          </a:p>
          <a:p>
            <a:r>
              <a:rPr lang="en-US" sz="1200" dirty="0"/>
              <a:t>SAR Public Registry: </a:t>
            </a:r>
          </a:p>
          <a:p>
            <a:r>
              <a:rPr lang="en-US" sz="800" dirty="0">
                <a:hlinkClick r:id="rId4"/>
              </a:rPr>
              <a:t>https://www.canada.ca/en/environment-climate-change/services/species-risk-public-registry.html</a:t>
            </a:r>
            <a:r>
              <a:rPr lang="en-US" sz="800" dirty="0"/>
              <a:t> </a:t>
            </a:r>
            <a:endParaRPr lang="en-CA" sz="800" dirty="0"/>
          </a:p>
        </p:txBody>
      </p:sp>
    </p:spTree>
    <p:extLst>
      <p:ext uri="{BB962C8B-B14F-4D97-AF65-F5344CB8AC3E}">
        <p14:creationId xmlns:p14="http://schemas.microsoft.com/office/powerpoint/2010/main" val="228324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39383" y="1701384"/>
            <a:ext cx="5574078" cy="2229631"/>
          </a:xfrm>
          <a:prstGeom prst="rect">
            <a:avLst/>
          </a:prstGeom>
        </p:spPr>
      </p:pic>
    </p:spTree>
    <p:extLst>
      <p:ext uri="{BB962C8B-B14F-4D97-AF65-F5344CB8AC3E}">
        <p14:creationId xmlns:p14="http://schemas.microsoft.com/office/powerpoint/2010/main" val="2928452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8616" y="1135459"/>
            <a:ext cx="7992888" cy="1470025"/>
          </a:xfrm>
        </p:spPr>
        <p:txBody>
          <a:bodyPr>
            <a:noAutofit/>
          </a:bodyPr>
          <a:lstStyle/>
          <a:p>
            <a:pPr algn="ctr"/>
            <a:br>
              <a:rPr lang="en-US" sz="3200" dirty="0"/>
            </a:br>
            <a:r>
              <a:rPr lang="en-US" sz="3200" dirty="0"/>
              <a:t>upcoming after the break- Series of Questions to Guide Knowledge Sharing</a:t>
            </a:r>
            <a:br>
              <a:rPr lang="en-US" sz="3200" dirty="0"/>
            </a:br>
            <a:r>
              <a:rPr lang="en-US" sz="3200" dirty="0"/>
              <a:t> </a:t>
            </a:r>
          </a:p>
        </p:txBody>
      </p:sp>
      <p:sp>
        <p:nvSpPr>
          <p:cNvPr id="3" name="Subtitle 2"/>
          <p:cNvSpPr>
            <a:spLocks noGrp="1"/>
          </p:cNvSpPr>
          <p:nvPr>
            <p:ph type="subTitle" idx="1"/>
          </p:nvPr>
        </p:nvSpPr>
        <p:spPr>
          <a:xfrm>
            <a:off x="539646" y="3126862"/>
            <a:ext cx="11032761" cy="2194646"/>
          </a:xfrm>
        </p:spPr>
        <p:txBody>
          <a:bodyPr>
            <a:normAutofit fontScale="47500" lnSpcReduction="20000"/>
          </a:bodyPr>
          <a:lstStyle/>
          <a:p>
            <a:pPr algn="ctr"/>
            <a:r>
              <a:rPr lang="en-US" sz="4300" b="1" dirty="0"/>
              <a:t>Are you seeing wolverine in new areas then historically?</a:t>
            </a:r>
          </a:p>
          <a:p>
            <a:pPr algn="ctr"/>
            <a:r>
              <a:rPr lang="en-US" sz="4300" b="1" dirty="0"/>
              <a:t>Do you think the number of wolverines in Ontario are increasing or decreasing?</a:t>
            </a:r>
          </a:p>
          <a:p>
            <a:pPr algn="ctr"/>
            <a:r>
              <a:rPr lang="en-US" sz="4300" b="1" dirty="0"/>
              <a:t> Have you noticed any changes in wolverine habitat use or diet? </a:t>
            </a:r>
          </a:p>
          <a:p>
            <a:pPr algn="ctr"/>
            <a:r>
              <a:rPr lang="en-US" sz="4300" b="1" dirty="0"/>
              <a:t>What actions do you think should be recommend to support wolverine conservation?</a:t>
            </a:r>
          </a:p>
          <a:p>
            <a:pPr algn="ctr"/>
            <a:r>
              <a:rPr lang="en-US" sz="4300" b="1" dirty="0"/>
              <a:t> Do you think climate change will have impacts on wolverines in Ontario?</a:t>
            </a:r>
          </a:p>
          <a:p>
            <a:pPr algn="ctr"/>
            <a:r>
              <a:rPr lang="en-CA" sz="4300" b="1" dirty="0"/>
              <a:t>Questions or Anything else to share? </a:t>
            </a:r>
          </a:p>
          <a:p>
            <a:pPr algn="ctr"/>
            <a:endParaRPr lang="en-CA" sz="1200" b="1" dirty="0"/>
          </a:p>
          <a:p>
            <a:pPr algn="ctr"/>
            <a:endParaRPr lang="en-CA" sz="1200" b="1" dirty="0"/>
          </a:p>
          <a:p>
            <a:pPr algn="ctr"/>
            <a:endParaRPr lang="en-CA" sz="1200" b="1" dirty="0"/>
          </a:p>
          <a:p>
            <a:pPr algn="ctr"/>
            <a:endParaRPr lang="en-CA" sz="1200" b="1" dirty="0"/>
          </a:p>
          <a:p>
            <a:pPr algn="ctr"/>
            <a:endParaRPr lang="en-US" sz="1200" dirty="0"/>
          </a:p>
        </p:txBody>
      </p:sp>
      <p:sp>
        <p:nvSpPr>
          <p:cNvPr id="4" name="Title 1"/>
          <p:cNvSpPr txBox="1">
            <a:spLocks/>
          </p:cNvSpPr>
          <p:nvPr/>
        </p:nvSpPr>
        <p:spPr>
          <a:xfrm>
            <a:off x="2378616" y="2895906"/>
            <a:ext cx="7992888" cy="1470025"/>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cap="all" baseline="0">
                <a:solidFill>
                  <a:schemeClr val="bg1"/>
                </a:solidFill>
                <a:latin typeface="+mj-lt"/>
                <a:ea typeface="+mj-ea"/>
                <a:cs typeface="+mj-cs"/>
              </a:defRPr>
            </a:lvl1pPr>
          </a:lstStyle>
          <a:p>
            <a:endParaRPr lang="en-US" sz="1800" dirty="0">
              <a:solidFill>
                <a:prstClr val="white"/>
              </a:solidFill>
              <a:latin typeface="Arial"/>
            </a:endParaRPr>
          </a:p>
        </p:txBody>
      </p:sp>
      <p:sp>
        <p:nvSpPr>
          <p:cNvPr id="6" name="Rectangle 5"/>
          <p:cNvSpPr/>
          <p:nvPr/>
        </p:nvSpPr>
        <p:spPr>
          <a:xfrm>
            <a:off x="361336" y="321817"/>
            <a:ext cx="2335793" cy="523220"/>
          </a:xfrm>
          <a:prstGeom prst="rect">
            <a:avLst/>
          </a:prstGeom>
        </p:spPr>
        <p:txBody>
          <a:bodyPr wrap="square">
            <a:spAutoFit/>
          </a:bodyPr>
          <a:lstStyle/>
          <a:p>
            <a:r>
              <a:rPr lang="en-US" sz="2800" b="1" dirty="0">
                <a:solidFill>
                  <a:schemeClr val="bg1"/>
                </a:solidFill>
              </a:rPr>
              <a:t>Short Break</a:t>
            </a:r>
            <a:endParaRPr lang="en-CA" sz="2800" b="1" dirty="0">
              <a:solidFill>
                <a:schemeClr val="bg1"/>
              </a:solidFill>
            </a:endParaRPr>
          </a:p>
        </p:txBody>
      </p:sp>
    </p:spTree>
    <p:extLst>
      <p:ext uri="{BB962C8B-B14F-4D97-AF65-F5344CB8AC3E}">
        <p14:creationId xmlns:p14="http://schemas.microsoft.com/office/powerpoint/2010/main" val="4178485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534400" y="6356351"/>
            <a:ext cx="2133600" cy="365125"/>
          </a:xfrm>
        </p:spPr>
        <p:txBody>
          <a:bodyPr/>
          <a:lstStyle/>
          <a:p>
            <a:fld id="{5CE84AB2-A68C-446D-B258-F807154688F9}" type="slidenum">
              <a:rPr lang="en-US" smtClean="0"/>
              <a:t>15</a:t>
            </a:fld>
            <a:endParaRPr lang="en-US" dirty="0"/>
          </a:p>
        </p:txBody>
      </p:sp>
      <p:sp>
        <p:nvSpPr>
          <p:cNvPr id="3" name="Rectangle 2"/>
          <p:cNvSpPr txBox="1">
            <a:spLocks noChangeArrowheads="1"/>
          </p:cNvSpPr>
          <p:nvPr/>
        </p:nvSpPr>
        <p:spPr>
          <a:xfrm>
            <a:off x="2783632" y="1340769"/>
            <a:ext cx="7200800" cy="70122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en-US" sz="4000" dirty="0">
                <a:solidFill>
                  <a:schemeClr val="tx1"/>
                </a:solidFill>
                <a:latin typeface="+mn-lt"/>
              </a:rPr>
              <a:t>For More Information…</a:t>
            </a:r>
          </a:p>
        </p:txBody>
      </p:sp>
      <p:sp>
        <p:nvSpPr>
          <p:cNvPr id="4" name="Text Box 4"/>
          <p:cNvSpPr txBox="1">
            <a:spLocks noChangeArrowheads="1"/>
          </p:cNvSpPr>
          <p:nvPr/>
        </p:nvSpPr>
        <p:spPr bwMode="auto">
          <a:xfrm>
            <a:off x="3503712" y="2041999"/>
            <a:ext cx="51851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Arial Unicode MS" pitchFamily="34" charset="-128"/>
                <a:cs typeface="Arial Unicode MS" pitchFamily="34" charset="-128"/>
              </a:defRPr>
            </a:lvl1pPr>
            <a:lvl2pPr marL="742950" indent="-285750">
              <a:defRPr kumimoji="1">
                <a:solidFill>
                  <a:schemeClr val="tx1"/>
                </a:solidFill>
                <a:latin typeface="Arial" charset="0"/>
                <a:ea typeface="Arial Unicode MS" pitchFamily="34" charset="-128"/>
                <a:cs typeface="Arial Unicode MS" pitchFamily="34" charset="-128"/>
              </a:defRPr>
            </a:lvl2pPr>
            <a:lvl3pPr marL="1143000" indent="-228600">
              <a:defRPr kumimoji="1">
                <a:solidFill>
                  <a:schemeClr val="tx1"/>
                </a:solidFill>
                <a:latin typeface="Arial" charset="0"/>
                <a:ea typeface="Arial Unicode MS" pitchFamily="34" charset="-128"/>
                <a:cs typeface="Arial Unicode MS" pitchFamily="34" charset="-128"/>
              </a:defRPr>
            </a:lvl3pPr>
            <a:lvl4pPr marL="1600200" indent="-228600">
              <a:defRPr kumimoji="1">
                <a:solidFill>
                  <a:schemeClr val="tx1"/>
                </a:solidFill>
                <a:latin typeface="Arial" charset="0"/>
                <a:ea typeface="Arial Unicode MS" pitchFamily="34" charset="-128"/>
                <a:cs typeface="Arial Unicode MS" pitchFamily="34" charset="-128"/>
              </a:defRPr>
            </a:lvl4pPr>
            <a:lvl5pPr marL="2057400" indent="-228600">
              <a:defRPr kumimoji="1">
                <a:solidFill>
                  <a:schemeClr val="tx1"/>
                </a:solidFill>
                <a:latin typeface="Arial" charset="0"/>
                <a:ea typeface="Arial Unicode MS" pitchFamily="34" charset="-128"/>
                <a:cs typeface="Arial Unicode MS" pitchFamily="34" charset="-128"/>
              </a:defRPr>
            </a:lvl5pPr>
            <a:lvl6pPr marL="2514600" indent="-228600" fontAlgn="base">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2971800" indent="-228600" fontAlgn="base">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29000" indent="-228600" fontAlgn="base">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886200" indent="-228600" fontAlgn="base">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algn="ctr">
              <a:spcBef>
                <a:spcPct val="50000"/>
              </a:spcBef>
            </a:pPr>
            <a:r>
              <a:rPr lang="en-US" dirty="0">
                <a:latin typeface="+mn-lt"/>
              </a:rPr>
              <a:t>If you have questions, or would like to receive more information, please contact us:</a:t>
            </a:r>
          </a:p>
        </p:txBody>
      </p:sp>
      <p:sp>
        <p:nvSpPr>
          <p:cNvPr id="5" name="Rectangle 3"/>
          <p:cNvSpPr>
            <a:spLocks noChangeArrowheads="1"/>
          </p:cNvSpPr>
          <p:nvPr/>
        </p:nvSpPr>
        <p:spPr bwMode="auto">
          <a:xfrm>
            <a:off x="2686592" y="3147224"/>
            <a:ext cx="2812000" cy="117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57175" indent="-257175" algn="r" eaLnBrk="0" hangingPunct="0">
              <a:lnSpc>
                <a:spcPct val="80000"/>
              </a:lnSpc>
              <a:spcBef>
                <a:spcPct val="20000"/>
              </a:spcBef>
              <a:buClr>
                <a:srgbClr val="CC0000"/>
              </a:buClr>
            </a:pPr>
            <a:r>
              <a:rPr lang="en-CA" sz="2100" b="1" dirty="0"/>
              <a:t>Chris Rohe</a:t>
            </a:r>
          </a:p>
          <a:p>
            <a:pPr marL="257175" indent="-257175" algn="r" eaLnBrk="0" hangingPunct="0">
              <a:lnSpc>
                <a:spcPct val="80000"/>
              </a:lnSpc>
              <a:spcBef>
                <a:spcPct val="20000"/>
              </a:spcBef>
              <a:buClr>
                <a:srgbClr val="CC0000"/>
              </a:buClr>
            </a:pPr>
            <a:r>
              <a:rPr lang="en-CA" sz="1500" b="1" dirty="0">
                <a:hlinkClick r:id="rId3"/>
              </a:rPr>
              <a:t>Christina.Rohe@ec.gc.ca</a:t>
            </a:r>
            <a:endParaRPr lang="en-CA" sz="1500" b="1" dirty="0"/>
          </a:p>
          <a:p>
            <a:pPr marL="257175" indent="-257175" algn="r" eaLnBrk="0" hangingPunct="0">
              <a:lnSpc>
                <a:spcPct val="80000"/>
              </a:lnSpc>
              <a:spcBef>
                <a:spcPct val="20000"/>
              </a:spcBef>
              <a:buClr>
                <a:srgbClr val="CC0000"/>
              </a:buClr>
            </a:pPr>
            <a:r>
              <a:rPr lang="en-CA" sz="1500" b="1" dirty="0"/>
              <a:t>A/Consultations Biologist</a:t>
            </a:r>
          </a:p>
          <a:p>
            <a:pPr marL="257175" indent="-257175" algn="r" eaLnBrk="0" hangingPunct="0">
              <a:lnSpc>
                <a:spcPct val="80000"/>
              </a:lnSpc>
              <a:spcBef>
                <a:spcPct val="20000"/>
              </a:spcBef>
              <a:buClr>
                <a:srgbClr val="CC0000"/>
              </a:buClr>
            </a:pPr>
            <a:r>
              <a:rPr lang="en-CA" sz="1500" b="1" dirty="0"/>
              <a:t>ECCC, CWS- Ontario Region </a:t>
            </a:r>
          </a:p>
          <a:p>
            <a:pPr marL="257175" indent="-257175" algn="r" eaLnBrk="0" hangingPunct="0">
              <a:lnSpc>
                <a:spcPct val="80000"/>
              </a:lnSpc>
              <a:spcBef>
                <a:spcPct val="20000"/>
              </a:spcBef>
              <a:buClr>
                <a:srgbClr val="CC0000"/>
              </a:buClr>
            </a:pPr>
            <a:endParaRPr lang="en-US" sz="1350" dirty="0"/>
          </a:p>
        </p:txBody>
      </p:sp>
      <p:sp>
        <p:nvSpPr>
          <p:cNvPr id="6" name="TextBox 5"/>
          <p:cNvSpPr txBox="1"/>
          <p:nvPr/>
        </p:nvSpPr>
        <p:spPr>
          <a:xfrm>
            <a:off x="6279308" y="3091338"/>
            <a:ext cx="2842445" cy="1384995"/>
          </a:xfrm>
          <a:prstGeom prst="rect">
            <a:avLst/>
          </a:prstGeom>
          <a:noFill/>
        </p:spPr>
        <p:txBody>
          <a:bodyPr wrap="none" rtlCol="0">
            <a:spAutoFit/>
          </a:bodyPr>
          <a:lstStyle/>
          <a:p>
            <a:r>
              <a:rPr lang="en-CA" sz="2100" b="1" dirty="0"/>
              <a:t>Kate O’Donoghue</a:t>
            </a:r>
          </a:p>
          <a:p>
            <a:r>
              <a:rPr lang="en-CA" sz="1500" b="1" u="sng" dirty="0">
                <a:hlinkClick r:id="rId4"/>
              </a:rPr>
              <a:t>Kate.Odonoghue2@ec.gc.ca</a:t>
            </a:r>
            <a:endParaRPr lang="en-CA" sz="1500" b="1" dirty="0"/>
          </a:p>
          <a:p>
            <a:r>
              <a:rPr lang="en-CA" sz="1500" b="1" dirty="0"/>
              <a:t>Consultations Officer </a:t>
            </a:r>
          </a:p>
          <a:p>
            <a:r>
              <a:rPr lang="en-CA" sz="1500" b="1" dirty="0"/>
              <a:t>ECCC, CWS - Ontario Region</a:t>
            </a:r>
          </a:p>
          <a:p>
            <a:endParaRPr lang="en-CA" dirty="0"/>
          </a:p>
        </p:txBody>
      </p:sp>
    </p:spTree>
    <p:extLst>
      <p:ext uri="{BB962C8B-B14F-4D97-AF65-F5344CB8AC3E}">
        <p14:creationId xmlns:p14="http://schemas.microsoft.com/office/powerpoint/2010/main" val="4216851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726926"/>
            <a:ext cx="8229600" cy="1616770"/>
          </a:xfrm>
        </p:spPr>
        <p:txBody>
          <a:bodyPr>
            <a:normAutofit/>
          </a:bodyPr>
          <a:lstStyle/>
          <a:p>
            <a:pPr marL="0" indent="0" algn="ctr">
              <a:buNone/>
            </a:pPr>
            <a:r>
              <a:rPr lang="en-CA" sz="4400" kern="0" dirty="0">
                <a:ea typeface="Segoe UI" panose="020B0502040204020203" pitchFamily="34" charset="0"/>
                <a:cs typeface="Arial" panose="020B0604020202020204" pitchFamily="34" charset="0"/>
              </a:rPr>
              <a:t>How the different types of funding work</a:t>
            </a:r>
            <a:endParaRPr lang="en-CA" sz="4000" dirty="0">
              <a:solidFill>
                <a:srgbClr val="4F6228"/>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890" y="1058344"/>
            <a:ext cx="9234220" cy="2308555"/>
          </a:xfrm>
          <a:prstGeom prst="rect">
            <a:avLst/>
          </a:prstGeom>
        </p:spPr>
      </p:pic>
      <p:grpSp>
        <p:nvGrpSpPr>
          <p:cNvPr id="2" name="Group 1">
            <a:extLst>
              <a:ext uri="{FF2B5EF4-FFF2-40B4-BE49-F238E27FC236}">
                <a16:creationId xmlns:a16="http://schemas.microsoft.com/office/drawing/2014/main" id="{4E1668A7-58CB-8D40-7C61-9EF6E2CB2BCC}"/>
              </a:ext>
            </a:extLst>
          </p:cNvPr>
          <p:cNvGrpSpPr/>
          <p:nvPr/>
        </p:nvGrpSpPr>
        <p:grpSpPr>
          <a:xfrm>
            <a:off x="0" y="-39687"/>
            <a:ext cx="12192000" cy="6897687"/>
            <a:chOff x="0" y="0"/>
            <a:chExt cx="12192000" cy="6897687"/>
          </a:xfrm>
        </p:grpSpPr>
        <p:pic>
          <p:nvPicPr>
            <p:cNvPr id="4" name="Picture 3">
              <a:extLst>
                <a:ext uri="{FF2B5EF4-FFF2-40B4-BE49-F238E27FC236}">
                  <a16:creationId xmlns:a16="http://schemas.microsoft.com/office/drawing/2014/main" id="{57D6A9DF-3DCA-810F-4936-F5ECA1451D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4135"/>
            <a:stretch/>
          </p:blipFill>
          <p:spPr>
            <a:xfrm>
              <a:off x="0" y="5106157"/>
              <a:ext cx="9233834" cy="1791530"/>
            </a:xfrm>
            <a:prstGeom prst="rect">
              <a:avLst/>
            </a:prstGeom>
          </p:spPr>
        </p:pic>
        <p:pic>
          <p:nvPicPr>
            <p:cNvPr id="6" name="Picture 5">
              <a:extLst>
                <a:ext uri="{FF2B5EF4-FFF2-40B4-BE49-F238E27FC236}">
                  <a16:creationId xmlns:a16="http://schemas.microsoft.com/office/drawing/2014/main" id="{49E2A221-2A1D-C86D-7D80-0E1196AA73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9115"/>
            <a:stretch/>
          </p:blipFill>
          <p:spPr>
            <a:xfrm>
              <a:off x="2958166" y="0"/>
              <a:ext cx="9233834" cy="2139195"/>
            </a:xfrm>
            <a:prstGeom prst="rect">
              <a:avLst/>
            </a:prstGeom>
          </p:spPr>
        </p:pic>
      </p:grpSp>
    </p:spTree>
    <p:extLst>
      <p:ext uri="{BB962C8B-B14F-4D97-AF65-F5344CB8AC3E}">
        <p14:creationId xmlns:p14="http://schemas.microsoft.com/office/powerpoint/2010/main" val="2741108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Capacity Funding</a:t>
            </a:r>
          </a:p>
        </p:txBody>
      </p:sp>
      <p:sp>
        <p:nvSpPr>
          <p:cNvPr id="3" name="Content Placeholder 2"/>
          <p:cNvSpPr>
            <a:spLocks noGrp="1"/>
          </p:cNvSpPr>
          <p:nvPr>
            <p:ph idx="1"/>
          </p:nvPr>
        </p:nvSpPr>
        <p:spPr>
          <a:xfrm>
            <a:off x="1981200" y="1600202"/>
            <a:ext cx="8229600" cy="4637110"/>
          </a:xfrm>
        </p:spPr>
        <p:txBody>
          <a:bodyPr>
            <a:normAutofit fontScale="92500" lnSpcReduction="20000"/>
          </a:bodyPr>
          <a:lstStyle/>
          <a:p>
            <a:pPr marL="457200" indent="-457200">
              <a:buAutoNum type="arabicPeriod"/>
            </a:pPr>
            <a:r>
              <a:rPr lang="en-CA" b="1" dirty="0">
                <a:effectLst/>
                <a:latin typeface="+mj-lt"/>
                <a:ea typeface="Calibri" panose="020F0502020204030204" pitchFamily="34" charset="0"/>
                <a:cs typeface="Times New Roman" panose="02020603050405020304" pitchFamily="18" charset="0"/>
              </a:rPr>
              <a:t>Funding to support participation in species-specific workshops and/or meetings organized by CIER/ECCC</a:t>
            </a:r>
          </a:p>
          <a:p>
            <a:pPr lvl="1"/>
            <a:r>
              <a:rPr lang="en-US" dirty="0">
                <a:latin typeface="+mj-lt"/>
                <a:ea typeface="Calibri" panose="020F0502020204030204" pitchFamily="34" charset="0"/>
                <a:cs typeface="Times New Roman" panose="02020603050405020304" pitchFamily="18" charset="0"/>
              </a:rPr>
              <a:t>T</a:t>
            </a:r>
            <a:r>
              <a:rPr lang="en-US" dirty="0">
                <a:effectLst/>
                <a:latin typeface="+mj-lt"/>
                <a:ea typeface="Calibri" panose="020F0502020204030204" pitchFamily="34" charset="0"/>
                <a:cs typeface="Times New Roman" panose="02020603050405020304" pitchFamily="18" charset="0"/>
              </a:rPr>
              <a:t>o provide funding for community members, staff, elders, and knowledge holders to share their time and cover in-person meeting expenses.</a:t>
            </a:r>
          </a:p>
          <a:p>
            <a:pPr lvl="1"/>
            <a:r>
              <a:rPr lang="en-US" dirty="0">
                <a:effectLst/>
                <a:latin typeface="+mj-lt"/>
                <a:ea typeface="Calibri" panose="020F0502020204030204" pitchFamily="34" charset="0"/>
                <a:cs typeface="Times New Roman" panose="02020603050405020304" pitchFamily="18" charset="0"/>
              </a:rPr>
              <a:t>Funding amounts are based on Treasury Board of Canada rates.  Details on available funding will be provided in individual session invitations.</a:t>
            </a:r>
            <a:r>
              <a:rPr lang="en-CA" sz="2000" b="1" dirty="0">
                <a:latin typeface="+mj-lt"/>
              </a:rPr>
              <a:t> </a:t>
            </a:r>
          </a:p>
          <a:p>
            <a:r>
              <a:rPr lang="en-CA" sz="2000" b="1" dirty="0">
                <a:latin typeface="+mj-lt"/>
              </a:rPr>
              <a:t>Process</a:t>
            </a:r>
            <a:r>
              <a:rPr lang="en-CA" sz="1600" b="1" dirty="0">
                <a:latin typeface="+mj-lt"/>
              </a:rPr>
              <a:t> </a:t>
            </a:r>
          </a:p>
          <a:p>
            <a:pPr lvl="1"/>
            <a:r>
              <a:rPr lang="en-US" sz="1900" dirty="0">
                <a:latin typeface="+mj-lt"/>
                <a:ea typeface="Calibri" panose="020F0502020204030204" pitchFamily="34" charset="0"/>
                <a:cs typeface="Times New Roman" panose="02020603050405020304" pitchFamily="18" charset="0"/>
              </a:rPr>
              <a:t>A community contact or ECCC will be asked to provide requested information to CIER by email.</a:t>
            </a:r>
          </a:p>
          <a:p>
            <a:pPr lvl="1"/>
            <a:r>
              <a:rPr lang="en-US" sz="1900" dirty="0">
                <a:latin typeface="+mj-lt"/>
                <a:ea typeface="Calibri" panose="020F0502020204030204" pitchFamily="34" charset="0"/>
                <a:cs typeface="Times New Roman" panose="02020603050405020304" pitchFamily="18" charset="0"/>
              </a:rPr>
              <a:t>CIER will mail a cheque within 3 weeks of the session to the community contact who is responsible for distributing the funds to participants. </a:t>
            </a:r>
            <a:endParaRPr lang="en-CA" sz="2200" dirty="0">
              <a:latin typeface="+mj-lt"/>
            </a:endParaRPr>
          </a:p>
          <a:p>
            <a:pPr lvl="1"/>
            <a:endParaRPr lang="en-US" dirty="0">
              <a:effectLst/>
              <a:latin typeface="+mj-lt"/>
              <a:ea typeface="Calibri" panose="020F0502020204030204" pitchFamily="34" charset="0"/>
              <a:cs typeface="Times New Roman" panose="02020603050405020304" pitchFamily="18" charset="0"/>
            </a:endParaRPr>
          </a:p>
          <a:p>
            <a:pPr marL="457200" lvl="1" indent="0">
              <a:buNone/>
            </a:pPr>
            <a:endParaRPr lang="en-CA" dirty="0">
              <a:latin typeface="+mj-lt"/>
            </a:endParaRPr>
          </a:p>
        </p:txBody>
      </p:sp>
      <p:grpSp>
        <p:nvGrpSpPr>
          <p:cNvPr id="6" name="Group 5">
            <a:extLst>
              <a:ext uri="{FF2B5EF4-FFF2-40B4-BE49-F238E27FC236}">
                <a16:creationId xmlns:a16="http://schemas.microsoft.com/office/drawing/2014/main" id="{79FA46FC-F0E1-38B5-3011-8E6EDBF6B9C0}"/>
              </a:ext>
            </a:extLst>
          </p:cNvPr>
          <p:cNvGrpSpPr/>
          <p:nvPr/>
        </p:nvGrpSpPr>
        <p:grpSpPr>
          <a:xfrm>
            <a:off x="0" y="0"/>
            <a:ext cx="12192000" cy="6897687"/>
            <a:chOff x="0" y="0"/>
            <a:chExt cx="12192000" cy="6897687"/>
          </a:xfrm>
        </p:grpSpPr>
        <p:pic>
          <p:nvPicPr>
            <p:cNvPr id="4" name="Picture 3">
              <a:extLst>
                <a:ext uri="{FF2B5EF4-FFF2-40B4-BE49-F238E27FC236}">
                  <a16:creationId xmlns:a16="http://schemas.microsoft.com/office/drawing/2014/main" id="{556AAB7A-B5D6-4C33-A899-55C791C5BA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135"/>
            <a:stretch/>
          </p:blipFill>
          <p:spPr>
            <a:xfrm>
              <a:off x="0" y="5106157"/>
              <a:ext cx="9233834" cy="1791530"/>
            </a:xfrm>
            <a:prstGeom prst="rect">
              <a:avLst/>
            </a:prstGeom>
          </p:spPr>
        </p:pic>
        <p:pic>
          <p:nvPicPr>
            <p:cNvPr id="5" name="Picture 4">
              <a:extLst>
                <a:ext uri="{FF2B5EF4-FFF2-40B4-BE49-F238E27FC236}">
                  <a16:creationId xmlns:a16="http://schemas.microsoft.com/office/drawing/2014/main" id="{8130AD08-98D8-82CB-4C3B-DDFBFD9EBC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9115"/>
            <a:stretch/>
          </p:blipFill>
          <p:spPr>
            <a:xfrm>
              <a:off x="2958166" y="0"/>
              <a:ext cx="9233834" cy="2139195"/>
            </a:xfrm>
            <a:prstGeom prst="rect">
              <a:avLst/>
            </a:prstGeom>
          </p:spPr>
        </p:pic>
      </p:grpSp>
    </p:spTree>
    <p:extLst>
      <p:ext uri="{BB962C8B-B14F-4D97-AF65-F5344CB8AC3E}">
        <p14:creationId xmlns:p14="http://schemas.microsoft.com/office/powerpoint/2010/main" val="3038245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Capacity Funding</a:t>
            </a:r>
          </a:p>
        </p:txBody>
      </p:sp>
      <p:sp>
        <p:nvSpPr>
          <p:cNvPr id="3" name="Content Placeholder 2"/>
          <p:cNvSpPr>
            <a:spLocks noGrp="1"/>
          </p:cNvSpPr>
          <p:nvPr>
            <p:ph idx="1"/>
          </p:nvPr>
        </p:nvSpPr>
        <p:spPr>
          <a:xfrm>
            <a:off x="1981200" y="1600203"/>
            <a:ext cx="8229600" cy="4637109"/>
          </a:xfrm>
        </p:spPr>
        <p:txBody>
          <a:bodyPr>
            <a:normAutofit fontScale="85000" lnSpcReduction="20000"/>
          </a:bodyPr>
          <a:lstStyle/>
          <a:p>
            <a:pPr marL="0" indent="0">
              <a:buNone/>
            </a:pPr>
            <a:r>
              <a:rPr lang="en-CA" b="1" dirty="0">
                <a:effectLst/>
                <a:latin typeface="+mj-lt"/>
                <a:ea typeface="Calibri" panose="020F0502020204030204" pitchFamily="34" charset="0"/>
                <a:cs typeface="Calibri" panose="020F0502020204030204" pitchFamily="34" charset="0"/>
              </a:rPr>
              <a:t>2. Capacity funding to support information sharing for federal terrestrial species at risk listing and recovery planning </a:t>
            </a:r>
          </a:p>
          <a:p>
            <a:pPr lvl="1">
              <a:buFont typeface="Calibri" panose="020F0502020204030204" pitchFamily="34" charset="0"/>
              <a:buChar char="―"/>
            </a:pPr>
            <a:r>
              <a:rPr lang="en-CA" dirty="0">
                <a:effectLst/>
                <a:latin typeface="+mj-lt"/>
                <a:ea typeface="Calibri" panose="020F0502020204030204" pitchFamily="34" charset="0"/>
                <a:cs typeface="Calibri" panose="020F0502020204030204" pitchFamily="34" charset="0"/>
              </a:rPr>
              <a:t>To help address possible capacity challenges and work better together, ECCC is partnering with CIER who will </a:t>
            </a:r>
            <a:r>
              <a:rPr lang="en-CA" b="1" dirty="0">
                <a:effectLst/>
                <a:latin typeface="+mj-lt"/>
                <a:ea typeface="Calibri" panose="020F0502020204030204" pitchFamily="34" charset="0"/>
                <a:cs typeface="Calibri" panose="020F0502020204030204" pitchFamily="34" charset="0"/>
              </a:rPr>
              <a:t>administer federal capacity funding for those wishing to share data, knowledge and other information with ECCC </a:t>
            </a:r>
            <a:r>
              <a:rPr lang="en-CA" dirty="0">
                <a:effectLst/>
                <a:latin typeface="+mj-lt"/>
                <a:ea typeface="Calibri" panose="020F0502020204030204" pitchFamily="34" charset="0"/>
                <a:cs typeface="Calibri" panose="020F0502020204030204" pitchFamily="34" charset="0"/>
              </a:rPr>
              <a:t>about terrestrial species at risk but need some support to do so.</a:t>
            </a:r>
          </a:p>
          <a:p>
            <a:pPr marL="457200" lvl="1" indent="0">
              <a:buNone/>
            </a:pPr>
            <a:endParaRPr lang="en-CA" dirty="0">
              <a:effectLst/>
              <a:latin typeface="+mj-lt"/>
              <a:ea typeface="Calibri" panose="020F0502020204030204" pitchFamily="34" charset="0"/>
              <a:cs typeface="Calibri" panose="020F0502020204030204" pitchFamily="34" charset="0"/>
            </a:endParaRPr>
          </a:p>
          <a:p>
            <a:pPr lvl="1">
              <a:buFont typeface="Calibri" panose="020F0502020204030204" pitchFamily="34" charset="0"/>
              <a:buChar char="―"/>
            </a:pPr>
            <a:r>
              <a:rPr lang="en-CA" dirty="0">
                <a:effectLst/>
                <a:latin typeface="+mj-lt"/>
                <a:ea typeface="Calibri" panose="020F0502020204030204" pitchFamily="34" charset="0"/>
                <a:cs typeface="Calibri" panose="020F0502020204030204" pitchFamily="34" charset="0"/>
              </a:rPr>
              <a:t>Also, if those sharing information wish to formalize how this is done, ECCC is open to exploring approaches that can work for everyone (e.g., MOUs, protocol agreements, data sharing agreements). </a:t>
            </a:r>
            <a:endParaRPr lang="en-CA" dirty="0">
              <a:latin typeface="+mj-lt"/>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1BEDEDB-9A05-88BB-182D-B556EE582A3C}"/>
              </a:ext>
            </a:extLst>
          </p:cNvPr>
          <p:cNvGrpSpPr/>
          <p:nvPr/>
        </p:nvGrpSpPr>
        <p:grpSpPr>
          <a:xfrm>
            <a:off x="0" y="0"/>
            <a:ext cx="12192000" cy="6897687"/>
            <a:chOff x="0" y="0"/>
            <a:chExt cx="12192000" cy="6897687"/>
          </a:xfrm>
        </p:grpSpPr>
        <p:pic>
          <p:nvPicPr>
            <p:cNvPr id="6" name="Picture 5">
              <a:extLst>
                <a:ext uri="{FF2B5EF4-FFF2-40B4-BE49-F238E27FC236}">
                  <a16:creationId xmlns:a16="http://schemas.microsoft.com/office/drawing/2014/main" id="{1D181C68-3FA6-2F60-4A80-8C0A4D0C48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135"/>
            <a:stretch/>
          </p:blipFill>
          <p:spPr>
            <a:xfrm>
              <a:off x="0" y="5106157"/>
              <a:ext cx="9233834" cy="1791530"/>
            </a:xfrm>
            <a:prstGeom prst="rect">
              <a:avLst/>
            </a:prstGeom>
          </p:spPr>
        </p:pic>
        <p:pic>
          <p:nvPicPr>
            <p:cNvPr id="7" name="Picture 6">
              <a:extLst>
                <a:ext uri="{FF2B5EF4-FFF2-40B4-BE49-F238E27FC236}">
                  <a16:creationId xmlns:a16="http://schemas.microsoft.com/office/drawing/2014/main" id="{A01FC9FB-527D-D77C-8209-7ABAB4F9FE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9115"/>
            <a:stretch/>
          </p:blipFill>
          <p:spPr>
            <a:xfrm>
              <a:off x="2958166" y="0"/>
              <a:ext cx="9233834" cy="2139195"/>
            </a:xfrm>
            <a:prstGeom prst="rect">
              <a:avLst/>
            </a:prstGeom>
          </p:spPr>
        </p:pic>
      </p:grpSp>
    </p:spTree>
    <p:extLst>
      <p:ext uri="{BB962C8B-B14F-4D97-AF65-F5344CB8AC3E}">
        <p14:creationId xmlns:p14="http://schemas.microsoft.com/office/powerpoint/2010/main" val="1993005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Capacity Funding</a:t>
            </a:r>
          </a:p>
        </p:txBody>
      </p:sp>
      <p:sp>
        <p:nvSpPr>
          <p:cNvPr id="3" name="Content Placeholder 2"/>
          <p:cNvSpPr>
            <a:spLocks noGrp="1"/>
          </p:cNvSpPr>
          <p:nvPr>
            <p:ph idx="1"/>
          </p:nvPr>
        </p:nvSpPr>
        <p:spPr>
          <a:xfrm>
            <a:off x="1981200" y="1600203"/>
            <a:ext cx="8229600" cy="4637109"/>
          </a:xfrm>
        </p:spPr>
        <p:txBody>
          <a:bodyPr>
            <a:normAutofit fontScale="85000" lnSpcReduction="20000"/>
          </a:bodyPr>
          <a:lstStyle/>
          <a:p>
            <a:pPr lvl="1"/>
            <a:r>
              <a:rPr lang="en-CA" dirty="0">
                <a:effectLst/>
                <a:latin typeface="+mj-lt"/>
                <a:ea typeface="Calibri" panose="020F0502020204030204" pitchFamily="34" charset="0"/>
                <a:cs typeface="Times New Roman" panose="02020603050405020304" pitchFamily="18" charset="0"/>
              </a:rPr>
              <a:t>Funding can support </a:t>
            </a:r>
            <a:r>
              <a:rPr lang="en-CA" dirty="0">
                <a:effectLst/>
                <a:latin typeface="+mj-lt"/>
                <a:ea typeface="Times New Roman" panose="02020603050405020304" pitchFamily="18" charset="0"/>
                <a:cs typeface="Calibri" panose="020F0502020204030204" pitchFamily="34" charset="0"/>
              </a:rPr>
              <a:t>honorariums, travel, room rental, hospitality, professional services, Indigenous Knowledge collection, document review and written comments</a:t>
            </a:r>
            <a:r>
              <a:rPr lang="en-CA" b="1" dirty="0">
                <a:effectLst/>
                <a:latin typeface="+mj-lt"/>
                <a:ea typeface="Calibri" panose="020F0502020204030204" pitchFamily="34" charset="0"/>
                <a:cs typeface="Times New Roman" panose="02020603050405020304" pitchFamily="18" charset="0"/>
              </a:rPr>
              <a:t>.</a:t>
            </a:r>
            <a:r>
              <a:rPr lang="en-CA" b="1" dirty="0">
                <a:effectLst/>
                <a:latin typeface="+mj-lt"/>
                <a:ea typeface="Calibri" panose="020F0502020204030204" pitchFamily="34" charset="0"/>
                <a:cs typeface="Calibri" panose="020F0502020204030204" pitchFamily="34" charset="0"/>
              </a:rPr>
              <a:t> </a:t>
            </a:r>
            <a:r>
              <a:rPr lang="en-CA" dirty="0">
                <a:effectLst/>
                <a:latin typeface="+mj-lt"/>
                <a:ea typeface="Calibri" panose="020F0502020204030204" pitchFamily="34" charset="0"/>
                <a:cs typeface="Times New Roman" panose="02020603050405020304" pitchFamily="18" charset="0"/>
              </a:rPr>
              <a:t>The Treasury Board of Canada rates will apply. </a:t>
            </a:r>
            <a:r>
              <a:rPr lang="en-CA" b="1" dirty="0">
                <a:effectLst/>
                <a:latin typeface="+mj-lt"/>
                <a:ea typeface="Calibri" panose="020F0502020204030204" pitchFamily="34" charset="0"/>
                <a:cs typeface="Times New Roman" panose="02020603050405020304" pitchFamily="18" charset="0"/>
              </a:rPr>
              <a:t> </a:t>
            </a:r>
            <a:endParaRPr lang="en-CA" dirty="0">
              <a:effectLst/>
              <a:latin typeface="+mj-lt"/>
              <a:ea typeface="Calibri" panose="020F0502020204030204" pitchFamily="34" charset="0"/>
              <a:cs typeface="Times New Roman" panose="02020603050405020304" pitchFamily="18" charset="0"/>
            </a:endParaRPr>
          </a:p>
          <a:p>
            <a:r>
              <a:rPr lang="en-CA" sz="2000" b="1" dirty="0">
                <a:latin typeface="+mj-lt"/>
              </a:rPr>
              <a:t>Process </a:t>
            </a:r>
          </a:p>
          <a:p>
            <a:pPr lvl="1"/>
            <a:r>
              <a:rPr lang="en-US" dirty="0">
                <a:effectLst/>
                <a:latin typeface="+mj-lt"/>
                <a:ea typeface="Calibri" panose="020F0502020204030204" pitchFamily="34" charset="0"/>
                <a:cs typeface="Times New Roman" panose="02020603050405020304" pitchFamily="18" charset="0"/>
              </a:rPr>
              <a:t>Community/organization will fill in the Capacity Funding Request form and submit to CIER </a:t>
            </a:r>
            <a:r>
              <a:rPr lang="en-US" b="1" dirty="0">
                <a:effectLst/>
                <a:latin typeface="+mj-lt"/>
                <a:ea typeface="Calibri" panose="020F0502020204030204" pitchFamily="34" charset="0"/>
                <a:cs typeface="Times New Roman" panose="02020603050405020304" pitchFamily="18" charset="0"/>
              </a:rPr>
              <a:t>prior to undertaking activities</a:t>
            </a:r>
            <a:r>
              <a:rPr lang="en-US" dirty="0">
                <a:latin typeface="+mj-lt"/>
                <a:ea typeface="Calibri" panose="020F0502020204030204" pitchFamily="34" charset="0"/>
                <a:cs typeface="Times New Roman" panose="02020603050405020304" pitchFamily="18" charset="0"/>
              </a:rPr>
              <a:t>.</a:t>
            </a:r>
          </a:p>
          <a:p>
            <a:pPr lvl="1"/>
            <a:r>
              <a:rPr lang="en-US" dirty="0">
                <a:effectLst/>
                <a:latin typeface="+mj-lt"/>
                <a:ea typeface="Calibri" panose="020F0502020204030204" pitchFamily="34" charset="0"/>
                <a:cs typeface="Times New Roman" panose="02020603050405020304" pitchFamily="18" charset="0"/>
              </a:rPr>
              <a:t>Upon review and approval, CIER will mail a cheque within 3 weeks to the applicant who is responsible for distributing the funds to participants.</a:t>
            </a:r>
          </a:p>
          <a:p>
            <a:pPr marL="457200" lvl="1" indent="0">
              <a:buNone/>
            </a:pPr>
            <a:endParaRPr lang="en-US" sz="1800" b="1" dirty="0">
              <a:latin typeface="+mj-lt"/>
              <a:ea typeface="Calibri" panose="020F0502020204030204" pitchFamily="34" charset="0"/>
              <a:cs typeface="Times New Roman" panose="02020603050405020304" pitchFamily="18" charset="0"/>
            </a:endParaRPr>
          </a:p>
          <a:p>
            <a:pPr marL="457200" lvl="1" indent="0">
              <a:buNone/>
            </a:pPr>
            <a:r>
              <a:rPr lang="en-US" sz="1800" b="1" dirty="0">
                <a:latin typeface="+mj-lt"/>
                <a:ea typeface="Calibri" panose="020F0502020204030204" pitchFamily="34" charset="0"/>
                <a:cs typeface="Times New Roman" panose="02020603050405020304" pitchFamily="18" charset="0"/>
              </a:rPr>
              <a:t> </a:t>
            </a:r>
            <a:endParaRPr lang="en-CA" sz="1800" dirty="0">
              <a:latin typeface="+mj-lt"/>
            </a:endParaRPr>
          </a:p>
        </p:txBody>
      </p:sp>
      <p:grpSp>
        <p:nvGrpSpPr>
          <p:cNvPr id="5" name="Group 4">
            <a:extLst>
              <a:ext uri="{FF2B5EF4-FFF2-40B4-BE49-F238E27FC236}">
                <a16:creationId xmlns:a16="http://schemas.microsoft.com/office/drawing/2014/main" id="{01432A2C-4C83-7D47-C4C6-CD8158CEDB81}"/>
              </a:ext>
            </a:extLst>
          </p:cNvPr>
          <p:cNvGrpSpPr/>
          <p:nvPr/>
        </p:nvGrpSpPr>
        <p:grpSpPr>
          <a:xfrm>
            <a:off x="0" y="0"/>
            <a:ext cx="12192000" cy="6897687"/>
            <a:chOff x="0" y="0"/>
            <a:chExt cx="12192000" cy="6897687"/>
          </a:xfrm>
        </p:grpSpPr>
        <p:pic>
          <p:nvPicPr>
            <p:cNvPr id="6" name="Picture 5">
              <a:extLst>
                <a:ext uri="{FF2B5EF4-FFF2-40B4-BE49-F238E27FC236}">
                  <a16:creationId xmlns:a16="http://schemas.microsoft.com/office/drawing/2014/main" id="{BB8E5CE9-2E9C-9887-ED67-92552BA464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135"/>
            <a:stretch/>
          </p:blipFill>
          <p:spPr>
            <a:xfrm>
              <a:off x="0" y="5106157"/>
              <a:ext cx="9233834" cy="1791530"/>
            </a:xfrm>
            <a:prstGeom prst="rect">
              <a:avLst/>
            </a:prstGeom>
          </p:spPr>
        </p:pic>
        <p:pic>
          <p:nvPicPr>
            <p:cNvPr id="7" name="Picture 6">
              <a:extLst>
                <a:ext uri="{FF2B5EF4-FFF2-40B4-BE49-F238E27FC236}">
                  <a16:creationId xmlns:a16="http://schemas.microsoft.com/office/drawing/2014/main" id="{40787D72-A659-D05A-5BCA-4C5B2C284E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9115"/>
            <a:stretch/>
          </p:blipFill>
          <p:spPr>
            <a:xfrm>
              <a:off x="2958166" y="0"/>
              <a:ext cx="9233834" cy="2139195"/>
            </a:xfrm>
            <a:prstGeom prst="rect">
              <a:avLst/>
            </a:prstGeom>
          </p:spPr>
        </p:pic>
      </p:grpSp>
    </p:spTree>
    <p:extLst>
      <p:ext uri="{BB962C8B-B14F-4D97-AF65-F5344CB8AC3E}">
        <p14:creationId xmlns:p14="http://schemas.microsoft.com/office/powerpoint/2010/main" val="2047570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14A0B-A428-0351-334F-8B404AD07F17}"/>
              </a:ext>
            </a:extLst>
          </p:cNvPr>
          <p:cNvSpPr>
            <a:spLocks noGrp="1"/>
          </p:cNvSpPr>
          <p:nvPr>
            <p:ph type="title"/>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7" name="Content Placeholder 6" title="Poll Everywhere Presenter">
                <a:extLst>
                  <a:ext uri="{FF2B5EF4-FFF2-40B4-BE49-F238E27FC236}">
                    <a16:creationId xmlns:a16="http://schemas.microsoft.com/office/drawing/2014/main" id="{6D63531A-85C3-F74C-66AB-7983D53838EA}"/>
                  </a:ext>
                </a:extLst>
              </p:cNvPr>
              <p:cNvGraphicFramePr>
                <a:graphicFrameLocks noGrp="1"/>
              </p:cNvGraphicFramePr>
              <p:nvPr>
                <p:ph idx="1"/>
                <p:extLst>
                  <p:ext uri="{D42A27DB-BD31-4B8C-83A1-F6EECF244321}">
                    <p14:modId xmlns:p14="http://schemas.microsoft.com/office/powerpoint/2010/main" val="3900247662"/>
                  </p:ext>
                </p:extLst>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7" name="Content Placeholder 6" title="Poll Everywhere Presenter">
                <a:extLst>
                  <a:ext uri="{FF2B5EF4-FFF2-40B4-BE49-F238E27FC236}">
                    <a16:creationId xmlns:a16="http://schemas.microsoft.com/office/drawing/2014/main" id="{6D63531A-85C3-F74C-66AB-7983D53838EA}"/>
                  </a:ext>
                </a:extLst>
              </p:cNvPr>
              <p:cNvPicPr>
                <a:picLocks noGrp="1" noRot="1" noChangeAspect="1" noMove="1" noResize="1" noEditPoints="1" noAdjustHandles="1" noChangeArrowheads="1" noChangeShapeType="1"/>
              </p:cNvPicPr>
              <p:nvPr/>
            </p:nvPicPr>
            <p:blipFill>
              <a:blip r:embed="rId3"/>
              <a:stretch>
                <a:fillRect/>
              </a:stretch>
            </p:blipFill>
            <p:spPr>
              <a:xfrm>
                <a:off x="0" y="0"/>
                <a:ext cx="12192000" cy="6858000"/>
              </a:xfrm>
              <a:prstGeom prst="rect">
                <a:avLst/>
              </a:prstGeom>
            </p:spPr>
          </p:pic>
        </mc:Fallback>
      </mc:AlternateContent>
      <p:grpSp>
        <p:nvGrpSpPr>
          <p:cNvPr id="4" name="Group 3">
            <a:extLst>
              <a:ext uri="{FF2B5EF4-FFF2-40B4-BE49-F238E27FC236}">
                <a16:creationId xmlns:a16="http://schemas.microsoft.com/office/drawing/2014/main" id="{890A86FB-3F0C-ABE4-C1BE-F589840F3AD6}"/>
              </a:ext>
            </a:extLst>
          </p:cNvPr>
          <p:cNvGrpSpPr/>
          <p:nvPr/>
        </p:nvGrpSpPr>
        <p:grpSpPr>
          <a:xfrm>
            <a:off x="0" y="0"/>
            <a:ext cx="12192000" cy="6897687"/>
            <a:chOff x="0" y="0"/>
            <a:chExt cx="12192000" cy="6897687"/>
          </a:xfrm>
        </p:grpSpPr>
        <p:pic>
          <p:nvPicPr>
            <p:cNvPr id="5" name="Picture 4">
              <a:extLst>
                <a:ext uri="{FF2B5EF4-FFF2-40B4-BE49-F238E27FC236}">
                  <a16:creationId xmlns:a16="http://schemas.microsoft.com/office/drawing/2014/main" id="{83C76BBE-F4D5-C046-EDFB-94A1620659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4135"/>
            <a:stretch/>
          </p:blipFill>
          <p:spPr>
            <a:xfrm>
              <a:off x="0" y="5106157"/>
              <a:ext cx="9233834" cy="1791530"/>
            </a:xfrm>
            <a:prstGeom prst="rect">
              <a:avLst/>
            </a:prstGeom>
          </p:spPr>
        </p:pic>
        <p:pic>
          <p:nvPicPr>
            <p:cNvPr id="6" name="Picture 5">
              <a:extLst>
                <a:ext uri="{FF2B5EF4-FFF2-40B4-BE49-F238E27FC236}">
                  <a16:creationId xmlns:a16="http://schemas.microsoft.com/office/drawing/2014/main" id="{0625ADB6-C700-20C3-0DF0-70DE2F3383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9115"/>
            <a:stretch/>
          </p:blipFill>
          <p:spPr>
            <a:xfrm>
              <a:off x="2958166" y="0"/>
              <a:ext cx="9233834" cy="2139195"/>
            </a:xfrm>
            <a:prstGeom prst="rect">
              <a:avLst/>
            </a:prstGeom>
          </p:spPr>
        </p:pic>
      </p:grpSp>
    </p:spTree>
    <p:extLst>
      <p:ext uri="{BB962C8B-B14F-4D97-AF65-F5344CB8AC3E}">
        <p14:creationId xmlns:p14="http://schemas.microsoft.com/office/powerpoint/2010/main" val="2745076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Expression of Interest</a:t>
            </a:r>
          </a:p>
        </p:txBody>
      </p:sp>
      <p:sp>
        <p:nvSpPr>
          <p:cNvPr id="3" name="Content Placeholder 2"/>
          <p:cNvSpPr>
            <a:spLocks noGrp="1"/>
          </p:cNvSpPr>
          <p:nvPr>
            <p:ph idx="1"/>
          </p:nvPr>
        </p:nvSpPr>
        <p:spPr>
          <a:xfrm>
            <a:off x="1981200" y="1417639"/>
            <a:ext cx="8229600" cy="4747665"/>
          </a:xfrm>
        </p:spPr>
        <p:txBody>
          <a:bodyPr>
            <a:normAutofit fontScale="77500" lnSpcReduction="20000"/>
          </a:bodyPr>
          <a:lstStyle/>
          <a:p>
            <a:pPr marL="457200" indent="-457200">
              <a:buAutoNum type="arabicPeriod" startAt="3"/>
            </a:pPr>
            <a:r>
              <a:rPr lang="en-CA" b="1" dirty="0">
                <a:latin typeface="+mj-lt"/>
              </a:rPr>
              <a:t>Expression of Interest</a:t>
            </a:r>
          </a:p>
          <a:p>
            <a:pPr lvl="1"/>
            <a:r>
              <a:rPr lang="en-US" dirty="0">
                <a:latin typeface="+mj-lt"/>
                <a:ea typeface="Calibri" panose="020F0502020204030204" pitchFamily="34" charset="0"/>
              </a:rPr>
              <a:t>T</a:t>
            </a:r>
            <a:r>
              <a:rPr lang="en-US" dirty="0">
                <a:effectLst/>
                <a:latin typeface="+mj-lt"/>
                <a:ea typeface="Calibri" panose="020F0502020204030204" pitchFamily="34" charset="0"/>
              </a:rPr>
              <a:t>o provide federal funding, administered by CIER, to support as many targeted short-term activities that will help with terrestrial species at risk (SAR) recovery actions, address immediate threats to SAR, and provide information that will fill knowledge gaps in listing considerations and recovery document development for specific species.</a:t>
            </a:r>
          </a:p>
          <a:p>
            <a:pPr lvl="1"/>
            <a:r>
              <a:rPr lang="en-CA" dirty="0">
                <a:effectLst/>
                <a:latin typeface="+mj-lt"/>
                <a:ea typeface="Calibri" panose="020F0502020204030204" pitchFamily="34" charset="0"/>
                <a:cs typeface="Times New Roman" panose="02020603050405020304" pitchFamily="18" charset="0"/>
              </a:rPr>
              <a:t>Projects can include any SARA listed terrestrial Species at Risk, priority will be given to proposals focusing on the species undergoing listing consultation and recovery planning within the next two years.</a:t>
            </a:r>
          </a:p>
          <a:p>
            <a:pPr lvl="1"/>
            <a:r>
              <a:rPr lang="en-CA" dirty="0">
                <a:effectLst/>
                <a:latin typeface="+mj-lt"/>
                <a:ea typeface="Calibri" panose="020F0502020204030204" pitchFamily="34" charset="0"/>
                <a:cs typeface="Times New Roman" panose="02020603050405020304" pitchFamily="18" charset="0"/>
              </a:rPr>
              <a:t>Should funds allow, additional calls for expressions of interest may be made later in the year.</a:t>
            </a:r>
          </a:p>
          <a:p>
            <a:pPr lvl="1"/>
            <a:r>
              <a:rPr lang="en-CA" dirty="0">
                <a:effectLst/>
                <a:latin typeface="+mj-lt"/>
                <a:ea typeface="Calibri" panose="020F0502020204030204" pitchFamily="34" charset="0"/>
                <a:cs typeface="Times New Roman" panose="02020603050405020304" pitchFamily="18" charset="0"/>
              </a:rPr>
              <a:t>Project amounts up to $15,000.</a:t>
            </a:r>
            <a:endParaRPr lang="en-CA" dirty="0">
              <a:latin typeface="+mj-lt"/>
            </a:endParaRPr>
          </a:p>
        </p:txBody>
      </p:sp>
      <p:grpSp>
        <p:nvGrpSpPr>
          <p:cNvPr id="5" name="Group 4">
            <a:extLst>
              <a:ext uri="{FF2B5EF4-FFF2-40B4-BE49-F238E27FC236}">
                <a16:creationId xmlns:a16="http://schemas.microsoft.com/office/drawing/2014/main" id="{D7561E3A-8BA8-68D0-4BBF-C58057B01B2B}"/>
              </a:ext>
            </a:extLst>
          </p:cNvPr>
          <p:cNvGrpSpPr/>
          <p:nvPr/>
        </p:nvGrpSpPr>
        <p:grpSpPr>
          <a:xfrm>
            <a:off x="0" y="0"/>
            <a:ext cx="12192000" cy="6897687"/>
            <a:chOff x="0" y="0"/>
            <a:chExt cx="12192000" cy="6897687"/>
          </a:xfrm>
        </p:grpSpPr>
        <p:pic>
          <p:nvPicPr>
            <p:cNvPr id="6" name="Picture 5">
              <a:extLst>
                <a:ext uri="{FF2B5EF4-FFF2-40B4-BE49-F238E27FC236}">
                  <a16:creationId xmlns:a16="http://schemas.microsoft.com/office/drawing/2014/main" id="{BC2758F8-9C18-E6C9-AD44-FB0DB992E5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135"/>
            <a:stretch/>
          </p:blipFill>
          <p:spPr>
            <a:xfrm>
              <a:off x="0" y="5106157"/>
              <a:ext cx="9233834" cy="1791530"/>
            </a:xfrm>
            <a:prstGeom prst="rect">
              <a:avLst/>
            </a:prstGeom>
          </p:spPr>
        </p:pic>
        <p:pic>
          <p:nvPicPr>
            <p:cNvPr id="7" name="Picture 6">
              <a:extLst>
                <a:ext uri="{FF2B5EF4-FFF2-40B4-BE49-F238E27FC236}">
                  <a16:creationId xmlns:a16="http://schemas.microsoft.com/office/drawing/2014/main" id="{64D5BA0C-8D61-84C2-1C9E-D805F85F44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9115"/>
            <a:stretch/>
          </p:blipFill>
          <p:spPr>
            <a:xfrm>
              <a:off x="2958166" y="0"/>
              <a:ext cx="9233834" cy="2139195"/>
            </a:xfrm>
            <a:prstGeom prst="rect">
              <a:avLst/>
            </a:prstGeom>
          </p:spPr>
        </p:pic>
      </p:grpSp>
    </p:spTree>
    <p:extLst>
      <p:ext uri="{BB962C8B-B14F-4D97-AF65-F5344CB8AC3E}">
        <p14:creationId xmlns:p14="http://schemas.microsoft.com/office/powerpoint/2010/main" val="683207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5AA25E3-EE57-995B-AAC9-D7022C9543EA}"/>
              </a:ext>
            </a:extLst>
          </p:cNvPr>
          <p:cNvSpPr txBox="1">
            <a:spLocks noGrp="1"/>
          </p:cNvSpPr>
          <p:nvPr>
            <p:ph idx="1"/>
          </p:nvPr>
        </p:nvSpPr>
        <p:spPr>
          <a:xfrm>
            <a:off x="1045890" y="3436953"/>
            <a:ext cx="4705077" cy="2074414"/>
          </a:xfrm>
          <a:prstGeom prst="rect">
            <a:avLst/>
          </a:prstGeom>
          <a:noFill/>
        </p:spPr>
        <p:txBody>
          <a:bodyPr wrap="square" rtlCol="0">
            <a:spAutoFit/>
          </a:bodyPr>
          <a:lstStyle/>
          <a:p>
            <a:pPr marL="0" indent="0">
              <a:buNone/>
            </a:pPr>
            <a:r>
              <a:rPr lang="en-US" sz="2800" dirty="0">
                <a:solidFill>
                  <a:srgbClr val="646567"/>
                </a:solidFill>
                <a:latin typeface="Segoe UI Semilight" panose="020B0502040204020203" pitchFamily="34" charset="0"/>
                <a:cs typeface="Segoe UI Semilight" panose="020B0502040204020203" pitchFamily="34" charset="0"/>
              </a:rPr>
              <a:t>Lynn Mallett - </a:t>
            </a:r>
            <a:r>
              <a:rPr lang="en-US" sz="2800" i="1" dirty="0">
                <a:solidFill>
                  <a:srgbClr val="646567"/>
                </a:solidFill>
                <a:latin typeface="Segoe UI Semilight" panose="020B0502040204020203" pitchFamily="34" charset="0"/>
                <a:cs typeface="Segoe UI Semilight" panose="020B0502040204020203" pitchFamily="34" charset="0"/>
              </a:rPr>
              <a:t>ON Lead</a:t>
            </a:r>
          </a:p>
          <a:p>
            <a:pPr marL="0" indent="0">
              <a:buNone/>
            </a:pPr>
            <a:r>
              <a:rPr lang="en-US" sz="2800" dirty="0">
                <a:solidFill>
                  <a:srgbClr val="646567"/>
                </a:solidFill>
                <a:latin typeface="Segoe UI Semilight" panose="020B0502040204020203" pitchFamily="34" charset="0"/>
                <a:cs typeface="Segoe UI Semilight" panose="020B0502040204020203" pitchFamily="34" charset="0"/>
              </a:rPr>
              <a:t>CIER Project Manager</a:t>
            </a:r>
          </a:p>
          <a:p>
            <a:pPr marL="0" indent="0">
              <a:buNone/>
            </a:pPr>
            <a:r>
              <a:rPr lang="en-US" sz="2800" dirty="0">
                <a:solidFill>
                  <a:srgbClr val="646567"/>
                </a:solidFill>
                <a:latin typeface="Segoe UI Semilight" panose="020B0502040204020203" pitchFamily="34" charset="0"/>
                <a:cs typeface="Segoe UI Semilight" panose="020B0502040204020203" pitchFamily="34" charset="0"/>
                <a:hlinkClick r:id="rId3">
                  <a:extLst>
                    <a:ext uri="{A12FA001-AC4F-418D-AE19-62706E023703}">
                      <ahyp:hlinkClr xmlns:ahyp="http://schemas.microsoft.com/office/drawing/2018/hyperlinkcolor" val="tx"/>
                    </a:ext>
                  </a:extLst>
                </a:hlinkClick>
              </a:rPr>
              <a:t>lmallett@yourcier.org</a:t>
            </a:r>
            <a:endParaRPr lang="en-US" sz="2800" dirty="0">
              <a:solidFill>
                <a:srgbClr val="646567"/>
              </a:solidFill>
              <a:latin typeface="Segoe UI Semilight" panose="020B0502040204020203" pitchFamily="34" charset="0"/>
              <a:cs typeface="Segoe UI Semilight" panose="020B0502040204020203" pitchFamily="34" charset="0"/>
            </a:endParaRPr>
          </a:p>
          <a:p>
            <a:pPr marL="0" indent="0">
              <a:buNone/>
            </a:pPr>
            <a:r>
              <a:rPr lang="en-US" sz="2800" dirty="0">
                <a:solidFill>
                  <a:srgbClr val="646567"/>
                </a:solidFill>
                <a:latin typeface="Segoe UI Semilight" panose="020B0502040204020203" pitchFamily="34" charset="0"/>
                <a:cs typeface="Segoe UI Semilight" panose="020B0502040204020203" pitchFamily="34" charset="0"/>
              </a:rPr>
              <a:t>https://</a:t>
            </a:r>
            <a:r>
              <a:rPr lang="en-US" sz="2800" dirty="0" err="1">
                <a:solidFill>
                  <a:srgbClr val="646567"/>
                </a:solidFill>
                <a:latin typeface="Segoe UI Semilight" panose="020B0502040204020203" pitchFamily="34" charset="0"/>
                <a:cs typeface="Segoe UI Semilight" panose="020B0502040204020203" pitchFamily="34" charset="0"/>
              </a:rPr>
              <a:t>yourcier.org</a:t>
            </a:r>
            <a:r>
              <a:rPr lang="en-US" sz="2800" dirty="0">
                <a:solidFill>
                  <a:srgbClr val="646567"/>
                </a:solidFill>
                <a:latin typeface="Segoe UI Semilight" panose="020B0502040204020203" pitchFamily="34" charset="0"/>
                <a:cs typeface="Segoe UI Semilight" panose="020B0502040204020203" pitchFamily="34" charset="0"/>
              </a:rPr>
              <a:t>/</a:t>
            </a:r>
          </a:p>
        </p:txBody>
      </p:sp>
      <p:grpSp>
        <p:nvGrpSpPr>
          <p:cNvPr id="5" name="Group 4">
            <a:extLst>
              <a:ext uri="{FF2B5EF4-FFF2-40B4-BE49-F238E27FC236}">
                <a16:creationId xmlns:a16="http://schemas.microsoft.com/office/drawing/2014/main" id="{7E403CE2-DB0A-DA1C-CDD1-81494E121B74}"/>
              </a:ext>
            </a:extLst>
          </p:cNvPr>
          <p:cNvGrpSpPr/>
          <p:nvPr/>
        </p:nvGrpSpPr>
        <p:grpSpPr>
          <a:xfrm>
            <a:off x="0" y="-19844"/>
            <a:ext cx="12192000" cy="6897687"/>
            <a:chOff x="0" y="0"/>
            <a:chExt cx="12192000" cy="6897687"/>
          </a:xfrm>
        </p:grpSpPr>
        <p:pic>
          <p:nvPicPr>
            <p:cNvPr id="6" name="Picture 5">
              <a:extLst>
                <a:ext uri="{FF2B5EF4-FFF2-40B4-BE49-F238E27FC236}">
                  <a16:creationId xmlns:a16="http://schemas.microsoft.com/office/drawing/2014/main" id="{8E3D466B-842D-E40F-BE17-15E491387B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4135"/>
            <a:stretch/>
          </p:blipFill>
          <p:spPr>
            <a:xfrm>
              <a:off x="0" y="5106157"/>
              <a:ext cx="9233834" cy="1791530"/>
            </a:xfrm>
            <a:prstGeom prst="rect">
              <a:avLst/>
            </a:prstGeom>
          </p:spPr>
        </p:pic>
        <p:pic>
          <p:nvPicPr>
            <p:cNvPr id="7" name="Picture 6">
              <a:extLst>
                <a:ext uri="{FF2B5EF4-FFF2-40B4-BE49-F238E27FC236}">
                  <a16:creationId xmlns:a16="http://schemas.microsoft.com/office/drawing/2014/main" id="{8411E6DB-CDA1-8892-FD21-16BD697B83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9115"/>
            <a:stretch/>
          </p:blipFill>
          <p:spPr>
            <a:xfrm>
              <a:off x="2958166" y="0"/>
              <a:ext cx="9233834" cy="2139195"/>
            </a:xfrm>
            <a:prstGeom prst="rect">
              <a:avLst/>
            </a:prstGeom>
          </p:spPr>
        </p:pic>
      </p:grpSp>
      <p:pic>
        <p:nvPicPr>
          <p:cNvPr id="8" name="Picture 7">
            <a:extLst>
              <a:ext uri="{FF2B5EF4-FFF2-40B4-BE49-F238E27FC236}">
                <a16:creationId xmlns:a16="http://schemas.microsoft.com/office/drawing/2014/main" id="{26691A64-DA48-7BBC-4DE8-781936B7ABD3}"/>
              </a:ext>
            </a:extLst>
          </p:cNvPr>
          <p:cNvPicPr>
            <a:picLocks noChangeAspect="1"/>
          </p:cNvPicPr>
          <p:nvPr/>
        </p:nvPicPr>
        <p:blipFill>
          <a:blip r:embed="rId5"/>
          <a:stretch>
            <a:fillRect/>
          </a:stretch>
        </p:blipFill>
        <p:spPr>
          <a:xfrm>
            <a:off x="5924277" y="2139195"/>
            <a:ext cx="5658123" cy="3611562"/>
          </a:xfrm>
          <a:prstGeom prst="rect">
            <a:avLst/>
          </a:prstGeom>
        </p:spPr>
      </p:pic>
      <p:pic>
        <p:nvPicPr>
          <p:cNvPr id="10" name="Picture 9" descr="A green and white logo&#10;&#10;Description automatically generated">
            <a:extLst>
              <a:ext uri="{FF2B5EF4-FFF2-40B4-BE49-F238E27FC236}">
                <a16:creationId xmlns:a16="http://schemas.microsoft.com/office/drawing/2014/main" id="{AA05C605-CE56-BD9B-1152-D0C1E18B3B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1189985"/>
            <a:ext cx="5577658" cy="2231063"/>
          </a:xfrm>
          <a:prstGeom prst="rect">
            <a:avLst/>
          </a:prstGeom>
        </p:spPr>
      </p:pic>
      <p:sp>
        <p:nvSpPr>
          <p:cNvPr id="13" name="Rectangle 2">
            <a:extLst>
              <a:ext uri="{FF2B5EF4-FFF2-40B4-BE49-F238E27FC236}">
                <a16:creationId xmlns:a16="http://schemas.microsoft.com/office/drawing/2014/main" id="{C2D1898D-4FF6-18FF-3F30-76327C44655F}"/>
              </a:ext>
            </a:extLst>
          </p:cNvPr>
          <p:cNvSpPr txBox="1">
            <a:spLocks noChangeArrowheads="1"/>
          </p:cNvSpPr>
          <p:nvPr/>
        </p:nvSpPr>
        <p:spPr>
          <a:xfrm>
            <a:off x="3307171" y="530231"/>
            <a:ext cx="7200800" cy="70122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en-US" sz="4000" dirty="0">
                <a:solidFill>
                  <a:schemeClr val="tx1"/>
                </a:solidFill>
                <a:latin typeface="+mn-lt"/>
              </a:rPr>
              <a:t>Thank you / </a:t>
            </a:r>
            <a:r>
              <a:rPr lang="en-US" sz="4000" dirty="0" err="1">
                <a:solidFill>
                  <a:schemeClr val="tx1"/>
                </a:solidFill>
                <a:latin typeface="+mn-lt"/>
              </a:rPr>
              <a:t>Miigwech</a:t>
            </a:r>
            <a:endParaRPr lang="en-US" sz="4000" dirty="0">
              <a:solidFill>
                <a:schemeClr val="tx1"/>
              </a:solidFill>
              <a:latin typeface="+mn-lt"/>
            </a:endParaRPr>
          </a:p>
        </p:txBody>
      </p:sp>
    </p:spTree>
    <p:extLst>
      <p:ext uri="{BB962C8B-B14F-4D97-AF65-F5344CB8AC3E}">
        <p14:creationId xmlns:p14="http://schemas.microsoft.com/office/powerpoint/2010/main" val="1880484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04AEB-6938-BAB9-5235-D4A38E4DCB90}"/>
              </a:ext>
            </a:extLst>
          </p:cNvPr>
          <p:cNvSpPr>
            <a:spLocks noGrp="1"/>
          </p:cNvSpPr>
          <p:nvPr>
            <p:ph type="title"/>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7" name="Content Placeholder 6" title="Poll Everywhere Presenter">
                <a:extLst>
                  <a:ext uri="{FF2B5EF4-FFF2-40B4-BE49-F238E27FC236}">
                    <a16:creationId xmlns:a16="http://schemas.microsoft.com/office/drawing/2014/main" id="{BB297029-3D37-FC97-49EF-A8AEFFDFA222}"/>
                  </a:ext>
                </a:extLst>
              </p:cNvPr>
              <p:cNvGraphicFramePr>
                <a:graphicFrameLocks noGrp="1"/>
              </p:cNvGraphicFramePr>
              <p:nvPr>
                <p:ph idx="1"/>
                <p:extLst>
                  <p:ext uri="{D42A27DB-BD31-4B8C-83A1-F6EECF244321}">
                    <p14:modId xmlns:p14="http://schemas.microsoft.com/office/powerpoint/2010/main" val="2661345350"/>
                  </p:ext>
                </p:extLst>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7" name="Content Placeholder 6" title="Poll Everywhere Presenter">
                <a:extLst>
                  <a:ext uri="{FF2B5EF4-FFF2-40B4-BE49-F238E27FC236}">
                    <a16:creationId xmlns:a16="http://schemas.microsoft.com/office/drawing/2014/main" id="{BB297029-3D37-FC97-49EF-A8AEFFDFA222}"/>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grpSp>
        <p:nvGrpSpPr>
          <p:cNvPr id="4" name="Group 3">
            <a:extLst>
              <a:ext uri="{FF2B5EF4-FFF2-40B4-BE49-F238E27FC236}">
                <a16:creationId xmlns:a16="http://schemas.microsoft.com/office/drawing/2014/main" id="{94388FC9-270F-DFB0-FD12-0AB5A8921BDE}"/>
              </a:ext>
            </a:extLst>
          </p:cNvPr>
          <p:cNvGrpSpPr/>
          <p:nvPr/>
        </p:nvGrpSpPr>
        <p:grpSpPr>
          <a:xfrm>
            <a:off x="0" y="0"/>
            <a:ext cx="12192000" cy="6897687"/>
            <a:chOff x="0" y="0"/>
            <a:chExt cx="12192000" cy="6897687"/>
          </a:xfrm>
        </p:grpSpPr>
        <p:pic>
          <p:nvPicPr>
            <p:cNvPr id="5" name="Picture 4">
              <a:extLst>
                <a:ext uri="{FF2B5EF4-FFF2-40B4-BE49-F238E27FC236}">
                  <a16:creationId xmlns:a16="http://schemas.microsoft.com/office/drawing/2014/main" id="{F296FECC-3989-9F7E-DF6D-DA55D320C7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4135"/>
            <a:stretch/>
          </p:blipFill>
          <p:spPr>
            <a:xfrm>
              <a:off x="0" y="5106157"/>
              <a:ext cx="9233834" cy="1791530"/>
            </a:xfrm>
            <a:prstGeom prst="rect">
              <a:avLst/>
            </a:prstGeom>
          </p:spPr>
        </p:pic>
        <p:pic>
          <p:nvPicPr>
            <p:cNvPr id="6" name="Picture 5">
              <a:extLst>
                <a:ext uri="{FF2B5EF4-FFF2-40B4-BE49-F238E27FC236}">
                  <a16:creationId xmlns:a16="http://schemas.microsoft.com/office/drawing/2014/main" id="{CD5BB8C7-EB01-1E67-A72F-3531F83E43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9115"/>
            <a:stretch/>
          </p:blipFill>
          <p:spPr>
            <a:xfrm>
              <a:off x="2958166" y="0"/>
              <a:ext cx="9233834" cy="2139195"/>
            </a:xfrm>
            <a:prstGeom prst="rect">
              <a:avLst/>
            </a:prstGeom>
          </p:spPr>
        </p:pic>
      </p:grpSp>
    </p:spTree>
    <p:extLst>
      <p:ext uri="{BB962C8B-B14F-4D97-AF65-F5344CB8AC3E}">
        <p14:creationId xmlns:p14="http://schemas.microsoft.com/office/powerpoint/2010/main" val="2111820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sz="3600" dirty="0"/>
              <a:t>Agenda</a:t>
            </a:r>
          </a:p>
        </p:txBody>
      </p:sp>
      <p:sp>
        <p:nvSpPr>
          <p:cNvPr id="4" name="TextBox 3"/>
          <p:cNvSpPr txBox="1"/>
          <p:nvPr/>
        </p:nvSpPr>
        <p:spPr>
          <a:xfrm>
            <a:off x="529087" y="2087592"/>
            <a:ext cx="9370899" cy="3139321"/>
          </a:xfrm>
          <a:prstGeom prst="rect">
            <a:avLst/>
          </a:prstGeom>
          <a:noFill/>
        </p:spPr>
        <p:txBody>
          <a:bodyPr wrap="none" rtlCol="0">
            <a:spAutoFit/>
          </a:bodyPr>
          <a:lstStyle/>
          <a:p>
            <a:pPr marL="342900" indent="-342900">
              <a:buAutoNum type="arabicPeriod"/>
            </a:pPr>
            <a:r>
              <a:rPr lang="en-US" dirty="0"/>
              <a:t>Introductions </a:t>
            </a:r>
          </a:p>
          <a:p>
            <a:pPr marL="342900" indent="-342900">
              <a:buAutoNum type="arabicPeriod"/>
            </a:pPr>
            <a:r>
              <a:rPr lang="en-US" i="1" dirty="0"/>
              <a:t>Species at Risk Act </a:t>
            </a:r>
            <a:r>
              <a:rPr lang="en-US" dirty="0"/>
              <a:t>consultation, cooperation and accommodation project (SARA-CCA)</a:t>
            </a:r>
            <a:endParaRPr lang="en-US" strike="sngStrike" dirty="0"/>
          </a:p>
          <a:p>
            <a:pPr marL="342900" indent="-342900">
              <a:buAutoNum type="arabicPeriod"/>
            </a:pPr>
            <a:r>
              <a:rPr lang="en-US" dirty="0"/>
              <a:t>Purpose of today’s Workshop </a:t>
            </a:r>
          </a:p>
          <a:p>
            <a:pPr marL="342900" indent="-342900">
              <a:buAutoNum type="arabicPeriod"/>
            </a:pPr>
            <a:r>
              <a:rPr lang="en-US" dirty="0"/>
              <a:t>SARA Listing and requirements of a management plan </a:t>
            </a:r>
          </a:p>
          <a:p>
            <a:pPr marL="342900" indent="-342900">
              <a:buFontTx/>
              <a:buAutoNum type="arabicPeriod"/>
            </a:pPr>
            <a:r>
              <a:rPr lang="en-US" dirty="0"/>
              <a:t>Options to be involved in developing the federal management plan</a:t>
            </a:r>
          </a:p>
          <a:p>
            <a:pPr marL="342900" indent="-342900">
              <a:buAutoNum type="arabicPeriod"/>
            </a:pPr>
            <a:r>
              <a:rPr lang="en-US" dirty="0"/>
              <a:t>How to navigate the Species at Risk Public Registry website</a:t>
            </a:r>
          </a:p>
          <a:p>
            <a:pPr marL="342900" indent="-342900">
              <a:buAutoNum type="arabicPeriod"/>
            </a:pPr>
            <a:r>
              <a:rPr lang="en-US" dirty="0"/>
              <a:t>Presentation from Matthew Scrafford, Wildlife Conservation Society of Canada </a:t>
            </a:r>
          </a:p>
          <a:p>
            <a:pPr marL="342900" indent="-342900">
              <a:buAutoNum type="arabicPeriod"/>
            </a:pPr>
            <a:r>
              <a:rPr lang="en-US" dirty="0"/>
              <a:t>Short Break</a:t>
            </a:r>
          </a:p>
          <a:p>
            <a:pPr marL="342900" indent="-342900">
              <a:buAutoNum type="arabicPeriod"/>
            </a:pPr>
            <a:r>
              <a:rPr lang="en-US" dirty="0"/>
              <a:t>Series of Questions to Guide Knowledge Sharing</a:t>
            </a:r>
          </a:p>
          <a:p>
            <a:pPr marL="342900" indent="-342900">
              <a:buAutoNum type="arabicPeriod"/>
            </a:pPr>
            <a:r>
              <a:rPr lang="en-US" dirty="0"/>
              <a:t>Closing</a:t>
            </a:r>
          </a:p>
          <a:p>
            <a:pPr marL="342900" indent="-342900">
              <a:buAutoNum type="arabicPeriod"/>
            </a:pPr>
            <a:endParaRPr lang="en-CA" dirty="0"/>
          </a:p>
        </p:txBody>
      </p:sp>
    </p:spTree>
    <p:extLst>
      <p:ext uri="{BB962C8B-B14F-4D97-AF65-F5344CB8AC3E}">
        <p14:creationId xmlns:p14="http://schemas.microsoft.com/office/powerpoint/2010/main" val="2259421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81CBCD-7E61-1BD1-ACB9-BCB899FDD092}"/>
              </a:ext>
            </a:extLst>
          </p:cNvPr>
          <p:cNvSpPr>
            <a:spLocks noGrp="1"/>
          </p:cNvSpPr>
          <p:nvPr>
            <p:ph type="sldNum" sz="quarter" idx="4294967295"/>
          </p:nvPr>
        </p:nvSpPr>
        <p:spPr>
          <a:xfrm>
            <a:off x="8534400" y="6356351"/>
            <a:ext cx="2133600" cy="365125"/>
          </a:xfrm>
        </p:spPr>
        <p:txBody>
          <a:bodyPr/>
          <a:lstStyle/>
          <a:p>
            <a:fld id="{5CE84AB2-A68C-446D-B258-F807154688F9}" type="slidenum">
              <a:rPr lang="en-US">
                <a:solidFill>
                  <a:prstClr val="black">
                    <a:tint val="75000"/>
                  </a:prstClr>
                </a:solidFill>
                <a:latin typeface="Arial"/>
              </a:rPr>
              <a:pPr/>
              <a:t>5</a:t>
            </a:fld>
            <a:endParaRPr lang="en-US" dirty="0">
              <a:solidFill>
                <a:prstClr val="black">
                  <a:tint val="75000"/>
                </a:prstClr>
              </a:solidFill>
              <a:latin typeface="Arial"/>
            </a:endParaRPr>
          </a:p>
        </p:txBody>
      </p:sp>
      <p:sp>
        <p:nvSpPr>
          <p:cNvPr id="5" name="Rectangle 2">
            <a:extLst>
              <a:ext uri="{FF2B5EF4-FFF2-40B4-BE49-F238E27FC236}">
                <a16:creationId xmlns:a16="http://schemas.microsoft.com/office/drawing/2014/main" id="{A75055D1-77F6-3DFC-7A9B-173C4F906E21}"/>
              </a:ext>
            </a:extLst>
          </p:cNvPr>
          <p:cNvSpPr txBox="1">
            <a:spLocks noChangeArrowheads="1"/>
          </p:cNvSpPr>
          <p:nvPr/>
        </p:nvSpPr>
        <p:spPr>
          <a:xfrm>
            <a:off x="6720028" y="510408"/>
            <a:ext cx="2784682" cy="573143"/>
          </a:xfrm>
          <a:prstGeom prst="rect">
            <a:avLst/>
          </a:prstGeom>
        </p:spPr>
        <p:txBody>
          <a:bodyPr vert="horz" lIns="91440" tIns="45720" rIns="91440" bIns="45720" rtlCol="0" anchor="b">
            <a:normAutofit fontScale="92500" lnSpcReduction="20000"/>
          </a:bodyPr>
          <a:lstStyle>
            <a:lvl1pPr algn="ctr" defTabSz="685800" rtl="0" eaLnBrk="1" latinLnBrk="0" hangingPunct="1">
              <a:lnSpc>
                <a:spcPct val="90000"/>
              </a:lnSpc>
              <a:spcBef>
                <a:spcPct val="0"/>
              </a:spcBef>
              <a:buNone/>
              <a:defRPr sz="4500" b="1"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en-US" altLang="en-US" sz="4400" dirty="0">
                <a:solidFill>
                  <a:prstClr val="black"/>
                </a:solidFill>
                <a:latin typeface="Arial"/>
              </a:rPr>
              <a:t>Who Am I</a:t>
            </a:r>
            <a:endParaRPr lang="en-CA" altLang="en-US" sz="4400" dirty="0">
              <a:solidFill>
                <a:prstClr val="black"/>
              </a:solidFill>
              <a:latin typeface="Arial"/>
            </a:endParaRPr>
          </a:p>
        </p:txBody>
      </p:sp>
      <p:sp>
        <p:nvSpPr>
          <p:cNvPr id="15" name="TextBox 14">
            <a:extLst>
              <a:ext uri="{FF2B5EF4-FFF2-40B4-BE49-F238E27FC236}">
                <a16:creationId xmlns:a16="http://schemas.microsoft.com/office/drawing/2014/main" id="{7564EC77-5DEE-B8D1-C060-47410A63F9F4}"/>
              </a:ext>
            </a:extLst>
          </p:cNvPr>
          <p:cNvSpPr txBox="1"/>
          <p:nvPr/>
        </p:nvSpPr>
        <p:spPr>
          <a:xfrm>
            <a:off x="166083" y="1002390"/>
            <a:ext cx="2952328" cy="1231106"/>
          </a:xfrm>
          <a:prstGeom prst="rect">
            <a:avLst/>
          </a:prstGeom>
          <a:noFill/>
        </p:spPr>
        <p:txBody>
          <a:bodyPr wrap="square" rtlCol="0">
            <a:spAutoFit/>
          </a:bodyPr>
          <a:lstStyle/>
          <a:p>
            <a:r>
              <a:rPr lang="en-CA" sz="2800" b="1" dirty="0">
                <a:solidFill>
                  <a:prstClr val="black"/>
                </a:solidFill>
                <a:latin typeface="Arial"/>
              </a:rPr>
              <a:t>Christina Rohe </a:t>
            </a:r>
          </a:p>
          <a:p>
            <a:r>
              <a:rPr lang="en-US" sz="2800" b="1" dirty="0">
                <a:solidFill>
                  <a:prstClr val="black"/>
                </a:solidFill>
                <a:latin typeface="Arial"/>
              </a:rPr>
              <a:t>(aka ‘Chris’)</a:t>
            </a:r>
            <a:endParaRPr lang="en-CA" sz="2800" b="1" dirty="0">
              <a:solidFill>
                <a:prstClr val="black"/>
              </a:solidFill>
              <a:latin typeface="Arial"/>
            </a:endParaRPr>
          </a:p>
          <a:p>
            <a:endParaRPr lang="en-US" dirty="0">
              <a:solidFill>
                <a:prstClr val="black"/>
              </a:solidFill>
              <a:latin typeface="Arial"/>
            </a:endParaRPr>
          </a:p>
        </p:txBody>
      </p:sp>
      <p:sp>
        <p:nvSpPr>
          <p:cNvPr id="18" name="TextBox 17">
            <a:extLst>
              <a:ext uri="{FF2B5EF4-FFF2-40B4-BE49-F238E27FC236}">
                <a16:creationId xmlns:a16="http://schemas.microsoft.com/office/drawing/2014/main" id="{89F2D196-EA78-3F57-414B-67D5EB22C63E}"/>
              </a:ext>
            </a:extLst>
          </p:cNvPr>
          <p:cNvSpPr txBox="1"/>
          <p:nvPr/>
        </p:nvSpPr>
        <p:spPr>
          <a:xfrm>
            <a:off x="166082" y="1966885"/>
            <a:ext cx="4984857" cy="1114151"/>
          </a:xfrm>
          <a:prstGeom prst="rect">
            <a:avLst/>
          </a:prstGeom>
          <a:noFill/>
        </p:spPr>
        <p:txBody>
          <a:bodyPr wrap="square">
            <a:spAutoFit/>
          </a:bodyPr>
          <a:lstStyle/>
          <a:p>
            <a:pPr marL="257175" indent="-257175" eaLnBrk="0" hangingPunct="0">
              <a:lnSpc>
                <a:spcPct val="80000"/>
              </a:lnSpc>
              <a:spcBef>
                <a:spcPct val="20000"/>
              </a:spcBef>
              <a:buClr>
                <a:srgbClr val="CC0000"/>
              </a:buClr>
            </a:pPr>
            <a:r>
              <a:rPr lang="en-CA" b="1" dirty="0">
                <a:solidFill>
                  <a:prstClr val="black"/>
                </a:solidFill>
                <a:latin typeface="Arial"/>
              </a:rPr>
              <a:t>A/ Consultation Biologist </a:t>
            </a:r>
            <a:r>
              <a:rPr lang="en-CA" sz="1600" b="1" dirty="0">
                <a:solidFill>
                  <a:prstClr val="black"/>
                </a:solidFill>
                <a:latin typeface="Arial"/>
              </a:rPr>
              <a:t>(Fall 2022 – Present)</a:t>
            </a:r>
          </a:p>
          <a:p>
            <a:pPr marL="257175" indent="-257175" eaLnBrk="0" hangingPunct="0">
              <a:lnSpc>
                <a:spcPct val="80000"/>
              </a:lnSpc>
              <a:spcBef>
                <a:spcPct val="20000"/>
              </a:spcBef>
              <a:buClr>
                <a:srgbClr val="CC0000"/>
              </a:buClr>
            </a:pPr>
            <a:r>
              <a:rPr lang="en-CA" b="1" dirty="0">
                <a:solidFill>
                  <a:prstClr val="black"/>
                </a:solidFill>
                <a:latin typeface="Arial"/>
              </a:rPr>
              <a:t>Canadian Wildlife Service, Ontario Region </a:t>
            </a:r>
          </a:p>
          <a:p>
            <a:pPr marL="257175" indent="-257175" eaLnBrk="0" hangingPunct="0">
              <a:lnSpc>
                <a:spcPct val="80000"/>
              </a:lnSpc>
              <a:spcBef>
                <a:spcPct val="20000"/>
              </a:spcBef>
              <a:buClr>
                <a:srgbClr val="CC0000"/>
              </a:buClr>
            </a:pPr>
            <a:r>
              <a:rPr lang="en-US" sz="1600" b="1" dirty="0">
                <a:solidFill>
                  <a:prstClr val="black"/>
                </a:solidFill>
                <a:latin typeface="Arial"/>
              </a:rPr>
              <a:t>(2009 – Present)</a:t>
            </a:r>
          </a:p>
          <a:p>
            <a:pPr marL="257175" indent="-257175" eaLnBrk="0" hangingPunct="0">
              <a:lnSpc>
                <a:spcPct val="80000"/>
              </a:lnSpc>
              <a:spcBef>
                <a:spcPct val="20000"/>
              </a:spcBef>
              <a:buClr>
                <a:srgbClr val="CC0000"/>
              </a:buClr>
            </a:pPr>
            <a:endParaRPr lang="en-CA" b="1" dirty="0">
              <a:solidFill>
                <a:prstClr val="black"/>
              </a:solidFill>
              <a:latin typeface="Arial"/>
            </a:endParaRPr>
          </a:p>
        </p:txBody>
      </p:sp>
      <p:sp>
        <p:nvSpPr>
          <p:cNvPr id="2" name="TextBox 1"/>
          <p:cNvSpPr txBox="1"/>
          <p:nvPr/>
        </p:nvSpPr>
        <p:spPr>
          <a:xfrm>
            <a:off x="166082" y="3264142"/>
            <a:ext cx="5222926" cy="3693319"/>
          </a:xfrm>
          <a:prstGeom prst="rect">
            <a:avLst/>
          </a:prstGeom>
          <a:noFill/>
        </p:spPr>
        <p:txBody>
          <a:bodyPr wrap="square" rtlCol="0">
            <a:spAutoFit/>
          </a:bodyPr>
          <a:lstStyle/>
          <a:p>
            <a:r>
              <a:rPr lang="en-CA" b="1" dirty="0">
                <a:solidFill>
                  <a:prstClr val="black"/>
                </a:solidFill>
                <a:latin typeface="Arial"/>
              </a:rPr>
              <a:t>These are a few of my favourite things…</a:t>
            </a:r>
            <a:r>
              <a:rPr lang="en-CA" dirty="0">
                <a:solidFill>
                  <a:prstClr val="black"/>
                </a:solidFill>
                <a:latin typeface="Arial"/>
              </a:rPr>
              <a:t> kayaking, hiking, snowshoeing, cooking, gardening, cycling, </a:t>
            </a:r>
            <a:r>
              <a:rPr lang="en-US" dirty="0">
                <a:solidFill>
                  <a:prstClr val="black"/>
                </a:solidFill>
                <a:latin typeface="Arial"/>
              </a:rPr>
              <a:t>time spent with my parents and sons, bees in my garden, the smell of tomatoes on </a:t>
            </a:r>
            <a:r>
              <a:rPr lang="en-US" dirty="0">
                <a:solidFill>
                  <a:prstClr val="black"/>
                </a:solidFill>
              </a:rPr>
              <a:t>the vine, being by the water, exploring forests, remoteness, the colours yellow, red and orange, observing animal behavior, snow falls, travelling with my husband (also a ‘Chris’ </a:t>
            </a:r>
            <a:r>
              <a:rPr lang="en-US" dirty="0">
                <a:solidFill>
                  <a:prstClr val="black"/>
                </a:solidFill>
                <a:sym typeface="Wingdings" panose="05000000000000000000" pitchFamily="2" charset="2"/>
              </a:rPr>
              <a:t>), meals shared with family and friends</a:t>
            </a:r>
            <a:endParaRPr lang="en-US" dirty="0">
              <a:solidFill>
                <a:prstClr val="black"/>
              </a:solidFill>
            </a:endParaRPr>
          </a:p>
          <a:p>
            <a:endParaRPr lang="en-US" dirty="0">
              <a:solidFill>
                <a:prstClr val="black"/>
              </a:solidFill>
              <a:latin typeface="Arial"/>
            </a:endParaRPr>
          </a:p>
          <a:p>
            <a:endParaRPr lang="en-CA" dirty="0">
              <a:solidFill>
                <a:prstClr val="black"/>
              </a:solidFill>
              <a:latin typeface="Arial"/>
            </a:endParaRPr>
          </a:p>
          <a:p>
            <a:endParaRPr lang="en-CA" dirty="0">
              <a:solidFill>
                <a:prstClr val="black"/>
              </a:solidFill>
              <a:latin typeface="Arial"/>
            </a:endParaRPr>
          </a:p>
          <a:p>
            <a:endParaRPr lang="en-CA" dirty="0">
              <a:solidFill>
                <a:prstClr val="black"/>
              </a:solidFill>
              <a:latin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3231" y="1179227"/>
            <a:ext cx="5919176" cy="2959589"/>
          </a:xfrm>
          <a:prstGeom prst="rect">
            <a:avLst/>
          </a:prstGeom>
        </p:spPr>
      </p:pic>
    </p:spTree>
    <p:extLst>
      <p:ext uri="{BB962C8B-B14F-4D97-AF65-F5344CB8AC3E}">
        <p14:creationId xmlns:p14="http://schemas.microsoft.com/office/powerpoint/2010/main" val="1654824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70BD04-1448-B1D1-ED97-9A8D899EB9FF}"/>
              </a:ext>
            </a:extLst>
          </p:cNvPr>
          <p:cNvPicPr>
            <a:picLocks noChangeAspect="1"/>
          </p:cNvPicPr>
          <p:nvPr/>
        </p:nvPicPr>
        <p:blipFill>
          <a:blip r:embed="rId3"/>
          <a:stretch>
            <a:fillRect/>
          </a:stretch>
        </p:blipFill>
        <p:spPr>
          <a:xfrm>
            <a:off x="1907163" y="2014244"/>
            <a:ext cx="3299318" cy="4342107"/>
          </a:xfrm>
          <a:prstGeom prst="rect">
            <a:avLst/>
          </a:prstGeom>
        </p:spPr>
      </p:pic>
      <p:sp>
        <p:nvSpPr>
          <p:cNvPr id="4" name="Slide Number Placeholder 3">
            <a:extLst>
              <a:ext uri="{FF2B5EF4-FFF2-40B4-BE49-F238E27FC236}">
                <a16:creationId xmlns:a16="http://schemas.microsoft.com/office/drawing/2014/main" id="{DA81CBCD-7E61-1BD1-ACB9-BCB899FDD092}"/>
              </a:ext>
            </a:extLst>
          </p:cNvPr>
          <p:cNvSpPr>
            <a:spLocks noGrp="1"/>
          </p:cNvSpPr>
          <p:nvPr>
            <p:ph type="sldNum" sz="quarter" idx="4294967295"/>
          </p:nvPr>
        </p:nvSpPr>
        <p:spPr>
          <a:xfrm>
            <a:off x="8534400" y="635635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E84AB2-A68C-446D-B258-F807154688F9}"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15" name="TextBox 14">
            <a:extLst>
              <a:ext uri="{FF2B5EF4-FFF2-40B4-BE49-F238E27FC236}">
                <a16:creationId xmlns:a16="http://schemas.microsoft.com/office/drawing/2014/main" id="{7564EC77-5DEE-B8D1-C060-47410A63F9F4}"/>
              </a:ext>
            </a:extLst>
          </p:cNvPr>
          <p:cNvSpPr txBox="1"/>
          <p:nvPr/>
        </p:nvSpPr>
        <p:spPr>
          <a:xfrm>
            <a:off x="166082" y="1002390"/>
            <a:ext cx="4831219"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Arial"/>
                <a:ea typeface="+mn-ea"/>
                <a:cs typeface="+mn-cs"/>
              </a:rPr>
              <a:t>Kate O’Donoghue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Arial"/>
                <a:ea typeface="+mn-ea"/>
                <a:cs typeface="+mn-cs"/>
              </a:rPr>
              <a:t>Consultation Program Officer</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Canadian Wildlife Service, Ontario Region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(2020-present)</a:t>
            </a:r>
            <a:endParaRPr kumimoji="0" lang="en-CA"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p:cNvSpPr txBox="1"/>
          <p:nvPr/>
        </p:nvSpPr>
        <p:spPr>
          <a:xfrm>
            <a:off x="5826394" y="1002390"/>
            <a:ext cx="5416011"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Arial"/>
                <a:ea typeface="+mn-ea"/>
                <a:cs typeface="+mn-cs"/>
              </a:rPr>
              <a:t>These are a few of my favourite things…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a:ea typeface="+mn-ea"/>
                <a:cs typeface="+mn-cs"/>
              </a:rPr>
              <a:t>canoeing and kayaking (anything on the water!), camping, exploring the Lake Ontario waterfront, spending time with family and friends, identifying and recording observations of wildlife, photography, live music and travelling when I can.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6975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3833" y="277508"/>
            <a:ext cx="11777397" cy="903361"/>
          </a:xfrm>
        </p:spPr>
        <p:txBody>
          <a:bodyPr/>
          <a:lstStyle/>
          <a:p>
            <a:pPr algn="ctr"/>
            <a:r>
              <a:rPr lang="en-US" sz="1800" dirty="0"/>
              <a:t>Centre for Indigenous environmental resources (cIER) – Canadian wildlife service (cWS), Species at Risk act (SARA) consultation, cooperation and accommodation project (CCA)</a:t>
            </a:r>
            <a:endParaRPr lang="en-CA" sz="1800" dirty="0"/>
          </a:p>
        </p:txBody>
      </p:sp>
      <p:pic>
        <p:nvPicPr>
          <p:cNvPr id="5" name="Picture 4"/>
          <p:cNvPicPr>
            <a:picLocks noChangeAspect="1"/>
          </p:cNvPicPr>
          <p:nvPr/>
        </p:nvPicPr>
        <p:blipFill>
          <a:blip r:embed="rId3"/>
          <a:stretch>
            <a:fillRect/>
          </a:stretch>
        </p:blipFill>
        <p:spPr>
          <a:xfrm>
            <a:off x="293833" y="1516632"/>
            <a:ext cx="11823532" cy="3752117"/>
          </a:xfrm>
          <a:prstGeom prst="rect">
            <a:avLst/>
          </a:prstGeom>
        </p:spPr>
      </p:pic>
      <p:sp>
        <p:nvSpPr>
          <p:cNvPr id="6" name="Rectangle 5"/>
          <p:cNvSpPr/>
          <p:nvPr/>
        </p:nvSpPr>
        <p:spPr>
          <a:xfrm>
            <a:off x="166776" y="5197747"/>
            <a:ext cx="11789435" cy="523220"/>
          </a:xfrm>
          <a:prstGeom prst="rect">
            <a:avLst/>
          </a:prstGeom>
        </p:spPr>
        <p:txBody>
          <a:bodyPr wrap="square">
            <a:spAutoFit/>
          </a:bodyPr>
          <a:lstStyle/>
          <a:p>
            <a:r>
              <a:rPr lang="en-US" sz="1400" b="0" i="0" dirty="0">
                <a:effectLst/>
                <a:latin typeface="Arial" panose="020B0604020202020204" pitchFamily="34" charset="0"/>
              </a:rPr>
              <a:t>SARACCA project helps facilitate Indigenous communities’ and organizations’ participation in Environment and Climate Change Canada’s (ECCC) listing and recovery planning processes for terrestrial species. Website: </a:t>
            </a:r>
            <a:r>
              <a:rPr lang="en-US" sz="1400" b="0" i="0" dirty="0">
                <a:effectLst/>
                <a:latin typeface="Arial" panose="020B0604020202020204" pitchFamily="34" charset="0"/>
                <a:hlinkClick r:id="rId4"/>
              </a:rPr>
              <a:t>https://yourcier.org/sara/ontario/</a:t>
            </a:r>
            <a:r>
              <a:rPr lang="en-US" sz="1400" b="0" i="0" dirty="0">
                <a:effectLst/>
                <a:latin typeface="Arial" panose="020B0604020202020204" pitchFamily="34" charset="0"/>
              </a:rPr>
              <a:t> </a:t>
            </a:r>
            <a:endParaRPr lang="en-CA" sz="1400" dirty="0"/>
          </a:p>
        </p:txBody>
      </p:sp>
    </p:spTree>
    <p:extLst>
      <p:ext uri="{BB962C8B-B14F-4D97-AF65-F5344CB8AC3E}">
        <p14:creationId xmlns:p14="http://schemas.microsoft.com/office/powerpoint/2010/main" val="523697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972" y="205048"/>
            <a:ext cx="7294066" cy="681688"/>
          </a:xfrm>
        </p:spPr>
        <p:txBody>
          <a:bodyPr/>
          <a:lstStyle/>
          <a:p>
            <a:r>
              <a:rPr lang="en-CA" sz="3600" dirty="0"/>
              <a:t>Purpose of this workshop</a:t>
            </a:r>
          </a:p>
        </p:txBody>
      </p:sp>
      <p:pic>
        <p:nvPicPr>
          <p:cNvPr id="3" name="Picture 2"/>
          <p:cNvPicPr>
            <a:picLocks noChangeAspect="1"/>
          </p:cNvPicPr>
          <p:nvPr/>
        </p:nvPicPr>
        <p:blipFill>
          <a:blip r:embed="rId3"/>
          <a:stretch>
            <a:fillRect/>
          </a:stretch>
        </p:blipFill>
        <p:spPr>
          <a:xfrm>
            <a:off x="197995" y="1505031"/>
            <a:ext cx="6660006" cy="4251061"/>
          </a:xfrm>
          <a:prstGeom prst="rect">
            <a:avLst/>
          </a:prstGeom>
        </p:spPr>
      </p:pic>
      <p:sp>
        <p:nvSpPr>
          <p:cNvPr id="4" name="TextBox 3"/>
          <p:cNvSpPr txBox="1"/>
          <p:nvPr/>
        </p:nvSpPr>
        <p:spPr>
          <a:xfrm>
            <a:off x="6932234" y="1514476"/>
            <a:ext cx="5224507" cy="4985980"/>
          </a:xfrm>
          <a:prstGeom prst="rect">
            <a:avLst/>
          </a:prstGeom>
          <a:noFill/>
        </p:spPr>
        <p:txBody>
          <a:bodyPr wrap="none" rtlCol="0">
            <a:spAutoFit/>
          </a:bodyPr>
          <a:lstStyle/>
          <a:p>
            <a:r>
              <a:rPr lang="en-US" dirty="0"/>
              <a:t>Strengthen our relationships through Listening,</a:t>
            </a:r>
          </a:p>
          <a:p>
            <a:r>
              <a:rPr lang="en-US" dirty="0"/>
              <a:t>Learning and Sharing different knowledge </a:t>
            </a:r>
          </a:p>
          <a:p>
            <a:r>
              <a:rPr lang="en-US" dirty="0"/>
              <a:t>about Wolverine – a species at risk </a:t>
            </a:r>
          </a:p>
          <a:p>
            <a:endParaRPr lang="en-US" dirty="0"/>
          </a:p>
          <a:p>
            <a:r>
              <a:rPr lang="en-US" dirty="0"/>
              <a:t>This is a National approach for early engagement</a:t>
            </a:r>
          </a:p>
          <a:p>
            <a:r>
              <a:rPr lang="en-US" dirty="0"/>
              <a:t>to cooperatively develop the federal</a:t>
            </a:r>
          </a:p>
          <a:p>
            <a:r>
              <a:rPr lang="en-US" u="sng" dirty="0"/>
              <a:t>Management Plan for Wolverine (</a:t>
            </a:r>
            <a:r>
              <a:rPr lang="en-US" i="1" u="sng" dirty="0"/>
              <a:t>Gulo gulo</a:t>
            </a:r>
            <a:r>
              <a:rPr lang="en-US" u="sng" dirty="0"/>
              <a:t>) </a:t>
            </a:r>
          </a:p>
          <a:p>
            <a:r>
              <a:rPr lang="en-US" u="sng" dirty="0"/>
              <a:t>in Canada</a:t>
            </a:r>
          </a:p>
          <a:p>
            <a:endParaRPr lang="en-US" u="sng" dirty="0"/>
          </a:p>
          <a:p>
            <a:r>
              <a:rPr lang="en-US" dirty="0"/>
              <a:t>Management Plans can help a species from </a:t>
            </a:r>
          </a:p>
          <a:p>
            <a:r>
              <a:rPr lang="en-US" dirty="0"/>
              <a:t>disappearing from the wild by identifying key </a:t>
            </a:r>
          </a:p>
          <a:p>
            <a:r>
              <a:rPr lang="en-US" dirty="0"/>
              <a:t>habitat needs, threats to its persistence and </a:t>
            </a:r>
          </a:p>
          <a:p>
            <a:r>
              <a:rPr lang="en-US" dirty="0"/>
              <a:t>setting goals and conservation actions</a:t>
            </a:r>
          </a:p>
          <a:p>
            <a:endParaRPr lang="en-CA" sz="1200" dirty="0"/>
          </a:p>
          <a:p>
            <a:endParaRPr lang="en-US" dirty="0"/>
          </a:p>
          <a:p>
            <a:endParaRPr lang="en-US" dirty="0"/>
          </a:p>
          <a:p>
            <a:r>
              <a:rPr lang="en-US" dirty="0"/>
              <a:t> </a:t>
            </a:r>
          </a:p>
          <a:p>
            <a:endParaRPr lang="en-US" dirty="0"/>
          </a:p>
        </p:txBody>
      </p:sp>
    </p:spTree>
    <p:extLst>
      <p:ext uri="{BB962C8B-B14F-4D97-AF65-F5344CB8AC3E}">
        <p14:creationId xmlns:p14="http://schemas.microsoft.com/office/powerpoint/2010/main" val="3623189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sz="3600" dirty="0"/>
              <a:t>COSEWIC Assessment and listing</a:t>
            </a:r>
          </a:p>
        </p:txBody>
      </p:sp>
      <p:sp>
        <p:nvSpPr>
          <p:cNvPr id="3" name="TextBox 2"/>
          <p:cNvSpPr txBox="1"/>
          <p:nvPr/>
        </p:nvSpPr>
        <p:spPr>
          <a:xfrm>
            <a:off x="2600116" y="2429513"/>
            <a:ext cx="8621528" cy="338554"/>
          </a:xfrm>
          <a:prstGeom prst="rect">
            <a:avLst/>
          </a:prstGeom>
          <a:noFill/>
        </p:spPr>
        <p:txBody>
          <a:bodyPr wrap="square" rtlCol="0">
            <a:spAutoFit/>
          </a:bodyPr>
          <a:lstStyle/>
          <a:p>
            <a:pPr lvl="0">
              <a:spcBef>
                <a:spcPts val="1200"/>
              </a:spcBef>
            </a:pPr>
            <a:r>
              <a:rPr lang="en-US" altLang="en-US" sz="1600" dirty="0">
                <a:solidFill>
                  <a:prstClr val="black"/>
                </a:solidFill>
              </a:rPr>
              <a:t>Wolverine was </a:t>
            </a:r>
            <a:r>
              <a:rPr lang="en-US" altLang="en-US" sz="1600" b="1" dirty="0">
                <a:solidFill>
                  <a:prstClr val="black"/>
                </a:solidFill>
              </a:rPr>
              <a:t>assessed as Special Concern by COSEWIC (2014)</a:t>
            </a:r>
          </a:p>
        </p:txBody>
      </p:sp>
      <p:pic>
        <p:nvPicPr>
          <p:cNvPr id="21" name="Picture 4">
            <a:extLst>
              <a:ext uri="{FF2B5EF4-FFF2-40B4-BE49-F238E27FC236}">
                <a16:creationId xmlns:a16="http://schemas.microsoft.com/office/drawing/2014/main" id="{207B8E70-898E-38F5-C2B5-2E4269965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03" y="1732996"/>
            <a:ext cx="1731589" cy="173158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82AF04C-76D3-C54B-91E3-7693FA4016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119"/>
          <a:stretch/>
        </p:blipFill>
        <p:spPr>
          <a:xfrm>
            <a:off x="518799" y="3836150"/>
            <a:ext cx="2718047" cy="1794937"/>
          </a:xfrm>
          <a:prstGeom prst="rect">
            <a:avLst/>
          </a:prstGeom>
        </p:spPr>
      </p:pic>
      <p:sp>
        <p:nvSpPr>
          <p:cNvPr id="5" name="TextBox 4"/>
          <p:cNvSpPr txBox="1"/>
          <p:nvPr/>
        </p:nvSpPr>
        <p:spPr>
          <a:xfrm>
            <a:off x="3350470" y="4083291"/>
            <a:ext cx="8669233" cy="338554"/>
          </a:xfrm>
          <a:prstGeom prst="rect">
            <a:avLst/>
          </a:prstGeom>
          <a:noFill/>
        </p:spPr>
        <p:txBody>
          <a:bodyPr wrap="none" rtlCol="0">
            <a:spAutoFit/>
          </a:bodyPr>
          <a:lstStyle/>
          <a:p>
            <a:r>
              <a:rPr lang="en-US" sz="1600" dirty="0"/>
              <a:t>Wolverine was added to </a:t>
            </a:r>
            <a:r>
              <a:rPr lang="en-US" sz="1600" b="1" dirty="0"/>
              <a:t>Schedule 1 of the </a:t>
            </a:r>
            <a:r>
              <a:rPr lang="en-US" sz="1600" b="1" i="1" dirty="0"/>
              <a:t>Species at Risk Act </a:t>
            </a:r>
            <a:r>
              <a:rPr lang="en-US" sz="1600" b="1" dirty="0"/>
              <a:t>as Special Concern (2018)</a:t>
            </a:r>
            <a:endParaRPr lang="en-CA" sz="1600" b="1" dirty="0"/>
          </a:p>
        </p:txBody>
      </p:sp>
    </p:spTree>
    <p:extLst>
      <p:ext uri="{BB962C8B-B14F-4D97-AF65-F5344CB8AC3E}">
        <p14:creationId xmlns:p14="http://schemas.microsoft.com/office/powerpoint/2010/main" val="173633052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_ECCC_Branding_PPT_Template_EN.potx" id="{426B9ED9-5650-45E1-A7BD-0FBD54976D4D}" vid="{84679E34-27DB-4398-8304-F4999F5C3709}"/>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_ECCC_Branding_PPT_Template_EN.potx" id="{426B9ED9-5650-45E1-A7BD-0FBD54976D4D}" vid="{84679E34-27DB-4398-8304-F4999F5C37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7.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7.png"/></Relationships>
</file>

<file path=ppt/webextensions/webextension1.xml><?xml version="1.0" encoding="utf-8"?>
<we:webextension xmlns:we="http://schemas.microsoft.com/office/webextensions/webextension/2010/11" id="{6F55CB1D-0C13-554B-B4EB-5A350F9B6597}">
  <we:reference id="wa104218073" version="3.0.0.1" store="en-US" storeType="OMEX"/>
  <we:alternateReferences>
    <we:reference id="wa104218073" version="3.0.0.1" store="wa104218073" storeType="OMEX"/>
  </we:alternateReferences>
  <we:properties>
    <we:property name="appSlideData" value="{&quot;slideId&quot;:684,&quot;confidenceLevel&quot;:2}"/>
    <we:property name="url" value="&quot;free_text_poll/7HcRywoyhGnAOdiLQPijX&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7D9D338B-8BC6-A143-A156-A61C6EE8C34F}">
  <we:reference id="wa104218073" version="3.0.0.1" store="en-US" storeType="OMEX"/>
  <we:alternateReferences>
    <we:reference id="wa104218073" version="3.0.0.1" store="wa104218073" storeType="OMEX"/>
  </we:alternateReferences>
  <we:properties>
    <we:property name="appSlideData" value="{&quot;slideId&quot;:685,&quot;confidenceLevel&quot;:2}"/>
    <we:property name="url" value="&quot;free_text_poll/9SUSmfXZjatedW80tCW5H&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F569F55C52DE42808C340D39050D88" ma:contentTypeVersion="12" ma:contentTypeDescription="Create a new document." ma:contentTypeScope="" ma:versionID="80342a0b734a86c973abab1a0593942d">
  <xsd:schema xmlns:xsd="http://www.w3.org/2001/XMLSchema" xmlns:xs="http://www.w3.org/2001/XMLSchema" xmlns:p="http://schemas.microsoft.com/office/2006/metadata/properties" xmlns:ns3="7ab12a61-9640-4527-92d4-a6d6182ce71a" xmlns:ns4="719685e9-e9f9-4aad-8eec-4dee63c6fe47" xmlns:ns5="dced6dbd-a61a-408b-bb54-695f7351e219" targetNamespace="http://schemas.microsoft.com/office/2006/metadata/properties" ma:root="true" ma:fieldsID="2f98b1b652be91b7a562e74d56847b3f" ns3:_="" ns4:_="" ns5:_="">
    <xsd:import namespace="7ab12a61-9640-4527-92d4-a6d6182ce71a"/>
    <xsd:import namespace="719685e9-e9f9-4aad-8eec-4dee63c6fe47"/>
    <xsd:import namespace="dced6dbd-a61a-408b-bb54-695f7351e219"/>
    <xsd:element name="properties">
      <xsd:complexType>
        <xsd:sequence>
          <xsd:element name="documentManagement">
            <xsd:complexType>
              <xsd:all>
                <xsd:element ref="ns3:Category"/>
                <xsd:element ref="ns4:SharedWithUsers" minOccurs="0"/>
                <xsd:element ref="ns5:Admin_x0020_Type" minOccurs="0"/>
                <xsd:element ref="ns5:GCXE_x0020_Number" minOccurs="0"/>
                <xsd:element ref="ns5:Recipient" minOccurs="0"/>
                <xsd:element ref="ns5:Fiscal_x0020_Year"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b12a61-9640-4527-92d4-a6d6182ce71a" elementFormDefault="qualified">
    <xsd:import namespace="http://schemas.microsoft.com/office/2006/documentManagement/types"/>
    <xsd:import namespace="http://schemas.microsoft.com/office/infopath/2007/PartnerControls"/>
    <xsd:element name="Category" ma:index="9" ma:displayName="Category" ma:list="{bd9d44a3-fc15-4ad6-9ada-beaadcf133bb}" ma:internalName="Category" ma:showField="Titl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719685e9-e9f9-4aad-8eec-4dee63c6fe4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ed6dbd-a61a-408b-bb54-695f7351e219" elementFormDefault="qualified">
    <xsd:import namespace="http://schemas.microsoft.com/office/2006/documentManagement/types"/>
    <xsd:import namespace="http://schemas.microsoft.com/office/infopath/2007/PartnerControls"/>
    <xsd:element name="Admin_x0020_Type" ma:index="11" nillable="true" ma:displayName="Admin Type" ma:list="{ab6572c9-60a2-474d-916c-d64b3da96959}" ma:internalName="Admin_x0020_Type" ma:showField="LinkTitleNoMenu">
      <xsd:simpleType>
        <xsd:restriction base="dms:Lookup"/>
      </xsd:simpleType>
    </xsd:element>
    <xsd:element name="GCXE_x0020_Number" ma:index="12" nillable="true" ma:displayName="GCXE Number" ma:internalName="GCXE_x0020_Number">
      <xsd:simpleType>
        <xsd:restriction base="dms:Text">
          <xsd:maxLength value="255"/>
        </xsd:restriction>
      </xsd:simpleType>
    </xsd:element>
    <xsd:element name="Recipient" ma:index="13" nillable="true" ma:displayName="Recipient" ma:internalName="Recipient">
      <xsd:simpleType>
        <xsd:restriction base="dms:Text">
          <xsd:maxLength value="255"/>
        </xsd:restriction>
      </xsd:simpleType>
    </xsd:element>
    <xsd:element name="Fiscal_x0020_Year" ma:index="14" nillable="true" ma:displayName="Fiscal Year" ma:list="{df4a70b9-fbbe-491d-9a76-0c90af121b22}" ma:internalName="Fiscal_x0020_Year"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iscal_x0020_Year xmlns="dced6dbd-a61a-408b-bb54-695f7351e219" xsi:nil="true"/>
    <Admin_x0020_Type xmlns="dced6dbd-a61a-408b-bb54-695f7351e219" xsi:nil="true"/>
    <GCXE_x0020_Number xmlns="dced6dbd-a61a-408b-bb54-695f7351e219" xsi:nil="true"/>
    <Recipient xmlns="dced6dbd-a61a-408b-bb54-695f7351e219" xsi:nil="true"/>
    <Category xmlns="7ab12a61-9640-4527-92d4-a6d6182ce71a">4</Categor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53253E-11F5-46C6-876B-6668680408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b12a61-9640-4527-92d4-a6d6182ce71a"/>
    <ds:schemaRef ds:uri="719685e9-e9f9-4aad-8eec-4dee63c6fe47"/>
    <ds:schemaRef ds:uri="dced6dbd-a61a-408b-bb54-695f7351e2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A9E500-3B0D-452D-BAA2-D6DFE90F9073}">
  <ds:schemaRefs>
    <ds:schemaRef ds:uri="719685e9-e9f9-4aad-8eec-4dee63c6fe47"/>
    <ds:schemaRef ds:uri="http://purl.org/dc/dcmitype/"/>
    <ds:schemaRef ds:uri="http://schemas.microsoft.com/office/infopath/2007/PartnerControls"/>
    <ds:schemaRef ds:uri="dced6dbd-a61a-408b-bb54-695f7351e219"/>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7ab12a61-9640-4527-92d4-a6d6182ce71a"/>
    <ds:schemaRef ds:uri="http://www.w3.org/XML/1998/namespace"/>
    <ds:schemaRef ds:uri="http://purl.org/dc/terms/"/>
  </ds:schemaRefs>
</ds:datastoreItem>
</file>

<file path=customXml/itemProps3.xml><?xml version="1.0" encoding="utf-8"?>
<ds:datastoreItem xmlns:ds="http://schemas.openxmlformats.org/officeDocument/2006/customXml" ds:itemID="{E115E4D9-8B29-4A13-840E-6975FB0B8E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2062</TotalTime>
  <Words>1568</Words>
  <Application>Microsoft Macintosh PowerPoint</Application>
  <PresentationFormat>Widescreen</PresentationFormat>
  <Paragraphs>171</Paragraphs>
  <Slides>21</Slides>
  <Notes>20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Calibri Light</vt:lpstr>
      <vt:lpstr>Segoe UI Semilight</vt:lpstr>
      <vt:lpstr>1_Office Theme</vt:lpstr>
      <vt:lpstr>2_Office Theme</vt:lpstr>
      <vt:lpstr>Wolverine workshop</vt:lpstr>
      <vt:lpstr>PowerPoint Presentation</vt:lpstr>
      <vt:lpstr>PowerPoint Presentation</vt:lpstr>
      <vt:lpstr>Agenda</vt:lpstr>
      <vt:lpstr>PowerPoint Presentation</vt:lpstr>
      <vt:lpstr>PowerPoint Presentation</vt:lpstr>
      <vt:lpstr>Centre for Indigenous environmental resources (cIER) – Canadian wildlife service (cWS), Species at Risk act (SARA) consultation, cooperation and accommodation project (CCA)</vt:lpstr>
      <vt:lpstr>Purpose of this workshop</vt:lpstr>
      <vt:lpstr>COSEWIC Assessment and listing</vt:lpstr>
      <vt:lpstr>Drafting a Federal Management plan</vt:lpstr>
      <vt:lpstr>Sharing Indigenous knowledge</vt:lpstr>
      <vt:lpstr>Brief Virtual ‘live’ tour of the SAR Public registry </vt:lpstr>
      <vt:lpstr>PowerPoint Presentation</vt:lpstr>
      <vt:lpstr> upcoming after the break- Series of Questions to Guide Knowledge Sharing  </vt:lpstr>
      <vt:lpstr>PowerPoint Presentation</vt:lpstr>
      <vt:lpstr>PowerPoint Presentation</vt:lpstr>
      <vt:lpstr>Capacity Funding</vt:lpstr>
      <vt:lpstr>Capacity Funding</vt:lpstr>
      <vt:lpstr>Capacity Funding</vt:lpstr>
      <vt:lpstr>Expression of Interest</vt:lpstr>
      <vt:lpstr>PowerPoint Presentation</vt:lpstr>
    </vt:vector>
  </TitlesOfParts>
  <Company>Environment Climate Change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Wolverine Workshop (July 12, 2023) - CWS portion of workshop presentation</dc:title>
  <dc:creator>Rohe,Christina (elle, la | she, her) (ECCC)</dc:creator>
  <cp:lastModifiedBy>Anita Murdock</cp:lastModifiedBy>
  <cp:revision>95</cp:revision>
  <dcterms:created xsi:type="dcterms:W3CDTF">2023-07-04T13:55:07Z</dcterms:created>
  <dcterms:modified xsi:type="dcterms:W3CDTF">2023-07-12T19:08:08Z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0x010100E2F569F55C52DE42808C340D39050D88</vt:lpwstr>
  </property>
</Properties>
</file>