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18" r:id="rId4"/>
    <p:sldMasterId id="2147483932" r:id="rId5"/>
    <p:sldMasterId id="2147483944" r:id="rId6"/>
    <p:sldMasterId id="2147483956" r:id="rId7"/>
  </p:sldMasterIdLst>
  <p:notesMasterIdLst>
    <p:notesMasterId r:id="rId13"/>
  </p:notesMasterIdLst>
  <p:handoutMasterIdLst>
    <p:handoutMasterId r:id="rId14"/>
  </p:handoutMasterIdLst>
  <p:sldIdLst>
    <p:sldId id="681" r:id="rId8"/>
    <p:sldId id="664" r:id="rId9"/>
    <p:sldId id="665" r:id="rId10"/>
    <p:sldId id="672" r:id="rId11"/>
    <p:sldId id="666" r:id="rId12"/>
  </p:sldIdLst>
  <p:sldSz cx="9144000" cy="6858000" type="screen4x3"/>
  <p:notesSz cx="7077075" cy="9363075"/>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6B7A74-854E-4905-9898-D629B203A68C}">
          <p14:sldIdLst>
            <p14:sldId id="681"/>
            <p14:sldId id="664"/>
            <p14:sldId id="665"/>
            <p14:sldId id="672"/>
            <p14:sldId id="666"/>
          </p14:sldIdLst>
        </p14:section>
        <p14:section name="Appendix A" id="{832581DB-91EC-4C97-BAD5-C96A941AABA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Peatt" initials="" lastIdx="14" clrIdx="0"/>
  <p:cmAuthor id="2" name="Thompson,Undine [PYR]" initials="T[" lastIdx="3" clrIdx="1">
    <p:extLst>
      <p:ext uri="{19B8F6BF-5375-455C-9EA6-DF929625EA0E}">
        <p15:presenceInfo xmlns:p15="http://schemas.microsoft.com/office/powerpoint/2012/main" userId="S-1-5-21-181418603-1873033856-359291519-24367" providerId="AD"/>
      </p:ext>
    </p:extLst>
  </p:cmAuthor>
  <p:cmAuthor id="3" name="Willis,Celina [PYR]" initials="W[" lastIdx="1" clrIdx="2">
    <p:extLst>
      <p:ext uri="{19B8F6BF-5375-455C-9EA6-DF929625EA0E}">
        <p15:presenceInfo xmlns:p15="http://schemas.microsoft.com/office/powerpoint/2012/main" userId="S-1-5-21-181418603-1873033856-359291519-24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A7B"/>
    <a:srgbClr val="C45B58"/>
    <a:srgbClr val="FF9999"/>
    <a:srgbClr val="848484"/>
    <a:srgbClr val="B1C3BA"/>
    <a:srgbClr val="000000"/>
    <a:srgbClr val="C8D2C0"/>
    <a:srgbClr val="C1BAB3"/>
    <a:srgbClr val="D4DDD5"/>
    <a:srgbClr val="BFD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4A83A-F353-4261-BDCB-63743855053B}" v="9" dt="2022-02-07T13:34:47.960"/>
    <p1510:client id="{F9647149-F818-31BF-345E-587947374356}" v="11" dt="2022-02-08T17:19:25.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D621363-2030-487E-AB83-D45ECD40676E}"/>
              </a:ext>
            </a:extLst>
          </p:cNvPr>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eaLnBrk="1" hangingPunct="1">
              <a:defRPr sz="1200">
                <a:latin typeface="Arial" charset="0"/>
                <a:ea typeface="Arial Unicode MS" pitchFamily="34" charset="-128"/>
                <a:cs typeface="Arial Unicode MS" pitchFamily="34" charset="-128"/>
              </a:defRPr>
            </a:lvl1pPr>
          </a:lstStyle>
          <a:p>
            <a:pPr>
              <a:defRPr/>
            </a:pPr>
            <a:endParaRPr lang="en-US"/>
          </a:p>
        </p:txBody>
      </p:sp>
      <p:sp>
        <p:nvSpPr>
          <p:cNvPr id="8195" name="Rectangle 3">
            <a:extLst>
              <a:ext uri="{FF2B5EF4-FFF2-40B4-BE49-F238E27FC236}">
                <a16:creationId xmlns:a16="http://schemas.microsoft.com/office/drawing/2014/main" id="{43F5AAAC-FC19-4706-B525-34881BCAA33F}"/>
              </a:ext>
            </a:extLst>
          </p:cNvPr>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eaLnBrk="1" hangingPunct="1">
              <a:defRPr sz="1200">
                <a:latin typeface="Arial" charset="0"/>
                <a:ea typeface="Arial Unicode MS" pitchFamily="34" charset="-128"/>
                <a:cs typeface="Arial Unicode MS" pitchFamily="34" charset="-128"/>
              </a:defRPr>
            </a:lvl1pPr>
          </a:lstStyle>
          <a:p>
            <a:pPr>
              <a:defRPr/>
            </a:pPr>
            <a:endParaRPr lang="en-US"/>
          </a:p>
        </p:txBody>
      </p:sp>
      <p:sp>
        <p:nvSpPr>
          <p:cNvPr id="8196" name="Rectangle 4">
            <a:extLst>
              <a:ext uri="{FF2B5EF4-FFF2-40B4-BE49-F238E27FC236}">
                <a16:creationId xmlns:a16="http://schemas.microsoft.com/office/drawing/2014/main" id="{F320FB32-4F60-4F46-BC56-069AC7EB8465}"/>
              </a:ext>
            </a:extLst>
          </p:cNvPr>
          <p:cNvSpPr>
            <a:spLocks noGrp="1" noChangeArrowheads="1"/>
          </p:cNvSpPr>
          <p:nvPr>
            <p:ph type="ftr" sz="quarter" idx="2"/>
          </p:nvPr>
        </p:nvSpPr>
        <p:spPr bwMode="auto">
          <a:xfrm>
            <a:off x="0" y="8893297"/>
            <a:ext cx="3066733" cy="468154"/>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eaLnBrk="1" hangingPunct="1">
              <a:defRPr sz="1200">
                <a:latin typeface="Arial" charset="0"/>
                <a:ea typeface="Arial Unicode MS" pitchFamily="34" charset="-128"/>
                <a:cs typeface="Arial Unicode MS" pitchFamily="34" charset="-128"/>
              </a:defRPr>
            </a:lvl1pPr>
          </a:lstStyle>
          <a:p>
            <a:pPr>
              <a:defRPr/>
            </a:pPr>
            <a:endParaRPr lang="en-US"/>
          </a:p>
        </p:txBody>
      </p:sp>
      <p:sp>
        <p:nvSpPr>
          <p:cNvPr id="8197" name="Rectangle 5">
            <a:extLst>
              <a:ext uri="{FF2B5EF4-FFF2-40B4-BE49-F238E27FC236}">
                <a16:creationId xmlns:a16="http://schemas.microsoft.com/office/drawing/2014/main" id="{68F83B90-DD93-4226-9E31-A6A1885CEE03}"/>
              </a:ext>
            </a:extLst>
          </p:cNvPr>
          <p:cNvSpPr>
            <a:spLocks noGrp="1" noChangeArrowheads="1"/>
          </p:cNvSpPr>
          <p:nvPr>
            <p:ph type="sldNum" sz="quarter" idx="3"/>
          </p:nvPr>
        </p:nvSpPr>
        <p:spPr bwMode="auto">
          <a:xfrm>
            <a:off x="4008705" y="8893297"/>
            <a:ext cx="3066733" cy="468154"/>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eaLnBrk="1" hangingPunct="1">
              <a:defRPr sz="1200">
                <a:cs typeface="Arial Unicode MS" panose="020B0604020202020204" pitchFamily="34" charset="-128"/>
              </a:defRPr>
            </a:lvl1pPr>
          </a:lstStyle>
          <a:p>
            <a:pPr>
              <a:defRPr/>
            </a:pPr>
            <a:fld id="{44F80679-4DE5-4233-8F92-2F2EB2522C2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3932CA7-6EDD-4D6A-A5DF-4461F21EE161}"/>
              </a:ext>
            </a:extLst>
          </p:cNvPr>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eaLnBrk="1" hangingPunct="1">
              <a:defRPr sz="1200">
                <a:latin typeface="Arial" charset="0"/>
                <a:ea typeface="Arial Unicode MS" pitchFamily="34" charset="-128"/>
                <a:cs typeface="Arial Unicode MS" pitchFamily="34" charset="-128"/>
              </a:defRPr>
            </a:lvl1pPr>
          </a:lstStyle>
          <a:p>
            <a:pPr>
              <a:defRPr/>
            </a:pPr>
            <a:endParaRPr lang="en-US"/>
          </a:p>
        </p:txBody>
      </p:sp>
      <p:sp>
        <p:nvSpPr>
          <p:cNvPr id="11267" name="Rectangle 3">
            <a:extLst>
              <a:ext uri="{FF2B5EF4-FFF2-40B4-BE49-F238E27FC236}">
                <a16:creationId xmlns:a16="http://schemas.microsoft.com/office/drawing/2014/main" id="{DAB9BE05-8F45-4D7B-9EB6-3BC150BC7195}"/>
              </a:ext>
            </a:extLst>
          </p:cNvPr>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eaLnBrk="1" hangingPunct="1">
              <a:defRPr sz="1200">
                <a:latin typeface="Arial" charset="0"/>
                <a:ea typeface="Arial Unicode MS" pitchFamily="34" charset="-128"/>
                <a:cs typeface="Arial Unicode MS" pitchFamily="34" charset="-128"/>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EA61C3DC-9DB5-4461-A8C9-416A12F1D7E6}"/>
              </a:ext>
            </a:extLst>
          </p:cNvPr>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E14E8152-456E-45C0-A2B7-3CD3BA2D9FAD}"/>
              </a:ext>
            </a:extLst>
          </p:cNvPr>
          <p:cNvSpPr>
            <a:spLocks noGrp="1" noChangeArrowheads="1"/>
          </p:cNvSpPr>
          <p:nvPr>
            <p:ph type="ftr" sz="quarter" idx="4"/>
          </p:nvPr>
        </p:nvSpPr>
        <p:spPr bwMode="auto">
          <a:xfrm>
            <a:off x="0" y="8893297"/>
            <a:ext cx="3066733" cy="468154"/>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eaLnBrk="1" hangingPunct="1">
              <a:defRPr sz="1200">
                <a:latin typeface="Arial" charset="0"/>
                <a:ea typeface="Arial Unicode MS" pitchFamily="34" charset="-128"/>
                <a:cs typeface="Arial Unicode MS" pitchFamily="34" charset="-128"/>
              </a:defRPr>
            </a:lvl1pPr>
          </a:lstStyle>
          <a:p>
            <a:pPr>
              <a:defRPr/>
            </a:pPr>
            <a:endParaRPr lang="en-US"/>
          </a:p>
        </p:txBody>
      </p:sp>
      <p:sp>
        <p:nvSpPr>
          <p:cNvPr id="11271" name="Rectangle 7">
            <a:extLst>
              <a:ext uri="{FF2B5EF4-FFF2-40B4-BE49-F238E27FC236}">
                <a16:creationId xmlns:a16="http://schemas.microsoft.com/office/drawing/2014/main" id="{4979D505-E7FD-4CEA-8122-9494ACA9289E}"/>
              </a:ext>
            </a:extLst>
          </p:cNvPr>
          <p:cNvSpPr>
            <a:spLocks noGrp="1" noChangeArrowheads="1"/>
          </p:cNvSpPr>
          <p:nvPr>
            <p:ph type="sldNum" sz="quarter" idx="5"/>
          </p:nvPr>
        </p:nvSpPr>
        <p:spPr bwMode="auto">
          <a:xfrm>
            <a:off x="4008705" y="8893297"/>
            <a:ext cx="3066733" cy="468154"/>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eaLnBrk="1" hangingPunct="1">
              <a:defRPr sz="1200">
                <a:cs typeface="Arial Unicode MS" panose="020B0604020202020204" pitchFamily="34" charset="-128"/>
              </a:defRPr>
            </a:lvl1pPr>
          </a:lstStyle>
          <a:p>
            <a:pPr>
              <a:defRPr/>
            </a:pPr>
            <a:fld id="{404BA83C-4DE1-4D30-995F-C65ED91F50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82537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 is ongoing support for meetings. </a:t>
            </a:r>
          </a:p>
          <a:p>
            <a:endParaRPr lang="en-CA"/>
          </a:p>
        </p:txBody>
      </p:sp>
    </p:spTree>
    <p:extLst>
      <p:ext uri="{BB962C8B-B14F-4D97-AF65-F5344CB8AC3E}">
        <p14:creationId xmlns:p14="http://schemas.microsoft.com/office/powerpoint/2010/main" val="301189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latin typeface="Calibri" panose="020F0502020204030204" pitchFamily="34" charset="0"/>
                <a:ea typeface="Calibri" panose="020F0502020204030204" pitchFamily="34" charset="0"/>
                <a:cs typeface="Calibri" panose="020F0502020204030204" pitchFamily="34" charset="0"/>
              </a:rPr>
              <a:t>Environment and Climate Change Canada (ECCC) has heard from many Indigenous communities and organizations that they wish to collect information and share it with ECCC so they can contribute meaningfully to SARA listing decisions, work together to develop recovery documents, and review and provide input to draft recovery documents before they are finalized and posted online.  However, while some have sufficient capacity to do this, others do not. </a:t>
            </a:r>
            <a:endParaRPr lang="en-CA" sz="1100">
              <a:latin typeface="Calibri" panose="020F0502020204030204" pitchFamily="34" charset="0"/>
              <a:cs typeface="Calibri" panose="020F0502020204030204" pitchFamily="34" charset="0"/>
            </a:endParaRPr>
          </a:p>
          <a:p>
            <a:endParaRPr lang="en-CA" sz="1100"/>
          </a:p>
        </p:txBody>
      </p:sp>
    </p:spTree>
    <p:extLst>
      <p:ext uri="{BB962C8B-B14F-4D97-AF65-F5344CB8AC3E}">
        <p14:creationId xmlns:p14="http://schemas.microsoft.com/office/powerpoint/2010/main" val="314102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Capacity requests are ongoing.  </a:t>
            </a:r>
          </a:p>
          <a:p>
            <a:r>
              <a:rPr lang="en-CA"/>
              <a:t>To be asked for in advance of a meeting.</a:t>
            </a:r>
          </a:p>
        </p:txBody>
      </p:sp>
    </p:spTree>
    <p:extLst>
      <p:ext uri="{BB962C8B-B14F-4D97-AF65-F5344CB8AC3E}">
        <p14:creationId xmlns:p14="http://schemas.microsoft.com/office/powerpoint/2010/main" val="160997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j-lt"/>
                <a:ea typeface="Calibri" panose="020F0502020204030204" pitchFamily="34" charset="0"/>
              </a:rPr>
              <a:t>Environment and Climate Change Canada (ECCC) has heard from many Indigenous communities and organizations that they wish to undertake targeted short-term activities that will help with terrestrial species at risk (SAR) recovery actions, address immediate threats to SAR, and provide information that will fill knowledge gaps in listing considerations and recovery document development for specific species. </a:t>
            </a:r>
          </a:p>
          <a:p>
            <a:endParaRPr lang="en-US">
              <a:latin typeface="+mj-lt"/>
            </a:endParaRPr>
          </a:p>
          <a:p>
            <a:pPr defTabSz="930493">
              <a:defRPr/>
            </a:pPr>
            <a:r>
              <a:rPr lang="en-US">
                <a:latin typeface="+mj-lt"/>
                <a:ea typeface="Calibri" panose="020F0502020204030204" pitchFamily="34" charset="0"/>
                <a:cs typeface="Times New Roman" panose="02020603050405020304" pitchFamily="18" charset="0"/>
              </a:rPr>
              <a:t>To fund projects that directly support Indigenous peoples’ and organizations’ meaningful participation in listing consultations and recovery planning for terrestrial Species at Risk.</a:t>
            </a:r>
          </a:p>
          <a:p>
            <a:endParaRPr lang="en-US">
              <a:latin typeface="+mj-lt"/>
            </a:endParaRPr>
          </a:p>
          <a:p>
            <a:r>
              <a:rPr lang="en-US">
                <a:latin typeface="+mj-lt"/>
              </a:rPr>
              <a:t>-Competitive process</a:t>
            </a:r>
          </a:p>
          <a:p>
            <a:r>
              <a:rPr lang="en-US">
                <a:latin typeface="+mj-lt"/>
              </a:rPr>
              <a:t>-CIER can support with applications by contacting the CIER staff listed in the EOI template for your region.</a:t>
            </a:r>
          </a:p>
          <a:p>
            <a:r>
              <a:rPr lang="en-US">
                <a:latin typeface="+mj-lt"/>
              </a:rPr>
              <a:t>-Through this process we will try to fund as many as possible</a:t>
            </a:r>
            <a:endParaRPr lang="en-CA"/>
          </a:p>
        </p:txBody>
      </p:sp>
    </p:spTree>
    <p:extLst>
      <p:ext uri="{BB962C8B-B14F-4D97-AF65-F5344CB8AC3E}">
        <p14:creationId xmlns:p14="http://schemas.microsoft.com/office/powerpoint/2010/main" val="2847677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5586" y="1412777"/>
            <a:ext cx="7992888" cy="1470025"/>
          </a:xfrm>
        </p:spPr>
        <p:txBody>
          <a:bodyPr/>
          <a:lstStyle>
            <a:lvl1pPr algn="l">
              <a:defRPr b="1"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850666" y="2883051"/>
            <a:ext cx="4945470" cy="1914102"/>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642006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037ADB-4FB9-482D-A1A4-E1F489B212F5}" type="datetimeFigureOut">
              <a:rPr lang="en-US" smtClean="0"/>
              <a:t>7/11/2023</a:t>
            </a:fld>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91530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40"/>
            <a:ext cx="2057400" cy="5851525"/>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037ADB-4FB9-482D-A1A4-E1F489B212F5}" type="datetimeFigureOut">
              <a:rPr lang="en-US" smtClean="0"/>
              <a:t>7/11/2023</a:t>
            </a:fld>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708258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30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188640"/>
            <a:ext cx="8064896" cy="980728"/>
          </a:xfrm>
        </p:spPr>
        <p:txBody>
          <a:bodyPr anchor="b">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CA"/>
          </a:p>
        </p:txBody>
      </p:sp>
      <p:sp>
        <p:nvSpPr>
          <p:cNvPr id="3" name="Subtitle 2"/>
          <p:cNvSpPr>
            <a:spLocks noGrp="1"/>
          </p:cNvSpPr>
          <p:nvPr>
            <p:ph type="subTitle" idx="1" hasCustomPrompt="1"/>
          </p:nvPr>
        </p:nvSpPr>
        <p:spPr>
          <a:xfrm>
            <a:off x="539552" y="1916832"/>
            <a:ext cx="8136904" cy="432048"/>
          </a:xfrm>
        </p:spPr>
        <p:txBody>
          <a:bodyPr>
            <a:noAutofit/>
          </a:bodyPr>
          <a:lstStyle>
            <a:lvl1pPr marL="0" indent="0" algn="l">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8" name="Text Placeholder 2"/>
          <p:cNvSpPr>
            <a:spLocks noGrp="1"/>
          </p:cNvSpPr>
          <p:nvPr>
            <p:ph idx="10"/>
          </p:nvPr>
        </p:nvSpPr>
        <p:spPr>
          <a:xfrm>
            <a:off x="539552" y="2636912"/>
            <a:ext cx="8136904" cy="3096344"/>
          </a:xfrm>
          <a:prstGeom prst="rect">
            <a:avLst/>
          </a:prstGeom>
        </p:spPr>
        <p:txBody>
          <a:bodyPr vert="horz" lIns="91440" tIns="45720" rIns="91440" bIns="45720" rtlCol="0">
            <a:normAutofit/>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49841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2023-07-11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a:p>
        </p:txBody>
      </p:sp>
    </p:spTree>
    <p:extLst>
      <p:ext uri="{BB962C8B-B14F-4D97-AF65-F5344CB8AC3E}">
        <p14:creationId xmlns:p14="http://schemas.microsoft.com/office/powerpoint/2010/main" val="3375363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hasCustomPrompt="1"/>
          </p:nvPr>
        </p:nvSpPr>
        <p:spPr>
          <a:xfrm>
            <a:off x="623888" y="4589463"/>
            <a:ext cx="7886700" cy="639737"/>
          </a:xfrm>
        </p:spPr>
        <p:txBody>
          <a:bodyPr/>
          <a:lstStyle>
            <a:lvl1pPr marL="0" indent="0">
              <a:buNone/>
              <a:defRPr sz="2400" b="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63624D-2D64-4326-B42C-B6C857663422}" type="datetimeFigureOut">
              <a:rPr lang="en-CA" smtClean="0"/>
              <a:t>2023-07-11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a:p>
        </p:txBody>
      </p:sp>
    </p:spTree>
    <p:extLst>
      <p:ext uri="{BB962C8B-B14F-4D97-AF65-F5344CB8AC3E}">
        <p14:creationId xmlns:p14="http://schemas.microsoft.com/office/powerpoint/2010/main" val="1500673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763624D-2D64-4326-B42C-B6C857663422}" type="datetimeFigureOut">
              <a:rPr lang="en-CA" smtClean="0"/>
              <a:t>2023-07-11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a:p>
        </p:txBody>
      </p:sp>
    </p:spTree>
    <p:extLst>
      <p:ext uri="{BB962C8B-B14F-4D97-AF65-F5344CB8AC3E}">
        <p14:creationId xmlns:p14="http://schemas.microsoft.com/office/powerpoint/2010/main" val="307420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hasCustomPrompt="1"/>
          </p:nvPr>
        </p:nvSpPr>
        <p:spPr>
          <a:xfrm>
            <a:off x="630238" y="1681163"/>
            <a:ext cx="386873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hasCustomPrompt="1"/>
          </p:nvPr>
        </p:nvSpPr>
        <p:spPr>
          <a:xfrm>
            <a:off x="4629150" y="1681163"/>
            <a:ext cx="38877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63624D-2D64-4326-B42C-B6C857663422}" type="datetimeFigureOut">
              <a:rPr lang="en-CA" smtClean="0"/>
              <a:t>2023-07-11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05161A0-0E6A-4BED-9027-1915FC7FE8F8}" type="slidenum">
              <a:rPr lang="en-CA" smtClean="0"/>
              <a:t>‹#›</a:t>
            </a:fld>
            <a:endParaRPr lang="en-CA"/>
          </a:p>
        </p:txBody>
      </p:sp>
    </p:spTree>
    <p:extLst>
      <p:ext uri="{BB962C8B-B14F-4D97-AF65-F5344CB8AC3E}">
        <p14:creationId xmlns:p14="http://schemas.microsoft.com/office/powerpoint/2010/main" val="129916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763624D-2D64-4326-B42C-B6C857663422}" type="datetimeFigureOut">
              <a:rPr lang="en-CA" smtClean="0"/>
              <a:t>2023-07-11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05161A0-0E6A-4BED-9027-1915FC7FE8F8}" type="slidenum">
              <a:rPr lang="en-CA" smtClean="0"/>
              <a:t>‹#›</a:t>
            </a:fld>
            <a:endParaRPr lang="en-CA"/>
          </a:p>
        </p:txBody>
      </p:sp>
    </p:spTree>
    <p:extLst>
      <p:ext uri="{BB962C8B-B14F-4D97-AF65-F5344CB8AC3E}">
        <p14:creationId xmlns:p14="http://schemas.microsoft.com/office/powerpoint/2010/main" val="624537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3624D-2D64-4326-B42C-B6C857663422}" type="datetimeFigureOut">
              <a:rPr lang="en-CA" smtClean="0"/>
              <a:t>2023-07-11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05161A0-0E6A-4BED-9027-1915FC7FE8F8}" type="slidenum">
              <a:rPr lang="en-CA" smtClean="0"/>
              <a:t>‹#›</a:t>
            </a:fld>
            <a:endParaRPr lang="en-CA"/>
          </a:p>
        </p:txBody>
      </p:sp>
    </p:spTree>
    <p:extLst>
      <p:ext uri="{BB962C8B-B14F-4D97-AF65-F5344CB8AC3E}">
        <p14:creationId xmlns:p14="http://schemas.microsoft.com/office/powerpoint/2010/main" val="72037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3200" cap="all" baseline="0"/>
            </a:lvl1pPr>
          </a:lstStyle>
          <a:p>
            <a:r>
              <a:rPr lang="en-US"/>
              <a:t>Click to edit Master title style</a:t>
            </a:r>
          </a:p>
        </p:txBody>
      </p:sp>
      <p:sp>
        <p:nvSpPr>
          <p:cNvPr id="3" name="Content Placeholder 2"/>
          <p:cNvSpPr>
            <a:spLocks noGrp="1"/>
          </p:cNvSpPr>
          <p:nvPr>
            <p:ph idx="1"/>
          </p:nvPr>
        </p:nvSpPr>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037ADB-4FB9-482D-A1A4-E1F489B212F5}" type="datetimeFigureOut">
              <a:rPr lang="en-US" smtClean="0"/>
              <a:t>7/11/2023</a:t>
            </a:fld>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3108219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63624D-2D64-4326-B42C-B6C857663422}" type="datetimeFigureOut">
              <a:rPr lang="en-CA" smtClean="0"/>
              <a:t>2023-07-11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a:p>
        </p:txBody>
      </p:sp>
    </p:spTree>
    <p:extLst>
      <p:ext uri="{BB962C8B-B14F-4D97-AF65-F5344CB8AC3E}">
        <p14:creationId xmlns:p14="http://schemas.microsoft.com/office/powerpoint/2010/main" val="3389818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63624D-2D64-4326-B42C-B6C857663422}" type="datetimeFigureOut">
              <a:rPr lang="en-CA" smtClean="0"/>
              <a:t>2023-07-11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a:p>
        </p:txBody>
      </p:sp>
    </p:spTree>
    <p:extLst>
      <p:ext uri="{BB962C8B-B14F-4D97-AF65-F5344CB8AC3E}">
        <p14:creationId xmlns:p14="http://schemas.microsoft.com/office/powerpoint/2010/main" val="3254925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2023-07-11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a:p>
        </p:txBody>
      </p:sp>
    </p:spTree>
    <p:extLst>
      <p:ext uri="{BB962C8B-B14F-4D97-AF65-F5344CB8AC3E}">
        <p14:creationId xmlns:p14="http://schemas.microsoft.com/office/powerpoint/2010/main" val="3129442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2023-07-11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a:p>
        </p:txBody>
      </p:sp>
    </p:spTree>
    <p:extLst>
      <p:ext uri="{BB962C8B-B14F-4D97-AF65-F5344CB8AC3E}">
        <p14:creationId xmlns:p14="http://schemas.microsoft.com/office/powerpoint/2010/main" val="335719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1122363"/>
            <a:ext cx="8496944" cy="2387600"/>
          </a:xfrm>
        </p:spPr>
        <p:txBody>
          <a:bodyPr anchor="b"/>
          <a:lstStyle>
            <a:lvl1pPr algn="ctr">
              <a:defRPr sz="6000" b="1">
                <a:solidFill>
                  <a:schemeClr val="tx1">
                    <a:lumMod val="65000"/>
                    <a:lumOff val="35000"/>
                  </a:schemeClr>
                </a:solidFill>
                <a:latin typeface="Arial" panose="020B0604020202020204" pitchFamily="34" charset="0"/>
                <a:cs typeface="Arial" panose="020B0604020202020204" pitchFamily="34" charset="0"/>
              </a:defRPr>
            </a:lvl1pPr>
          </a:lstStyle>
          <a:p>
            <a:r>
              <a:rPr lang="en-US"/>
              <a:t>CLICK TO EDIT MASTER TITLE STYLE</a:t>
            </a:r>
            <a:endParaRPr lang="en-CA"/>
          </a:p>
        </p:txBody>
      </p:sp>
      <p:sp>
        <p:nvSpPr>
          <p:cNvPr id="3" name="Subtitle 2"/>
          <p:cNvSpPr>
            <a:spLocks noGrp="1"/>
          </p:cNvSpPr>
          <p:nvPr>
            <p:ph type="subTitle" idx="1" hasCustomPrompt="1"/>
          </p:nvPr>
        </p:nvSpPr>
        <p:spPr>
          <a:xfrm>
            <a:off x="628650" y="3602038"/>
            <a:ext cx="7372350" cy="1655762"/>
          </a:xfrm>
        </p:spPr>
        <p:txBody>
          <a:bodyPr/>
          <a:lstStyle>
            <a:lvl1pPr marL="0" indent="0" algn="ctr">
              <a:buNone/>
              <a:defRPr sz="2400" b="1">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4A30E44-05C0-4260-B99B-E186AF5B1155}" type="datetimeFigureOut">
              <a:rPr lang="en-CA" smtClean="0"/>
              <a:pPr/>
              <a:t>2023-07-11</a:t>
            </a:fld>
            <a:endParaRPr lang="en-CA"/>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CA"/>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EABB74C-5149-46DF-A834-AD57A63B04DC}" type="slidenum">
              <a:rPr lang="en-CA" smtClean="0"/>
              <a:pPr/>
              <a:t>‹#›</a:t>
            </a:fld>
            <a:endParaRPr lang="en-CA"/>
          </a:p>
        </p:txBody>
      </p:sp>
    </p:spTree>
    <p:extLst>
      <p:ext uri="{BB962C8B-B14F-4D97-AF65-F5344CB8AC3E}">
        <p14:creationId xmlns:p14="http://schemas.microsoft.com/office/powerpoint/2010/main" val="2651002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65000"/>
                    <a:lumOff val="35000"/>
                  </a:schemeClr>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4A30E44-05C0-4260-B99B-E186AF5B1155}" type="datetimeFigureOut">
              <a:rPr lang="en-CA" smtClean="0"/>
              <a:t>2023-07-11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2020582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hasCustomPrompt="1"/>
          </p:nvPr>
        </p:nvSpPr>
        <p:spPr>
          <a:xfrm>
            <a:off x="623888" y="4589463"/>
            <a:ext cx="7886700" cy="783753"/>
          </a:xfrm>
        </p:spPr>
        <p:txBody>
          <a:bodyPr/>
          <a:lstStyle>
            <a:lvl1pPr marL="0" indent="0">
              <a:buNone/>
              <a:defRPr sz="2400" b="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A30E44-05C0-4260-B99B-E186AF5B1155}" type="datetimeFigureOut">
              <a:rPr lang="en-CA" smtClean="0"/>
              <a:t>2023-07-11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3179244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4A30E44-05C0-4260-B99B-E186AF5B1155}" type="datetimeFigureOut">
              <a:rPr lang="en-CA" smtClean="0"/>
              <a:t>2023-07-11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219910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hasCustomPrompt="1"/>
          </p:nvPr>
        </p:nvSpPr>
        <p:spPr>
          <a:xfrm>
            <a:off x="630238" y="1681163"/>
            <a:ext cx="386873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1561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hasCustomPrompt="1"/>
          </p:nvPr>
        </p:nvSpPr>
        <p:spPr>
          <a:xfrm>
            <a:off x="4629150" y="1681163"/>
            <a:ext cx="38877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1561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4A30E44-05C0-4260-B99B-E186AF5B1155}" type="datetimeFigureOut">
              <a:rPr lang="en-CA" smtClean="0"/>
              <a:t>2023-07-11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3155389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4A30E44-05C0-4260-B99B-E186AF5B1155}" type="datetimeFigureOut">
              <a:rPr lang="en-CA" smtClean="0"/>
              <a:t>2023-07-11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105836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037ADB-4FB9-482D-A1A4-E1F489B212F5}" type="datetimeFigureOut">
              <a:rPr lang="en-US" smtClean="0"/>
              <a:t>7/11/2023</a:t>
            </a:fld>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475303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30E44-05C0-4260-B99B-E186AF5B1155}" type="datetimeFigureOut">
              <a:rPr lang="en-CA" smtClean="0"/>
              <a:t>2023-07-11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1865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A30E44-05C0-4260-B99B-E186AF5B1155}" type="datetimeFigureOut">
              <a:rPr lang="en-CA" smtClean="0"/>
              <a:t>2023-07-11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3854369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A30E44-05C0-4260-B99B-E186AF5B1155}" type="datetimeFigureOut">
              <a:rPr lang="en-CA" smtClean="0"/>
              <a:t>2023-07-11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1545602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4A30E44-05C0-4260-B99B-E186AF5B1155}" type="datetimeFigureOut">
              <a:rPr lang="en-CA" smtClean="0"/>
              <a:t>2023-07-11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3548360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4A30E44-05C0-4260-B99B-E186AF5B1155}" type="datetimeFigureOut">
              <a:rPr lang="en-CA" smtClean="0"/>
              <a:t>2023-07-11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185922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532" y="1124744"/>
            <a:ext cx="8424936"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hasCustomPrompt="1"/>
          </p:nvPr>
        </p:nvSpPr>
        <p:spPr>
          <a:xfrm>
            <a:off x="1143000" y="3602038"/>
            <a:ext cx="6858000" cy="763066"/>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78760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2023-07-11</a:t>
            </a:fld>
            <a:endParaRPr lang="en-CA"/>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a:p>
        </p:txBody>
      </p:sp>
    </p:spTree>
    <p:extLst>
      <p:ext uri="{BB962C8B-B14F-4D97-AF65-F5344CB8AC3E}">
        <p14:creationId xmlns:p14="http://schemas.microsoft.com/office/powerpoint/2010/main" val="1641144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hasCustomPrompt="1"/>
          </p:nvPr>
        </p:nvSpPr>
        <p:spPr>
          <a:xfrm>
            <a:off x="623888" y="4589463"/>
            <a:ext cx="7886700" cy="999777"/>
          </a:xfrm>
        </p:spPr>
        <p:txBody>
          <a:bodyPr/>
          <a:lstStyle>
            <a:lvl1pPr marL="0" indent="0">
              <a:buNone/>
              <a:defRPr sz="2400" b="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2023-07-11</a:t>
            </a:fld>
            <a:endParaRPr lang="en-CA"/>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a:p>
        </p:txBody>
      </p:sp>
    </p:spTree>
    <p:extLst>
      <p:ext uri="{BB962C8B-B14F-4D97-AF65-F5344CB8AC3E}">
        <p14:creationId xmlns:p14="http://schemas.microsoft.com/office/powerpoint/2010/main" val="40812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37636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37636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2023-07-11</a:t>
            </a:fld>
            <a:endParaRPr lang="en-CA"/>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a:p>
        </p:txBody>
      </p:sp>
    </p:spTree>
    <p:extLst>
      <p:ext uri="{BB962C8B-B14F-4D97-AF65-F5344CB8AC3E}">
        <p14:creationId xmlns:p14="http://schemas.microsoft.com/office/powerpoint/2010/main" val="2694704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hasCustomPrompt="1"/>
          </p:nvPr>
        </p:nvSpPr>
        <p:spPr>
          <a:xfrm>
            <a:off x="630238" y="1681163"/>
            <a:ext cx="386873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0841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hasCustomPrompt="1"/>
          </p:nvPr>
        </p:nvSpPr>
        <p:spPr>
          <a:xfrm>
            <a:off x="4629150" y="1681163"/>
            <a:ext cx="38877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4"/>
            <a:ext cx="3887788" cy="30841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2023-07-11</a:t>
            </a:fld>
            <a:endParaRPr lang="en-CA"/>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a:p>
        </p:txBody>
      </p:sp>
    </p:spTree>
    <p:extLst>
      <p:ext uri="{BB962C8B-B14F-4D97-AF65-F5344CB8AC3E}">
        <p14:creationId xmlns:p14="http://schemas.microsoft.com/office/powerpoint/2010/main" val="413457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3200" cap="all" baseline="0"/>
            </a:lvl1p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037ADB-4FB9-482D-A1A4-E1F489B212F5}" type="datetimeFigureOut">
              <a:rPr lang="en-US" smtClean="0"/>
              <a:t>7/11/2023</a:t>
            </a:fld>
            <a:endParaRPr lang="en-US"/>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3617979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65000"/>
                    <a:lumOff val="35000"/>
                  </a:schemeClr>
                </a:solidFill>
              </a:defRPr>
            </a:lvl1pPr>
          </a:lstStyle>
          <a:p>
            <a:r>
              <a:rPr lang="en-US"/>
              <a:t>CLICK TO EDIT MASTER TITLE STYLE</a:t>
            </a:r>
            <a:endParaRPr lang="en-CA"/>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2023-07-11</a:t>
            </a:fld>
            <a:endParaRPr lang="en-CA"/>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a:p>
        </p:txBody>
      </p:sp>
    </p:spTree>
    <p:extLst>
      <p:ext uri="{BB962C8B-B14F-4D97-AF65-F5344CB8AC3E}">
        <p14:creationId xmlns:p14="http://schemas.microsoft.com/office/powerpoint/2010/main" val="2924636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2023-07-11</a:t>
            </a:fld>
            <a:endParaRPr lang="en-CA"/>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a:p>
        </p:txBody>
      </p:sp>
    </p:spTree>
    <p:extLst>
      <p:ext uri="{BB962C8B-B14F-4D97-AF65-F5344CB8AC3E}">
        <p14:creationId xmlns:p14="http://schemas.microsoft.com/office/powerpoint/2010/main" val="1287038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2023-07-11</a:t>
            </a:fld>
            <a:endParaRPr lang="en-CA"/>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a:p>
        </p:txBody>
      </p:sp>
    </p:spTree>
    <p:extLst>
      <p:ext uri="{BB962C8B-B14F-4D97-AF65-F5344CB8AC3E}">
        <p14:creationId xmlns:p14="http://schemas.microsoft.com/office/powerpoint/2010/main" val="2177495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2023-07-11</a:t>
            </a:fld>
            <a:endParaRPr lang="en-CA"/>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a:p>
        </p:txBody>
      </p:sp>
    </p:spTree>
    <p:extLst>
      <p:ext uri="{BB962C8B-B14F-4D97-AF65-F5344CB8AC3E}">
        <p14:creationId xmlns:p14="http://schemas.microsoft.com/office/powerpoint/2010/main" val="556510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2023-07-11</a:t>
            </a:fld>
            <a:endParaRPr lang="en-CA"/>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a:p>
        </p:txBody>
      </p:sp>
    </p:spTree>
    <p:extLst>
      <p:ext uri="{BB962C8B-B14F-4D97-AF65-F5344CB8AC3E}">
        <p14:creationId xmlns:p14="http://schemas.microsoft.com/office/powerpoint/2010/main" val="2672258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2023-07-11</a:t>
            </a:fld>
            <a:endParaRPr lang="en-CA"/>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a:p>
        </p:txBody>
      </p:sp>
    </p:spTree>
    <p:extLst>
      <p:ext uri="{BB962C8B-B14F-4D97-AF65-F5344CB8AC3E}">
        <p14:creationId xmlns:p14="http://schemas.microsoft.com/office/powerpoint/2010/main" val="320339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cap="all" baseline="0"/>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535113"/>
            <a:ext cx="4041775" cy="639762"/>
          </a:xfrm>
        </p:spPr>
        <p:txBody>
          <a:bodyPr anchor="b">
            <a:no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037ADB-4FB9-482D-A1A4-E1F489B212F5}" type="datetimeFigureOut">
              <a:rPr lang="en-US" smtClean="0"/>
              <a:t>7/11/2023</a:t>
            </a:fld>
            <a:endParaRPr lang="en-US"/>
          </a:p>
        </p:txBody>
      </p:sp>
      <p:sp>
        <p:nvSpPr>
          <p:cNvPr id="9" name="Slide Number Placeholder 8"/>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9210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1">
                    <a:lumMod val="65000"/>
                    <a:lumOff val="35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6F037ADB-4FB9-482D-A1A4-E1F489B212F5}" type="datetimeFigureOut">
              <a:rPr lang="en-US" smtClean="0"/>
              <a:t>7/11/2023</a:t>
            </a:fld>
            <a:endParaRPr lang="en-US"/>
          </a:p>
        </p:txBody>
      </p:sp>
      <p:sp>
        <p:nvSpPr>
          <p:cNvPr id="5" name="Slide Number Placeholder 4"/>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45995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37ADB-4FB9-482D-A1A4-E1F489B212F5}" type="datetimeFigureOut">
              <a:rPr lang="en-US" smtClean="0"/>
              <a:t>7/11/2023</a:t>
            </a:fld>
            <a:endParaRPr lang="en-US"/>
          </a:p>
        </p:txBody>
      </p:sp>
      <p:sp>
        <p:nvSpPr>
          <p:cNvPr id="4" name="Slide Number Placeholder 3"/>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117254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7/11/2023</a:t>
            </a:fld>
            <a:endParaRPr lang="en-US"/>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625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normAutofit/>
          </a:bodyPr>
          <a:lstStyle>
            <a:lvl1pPr algn="l">
              <a:defRPr sz="24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7/11/2023</a:t>
            </a:fld>
            <a:endParaRPr lang="en-US"/>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151405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3"/>
            <a:ext cx="8229600" cy="40610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6530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7/11/2023</a:t>
            </a:fld>
            <a:endParaRPr lang="en-US"/>
          </a:p>
        </p:txBody>
      </p:sp>
      <p:sp>
        <p:nvSpPr>
          <p:cNvPr id="6" name="Slide Number Placeholder 5"/>
          <p:cNvSpPr>
            <a:spLocks noGrp="1"/>
          </p:cNvSpPr>
          <p:nvPr>
            <p:ph type="sldNum" sz="quarter" idx="4"/>
          </p:nvPr>
        </p:nvSpPr>
        <p:spPr>
          <a:xfrm>
            <a:off x="6553200" y="61653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a:p>
        </p:txBody>
      </p:sp>
      <p:sp>
        <p:nvSpPr>
          <p:cNvPr id="7" name="Text Box 24">
            <a:extLst>
              <a:ext uri="{FF2B5EF4-FFF2-40B4-BE49-F238E27FC236}">
                <a16:creationId xmlns:a16="http://schemas.microsoft.com/office/drawing/2014/main" id="{5E3C8C3A-9C82-4435-A3F2-2C3FC523CD75}"/>
              </a:ext>
            </a:extLst>
          </p:cNvPr>
          <p:cNvSpPr txBox="1">
            <a:spLocks noChangeArrowheads="1"/>
          </p:cNvSpPr>
          <p:nvPr userDrawn="1"/>
        </p:nvSpPr>
        <p:spPr bwMode="auto">
          <a:xfrm>
            <a:off x="755650" y="6237288"/>
            <a:ext cx="8137525" cy="244475"/>
          </a:xfrm>
          <a:prstGeom prst="rect">
            <a:avLst/>
          </a:prstGeom>
          <a:noFill/>
          <a:ln w="9525">
            <a:noFill/>
            <a:miter lim="800000"/>
            <a:headEnd/>
            <a:tailEnd/>
          </a:ln>
          <a:effectLst/>
        </p:spPr>
        <p:txBody>
          <a:bodyPr>
            <a:spAutoFit/>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r>
              <a:rPr lang="en-CA" altLang="en-US" sz="1000"/>
              <a:t>Page </a:t>
            </a:r>
            <a:fld id="{712074C2-7171-4DBB-BFA6-77D34ADED0D2}" type="slidenum">
              <a:rPr lang="en-CA" altLang="en-US" sz="1000" smtClean="0"/>
              <a:pPr algn="ctr" eaLnBrk="1" hangingPunct="1">
                <a:defRPr/>
              </a:pPr>
              <a:t>‹#›</a:t>
            </a:fld>
            <a:r>
              <a:rPr lang="en-CA" altLang="en-US" sz="1000"/>
              <a:t> – </a:t>
            </a:r>
            <a:fld id="{03002965-D4CE-4D06-81EE-EF6123A47480}" type="datetime4">
              <a:rPr kumimoji="0" lang="en-CA" altLang="en-US" sz="1000" smtClean="0"/>
              <a:pPr algn="ctr" eaLnBrk="1" hangingPunct="1">
                <a:defRPr/>
              </a:pPr>
              <a:t>July 11, 2023</a:t>
            </a:fld>
            <a:endParaRPr kumimoji="0" lang="en-CA" altLang="en-US" sz="1000"/>
          </a:p>
        </p:txBody>
      </p:sp>
      <p:sp>
        <p:nvSpPr>
          <p:cNvPr id="8"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032461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05" r:id="rId12"/>
  </p:sldLayoutIdLst>
  <p:hf sldNum="0" hdr="0" ftr="0" dt="0"/>
  <p:txStyles>
    <p:titleStyle>
      <a:lvl1pPr algn="ctr" defTabSz="914400" rtl="0" eaLnBrk="1" latinLnBrk="0" hangingPunct="1">
        <a:spcBef>
          <a:spcPct val="0"/>
        </a:spcBef>
        <a:buNone/>
        <a:defRPr sz="3200" b="1" kern="1200" cap="all" baseline="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91822"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38356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237312"/>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763624D-2D64-4326-B42C-B6C857663422}" type="datetimeFigureOut">
              <a:rPr lang="en-CA" smtClean="0"/>
              <a:pPr/>
              <a:t>2023-07-11</a:t>
            </a:fld>
            <a:endParaRPr lang="en-CA"/>
          </a:p>
        </p:txBody>
      </p:sp>
      <p:sp>
        <p:nvSpPr>
          <p:cNvPr id="5" name="Footer Placeholder 4"/>
          <p:cNvSpPr>
            <a:spLocks noGrp="1"/>
          </p:cNvSpPr>
          <p:nvPr>
            <p:ph type="ftr" sz="quarter" idx="3"/>
          </p:nvPr>
        </p:nvSpPr>
        <p:spPr>
          <a:xfrm>
            <a:off x="3028950" y="6237312"/>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a:p>
        </p:txBody>
      </p:sp>
      <p:sp>
        <p:nvSpPr>
          <p:cNvPr id="6" name="Slide Number Placeholder 5"/>
          <p:cNvSpPr>
            <a:spLocks noGrp="1"/>
          </p:cNvSpPr>
          <p:nvPr>
            <p:ph type="sldNum" sz="quarter" idx="4"/>
          </p:nvPr>
        </p:nvSpPr>
        <p:spPr>
          <a:xfrm>
            <a:off x="6457950" y="6237312"/>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05161A0-0E6A-4BED-9027-1915FC7FE8F8}" type="slidenum">
              <a:rPr lang="en-CA" smtClean="0"/>
              <a:pPr/>
              <a:t>‹#›</a:t>
            </a:fld>
            <a:endParaRPr lang="en-CA"/>
          </a:p>
        </p:txBody>
      </p:sp>
    </p:spTree>
    <p:extLst>
      <p:ext uri="{BB962C8B-B14F-4D97-AF65-F5344CB8AC3E}">
        <p14:creationId xmlns:p14="http://schemas.microsoft.com/office/powerpoint/2010/main" val="408683675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0368"/>
            <a:ext cx="7975798"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38356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165304"/>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4A30E44-05C0-4260-B99B-E186AF5B1155}" type="datetimeFigureOut">
              <a:rPr lang="en-CA" smtClean="0"/>
              <a:pPr/>
              <a:t>2023-07-11</a:t>
            </a:fld>
            <a:endParaRPr lang="en-CA"/>
          </a:p>
        </p:txBody>
      </p:sp>
      <p:sp>
        <p:nvSpPr>
          <p:cNvPr id="5" name="Footer Placeholder 4"/>
          <p:cNvSpPr>
            <a:spLocks noGrp="1"/>
          </p:cNvSpPr>
          <p:nvPr>
            <p:ph type="ftr" sz="quarter" idx="3"/>
          </p:nvPr>
        </p:nvSpPr>
        <p:spPr>
          <a:xfrm>
            <a:off x="3028950" y="6165304"/>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a:p>
        </p:txBody>
      </p:sp>
      <p:sp>
        <p:nvSpPr>
          <p:cNvPr id="6" name="Slide Number Placeholder 5"/>
          <p:cNvSpPr>
            <a:spLocks noGrp="1"/>
          </p:cNvSpPr>
          <p:nvPr>
            <p:ph type="sldNum" sz="quarter" idx="4"/>
          </p:nvPr>
        </p:nvSpPr>
        <p:spPr>
          <a:xfrm>
            <a:off x="6457950" y="6165304"/>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EABB74C-5149-46DF-A834-AD57A63B04DC}" type="slidenum">
              <a:rPr lang="en-CA" smtClean="0"/>
              <a:pPr/>
              <a:t>‹#›</a:t>
            </a:fld>
            <a:endParaRPr lang="en-CA"/>
          </a:p>
        </p:txBody>
      </p:sp>
    </p:spTree>
    <p:extLst>
      <p:ext uri="{BB962C8B-B14F-4D97-AF65-F5344CB8AC3E}">
        <p14:creationId xmlns:p14="http://schemas.microsoft.com/office/powerpoint/2010/main" val="418764259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19814"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38356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2"/>
          </p:nvPr>
        </p:nvSpPr>
        <p:spPr>
          <a:xfrm>
            <a:off x="628650" y="6165304"/>
            <a:ext cx="2057400" cy="365125"/>
          </a:xfrm>
          <a:prstGeom prst="rect">
            <a:avLst/>
          </a:prstGeom>
        </p:spPr>
        <p:txBody>
          <a:bodyPr/>
          <a:lstStyle>
            <a:lvl1pPr>
              <a:defRPr sz="1200">
                <a:solidFill>
                  <a:schemeClr val="tx1">
                    <a:lumMod val="65000"/>
                    <a:lumOff val="35000"/>
                  </a:schemeClr>
                </a:solidFill>
                <a:latin typeface="Arial" panose="020B0604020202020204" pitchFamily="34" charset="0"/>
                <a:cs typeface="Arial" panose="020B0604020202020204" pitchFamily="34" charset="0"/>
              </a:defRPr>
            </a:lvl1pPr>
          </a:lstStyle>
          <a:p>
            <a:fld id="{352BA614-9DC5-42CB-A96F-3868F9E3A0FA}" type="datetimeFigureOut">
              <a:rPr lang="en-CA" smtClean="0"/>
              <a:pPr/>
              <a:t>2023-07-11</a:t>
            </a:fld>
            <a:endParaRPr lang="en-CA"/>
          </a:p>
        </p:txBody>
      </p:sp>
      <p:sp>
        <p:nvSpPr>
          <p:cNvPr id="8" name="Footer Placeholder 4"/>
          <p:cNvSpPr>
            <a:spLocks noGrp="1"/>
          </p:cNvSpPr>
          <p:nvPr>
            <p:ph type="ftr" sz="quarter" idx="3"/>
          </p:nvPr>
        </p:nvSpPr>
        <p:spPr>
          <a:xfrm>
            <a:off x="3028950" y="6165304"/>
            <a:ext cx="3086100" cy="365125"/>
          </a:xfrm>
          <a:prstGeom prst="rect">
            <a:avLst/>
          </a:prstGeom>
        </p:spPr>
        <p:txBody>
          <a:bodyPr/>
          <a:lstStyle>
            <a:lvl1pPr algn="ctr">
              <a:defRPr sz="1200">
                <a:solidFill>
                  <a:schemeClr val="tx1">
                    <a:lumMod val="65000"/>
                    <a:lumOff val="35000"/>
                  </a:schemeClr>
                </a:solidFill>
                <a:latin typeface="Arial" panose="020B0604020202020204" pitchFamily="34" charset="0"/>
                <a:cs typeface="Arial" panose="020B0604020202020204" pitchFamily="34" charset="0"/>
              </a:defRPr>
            </a:lvl1pPr>
          </a:lstStyle>
          <a:p>
            <a:endParaRPr lang="en-CA"/>
          </a:p>
        </p:txBody>
      </p:sp>
      <p:sp>
        <p:nvSpPr>
          <p:cNvPr id="9" name="Slide Number Placeholder 5"/>
          <p:cNvSpPr>
            <a:spLocks noGrp="1"/>
          </p:cNvSpPr>
          <p:nvPr>
            <p:ph type="sldNum" sz="quarter" idx="4"/>
          </p:nvPr>
        </p:nvSpPr>
        <p:spPr>
          <a:xfrm>
            <a:off x="6457950" y="6165304"/>
            <a:ext cx="2057400" cy="365125"/>
          </a:xfrm>
          <a:prstGeom prst="rect">
            <a:avLst/>
          </a:prstGeom>
        </p:spPr>
        <p:txBody>
          <a:bodyPr/>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116DDEFB-C338-4CC3-AED0-0813951CD817}" type="slidenum">
              <a:rPr lang="en-CA" smtClean="0"/>
              <a:pPr/>
              <a:t>‹#›</a:t>
            </a:fld>
            <a:endParaRPr lang="en-CA"/>
          </a:p>
        </p:txBody>
      </p:sp>
    </p:spTree>
    <p:extLst>
      <p:ext uri="{BB962C8B-B14F-4D97-AF65-F5344CB8AC3E}">
        <p14:creationId xmlns:p14="http://schemas.microsoft.com/office/powerpoint/2010/main" val="189024843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40968"/>
            <a:ext cx="8229600" cy="2520280"/>
          </a:xfrm>
        </p:spPr>
        <p:txBody>
          <a:bodyPr>
            <a:normAutofit/>
          </a:bodyPr>
          <a:lstStyle/>
          <a:p>
            <a:pPr marL="0" indent="0" algn="ctr">
              <a:buNone/>
            </a:pPr>
            <a:r>
              <a:rPr lang="en-CA" sz="4400" kern="0">
                <a:ea typeface="Segoe UI" panose="020B0502040204020203" pitchFamily="34" charset="0"/>
                <a:cs typeface="Arial" panose="020B0604020202020204" pitchFamily="34" charset="0"/>
              </a:rPr>
              <a:t>How the different types of funding work</a:t>
            </a:r>
            <a:endParaRPr lang="en-CA" sz="4000">
              <a:solidFill>
                <a:srgbClr val="4F6228"/>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08" y="-27384"/>
            <a:ext cx="9234220" cy="2308555"/>
          </a:xfrm>
          <a:prstGeom prst="rect">
            <a:avLst/>
          </a:prstGeom>
        </p:spPr>
      </p:pic>
    </p:spTree>
    <p:extLst>
      <p:ext uri="{BB962C8B-B14F-4D97-AF65-F5344CB8AC3E}">
        <p14:creationId xmlns:p14="http://schemas.microsoft.com/office/powerpoint/2010/main" val="274110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AAB7A-B5D6-4C33-A899-55C791C5BA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918" y="-34170"/>
            <a:ext cx="9233834" cy="6926338"/>
          </a:xfrm>
          <a:prstGeom prst="rect">
            <a:avLst/>
          </a:prstGeom>
        </p:spPr>
      </p:pic>
      <p:sp>
        <p:nvSpPr>
          <p:cNvPr id="2" name="Title 1"/>
          <p:cNvSpPr>
            <a:spLocks noGrp="1"/>
          </p:cNvSpPr>
          <p:nvPr>
            <p:ph type="title"/>
          </p:nvPr>
        </p:nvSpPr>
        <p:spPr/>
        <p:txBody>
          <a:bodyPr/>
          <a:lstStyle/>
          <a:p>
            <a:r>
              <a:rPr lang="en-CA"/>
              <a:t>Capacity Funding</a:t>
            </a:r>
          </a:p>
        </p:txBody>
      </p:sp>
      <p:sp>
        <p:nvSpPr>
          <p:cNvPr id="3" name="Content Placeholder 2"/>
          <p:cNvSpPr>
            <a:spLocks noGrp="1"/>
          </p:cNvSpPr>
          <p:nvPr>
            <p:ph idx="1"/>
          </p:nvPr>
        </p:nvSpPr>
        <p:spPr>
          <a:xfrm>
            <a:off x="457200" y="1600202"/>
            <a:ext cx="8229600" cy="4637110"/>
          </a:xfrm>
        </p:spPr>
        <p:txBody>
          <a:bodyPr>
            <a:normAutofit lnSpcReduction="10000"/>
          </a:bodyPr>
          <a:lstStyle/>
          <a:p>
            <a:pPr marL="457200" lvl="0" indent="-457200">
              <a:buAutoNum type="arabicPeriod"/>
            </a:pPr>
            <a:r>
              <a:rPr lang="en-CA" b="1" dirty="0">
                <a:effectLst/>
                <a:latin typeface="+mj-lt"/>
                <a:ea typeface="Calibri" panose="020F0502020204030204" pitchFamily="34" charset="0"/>
                <a:cs typeface="Times New Roman" panose="02020603050405020304" pitchFamily="18" charset="0"/>
              </a:rPr>
              <a:t>Funding to support participation in species-specific workshops and/or meetings organized by CIER/ECCC</a:t>
            </a:r>
          </a:p>
          <a:p>
            <a:pPr lvl="1"/>
            <a:r>
              <a:rPr lang="en-US" dirty="0">
                <a:latin typeface="+mj-lt"/>
                <a:ea typeface="Calibri" panose="020F0502020204030204" pitchFamily="34" charset="0"/>
                <a:cs typeface="Times New Roman" panose="02020603050405020304" pitchFamily="18" charset="0"/>
              </a:rPr>
              <a:t>T</a:t>
            </a:r>
            <a:r>
              <a:rPr lang="en-US" dirty="0">
                <a:effectLst/>
                <a:latin typeface="+mj-lt"/>
                <a:ea typeface="Calibri" panose="020F0502020204030204" pitchFamily="34" charset="0"/>
                <a:cs typeface="Times New Roman" panose="02020603050405020304" pitchFamily="18" charset="0"/>
              </a:rPr>
              <a:t>o provide funding for community members, staff, elders, and knowledge holders to share their time and cover in-person meeting expenses.</a:t>
            </a:r>
          </a:p>
          <a:p>
            <a:pPr lvl="1"/>
            <a:r>
              <a:rPr lang="en-US" dirty="0">
                <a:effectLst/>
                <a:latin typeface="+mj-lt"/>
                <a:ea typeface="Calibri" panose="020F0502020204030204" pitchFamily="34" charset="0"/>
                <a:cs typeface="Times New Roman" panose="02020603050405020304" pitchFamily="18" charset="0"/>
              </a:rPr>
              <a:t>Funding amounts are based on Treasury Board of Canada rates.  Details on available funding will be provided in individual session invitations.</a:t>
            </a:r>
            <a:r>
              <a:rPr lang="en-CA" sz="2000" b="1" dirty="0">
                <a:latin typeface="+mj-lt"/>
              </a:rPr>
              <a:t> </a:t>
            </a:r>
          </a:p>
          <a:p>
            <a:r>
              <a:rPr lang="en-CA" sz="2000" b="1" dirty="0">
                <a:latin typeface="+mj-lt"/>
              </a:rPr>
              <a:t>Process</a:t>
            </a:r>
            <a:r>
              <a:rPr lang="en-CA" sz="1600" b="1" dirty="0">
                <a:latin typeface="+mj-lt"/>
              </a:rPr>
              <a:t> </a:t>
            </a:r>
          </a:p>
          <a:p>
            <a:pPr lvl="1"/>
            <a:r>
              <a:rPr lang="en-US" sz="1900" dirty="0">
                <a:latin typeface="+mj-lt"/>
                <a:ea typeface="Calibri" panose="020F0502020204030204" pitchFamily="34" charset="0"/>
                <a:cs typeface="Times New Roman" panose="02020603050405020304" pitchFamily="18" charset="0"/>
              </a:rPr>
              <a:t>A</a:t>
            </a:r>
            <a:r>
              <a:rPr lang="en-US" sz="1900" dirty="0">
                <a:effectLst/>
                <a:latin typeface="+mj-lt"/>
                <a:ea typeface="Calibri" panose="020F0502020204030204" pitchFamily="34" charset="0"/>
                <a:cs typeface="Times New Roman" panose="02020603050405020304" pitchFamily="18" charset="0"/>
              </a:rPr>
              <a:t> community contact or ECCC will be asked to provide requested information to CIER by email.</a:t>
            </a:r>
          </a:p>
          <a:p>
            <a:pPr lvl="1"/>
            <a:r>
              <a:rPr lang="en-US" sz="1900" dirty="0">
                <a:effectLst/>
                <a:latin typeface="+mj-lt"/>
                <a:ea typeface="Calibri" panose="020F0502020204030204" pitchFamily="34" charset="0"/>
                <a:cs typeface="Times New Roman" panose="02020603050405020304" pitchFamily="18" charset="0"/>
              </a:rPr>
              <a:t>CIER will mail a cheque within 3 weeks of the session to the community contact who is responsible for distributing the funds to participants. </a:t>
            </a:r>
            <a:endParaRPr lang="en-CA" sz="2200" dirty="0">
              <a:latin typeface="+mj-lt"/>
            </a:endParaRPr>
          </a:p>
          <a:p>
            <a:pPr lvl="1"/>
            <a:endParaRPr lang="en-US" dirty="0">
              <a:effectLst/>
              <a:latin typeface="+mj-lt"/>
              <a:ea typeface="Calibri" panose="020F0502020204030204" pitchFamily="34" charset="0"/>
              <a:cs typeface="Times New Roman" panose="02020603050405020304" pitchFamily="18" charset="0"/>
            </a:endParaRPr>
          </a:p>
          <a:p>
            <a:pPr marL="457200" lvl="1" indent="0">
              <a:buNone/>
            </a:pPr>
            <a:endParaRPr lang="en-CA" dirty="0">
              <a:latin typeface="+mj-lt"/>
            </a:endParaRPr>
          </a:p>
        </p:txBody>
      </p:sp>
    </p:spTree>
    <p:extLst>
      <p:ext uri="{BB962C8B-B14F-4D97-AF65-F5344CB8AC3E}">
        <p14:creationId xmlns:p14="http://schemas.microsoft.com/office/powerpoint/2010/main" val="303824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AAB7A-B5D6-4C33-A899-55C791C5BA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918" y="-34170"/>
            <a:ext cx="9233834" cy="6926338"/>
          </a:xfrm>
          <a:prstGeom prst="rect">
            <a:avLst/>
          </a:prstGeom>
        </p:spPr>
      </p:pic>
      <p:sp>
        <p:nvSpPr>
          <p:cNvPr id="2" name="Title 1"/>
          <p:cNvSpPr>
            <a:spLocks noGrp="1"/>
          </p:cNvSpPr>
          <p:nvPr>
            <p:ph type="title"/>
          </p:nvPr>
        </p:nvSpPr>
        <p:spPr/>
        <p:txBody>
          <a:bodyPr/>
          <a:lstStyle/>
          <a:p>
            <a:r>
              <a:rPr lang="en-CA"/>
              <a:t>Capacity Funding</a:t>
            </a:r>
          </a:p>
        </p:txBody>
      </p:sp>
      <p:sp>
        <p:nvSpPr>
          <p:cNvPr id="3" name="Content Placeholder 2"/>
          <p:cNvSpPr>
            <a:spLocks noGrp="1"/>
          </p:cNvSpPr>
          <p:nvPr>
            <p:ph idx="1"/>
          </p:nvPr>
        </p:nvSpPr>
        <p:spPr>
          <a:xfrm>
            <a:off x="457200" y="1600202"/>
            <a:ext cx="8229600" cy="4637109"/>
          </a:xfrm>
        </p:spPr>
        <p:txBody>
          <a:bodyPr>
            <a:normAutofit/>
          </a:bodyPr>
          <a:lstStyle/>
          <a:p>
            <a:pPr marL="0" lvl="0" indent="0">
              <a:buNone/>
            </a:pPr>
            <a:r>
              <a:rPr lang="en-CA" b="1" dirty="0">
                <a:effectLst/>
                <a:latin typeface="+mj-lt"/>
                <a:ea typeface="Calibri" panose="020F0502020204030204" pitchFamily="34" charset="0"/>
                <a:cs typeface="Calibri" panose="020F0502020204030204" pitchFamily="34" charset="0"/>
              </a:rPr>
              <a:t>2. Capacity funding to support information sharing for federal terrestrial species at risk listing and recovery planning </a:t>
            </a:r>
          </a:p>
          <a:p>
            <a:pPr lvl="1">
              <a:buFont typeface="Calibri" panose="020F0502020204030204" pitchFamily="34" charset="0"/>
              <a:buChar char="―"/>
            </a:pPr>
            <a:r>
              <a:rPr lang="en-CA" dirty="0">
                <a:effectLst/>
                <a:latin typeface="+mj-lt"/>
                <a:ea typeface="Calibri" panose="020F0502020204030204" pitchFamily="34" charset="0"/>
                <a:cs typeface="Calibri" panose="020F0502020204030204" pitchFamily="34" charset="0"/>
              </a:rPr>
              <a:t>To help address possible capacity challenges and work better together, ECCC is partnering with CIER who will </a:t>
            </a:r>
            <a:r>
              <a:rPr lang="en-CA" b="1" dirty="0">
                <a:effectLst/>
                <a:latin typeface="+mj-lt"/>
                <a:ea typeface="Calibri" panose="020F0502020204030204" pitchFamily="34" charset="0"/>
                <a:cs typeface="Calibri" panose="020F0502020204030204" pitchFamily="34" charset="0"/>
              </a:rPr>
              <a:t>administer federal capacity funding for those wishing to share data, knowledge and other information with ECCC </a:t>
            </a:r>
            <a:r>
              <a:rPr lang="en-CA" dirty="0">
                <a:effectLst/>
                <a:latin typeface="+mj-lt"/>
                <a:ea typeface="Calibri" panose="020F0502020204030204" pitchFamily="34" charset="0"/>
                <a:cs typeface="Calibri" panose="020F0502020204030204" pitchFamily="34" charset="0"/>
              </a:rPr>
              <a:t>about terrestrial species at risk but need some support to do so.</a:t>
            </a:r>
          </a:p>
          <a:p>
            <a:pPr marL="457200" lvl="1" indent="0">
              <a:buNone/>
            </a:pPr>
            <a:endParaRPr lang="en-CA" dirty="0">
              <a:effectLst/>
              <a:latin typeface="+mj-lt"/>
              <a:ea typeface="Calibri" panose="020F0502020204030204" pitchFamily="34" charset="0"/>
              <a:cs typeface="Calibri" panose="020F0502020204030204" pitchFamily="34" charset="0"/>
            </a:endParaRPr>
          </a:p>
          <a:p>
            <a:pPr lvl="1">
              <a:buFont typeface="Calibri" panose="020F0502020204030204" pitchFamily="34" charset="0"/>
              <a:buChar char="―"/>
            </a:pPr>
            <a:r>
              <a:rPr lang="en-CA" dirty="0">
                <a:effectLst/>
                <a:latin typeface="+mj-lt"/>
                <a:ea typeface="Calibri" panose="020F0502020204030204" pitchFamily="34" charset="0"/>
                <a:cs typeface="Calibri" panose="020F0502020204030204" pitchFamily="34" charset="0"/>
              </a:rPr>
              <a:t>Also, if those sharing information wish to formalize how this is done, ECCC is open to exploring approaches that can work for everyone (e.g., MOUs, protocol agreements, data sharing agreements). </a:t>
            </a:r>
            <a:endParaRPr lang="en-CA"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300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AAB7A-B5D6-4C33-A899-55C791C5BA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918" y="-34170"/>
            <a:ext cx="9233834" cy="6926338"/>
          </a:xfrm>
          <a:prstGeom prst="rect">
            <a:avLst/>
          </a:prstGeom>
        </p:spPr>
      </p:pic>
      <p:sp>
        <p:nvSpPr>
          <p:cNvPr id="2" name="Title 1"/>
          <p:cNvSpPr>
            <a:spLocks noGrp="1"/>
          </p:cNvSpPr>
          <p:nvPr>
            <p:ph type="title"/>
          </p:nvPr>
        </p:nvSpPr>
        <p:spPr/>
        <p:txBody>
          <a:bodyPr/>
          <a:lstStyle/>
          <a:p>
            <a:r>
              <a:rPr lang="en-CA"/>
              <a:t>Capacity Funding</a:t>
            </a:r>
          </a:p>
        </p:txBody>
      </p:sp>
      <p:sp>
        <p:nvSpPr>
          <p:cNvPr id="3" name="Content Placeholder 2"/>
          <p:cNvSpPr>
            <a:spLocks noGrp="1"/>
          </p:cNvSpPr>
          <p:nvPr>
            <p:ph idx="1"/>
          </p:nvPr>
        </p:nvSpPr>
        <p:spPr>
          <a:xfrm>
            <a:off x="457200" y="1600202"/>
            <a:ext cx="8229600" cy="4637109"/>
          </a:xfrm>
        </p:spPr>
        <p:txBody>
          <a:bodyPr>
            <a:normAutofit/>
          </a:bodyPr>
          <a:lstStyle/>
          <a:p>
            <a:pPr lvl="1"/>
            <a:r>
              <a:rPr lang="en-CA" dirty="0">
                <a:effectLst/>
                <a:latin typeface="+mj-lt"/>
                <a:ea typeface="Calibri" panose="020F0502020204030204" pitchFamily="34" charset="0"/>
                <a:cs typeface="Times New Roman" panose="02020603050405020304" pitchFamily="18" charset="0"/>
              </a:rPr>
              <a:t>Funding can support </a:t>
            </a:r>
            <a:r>
              <a:rPr lang="en-CA" dirty="0">
                <a:effectLst/>
                <a:latin typeface="+mj-lt"/>
                <a:ea typeface="Times New Roman" panose="02020603050405020304" pitchFamily="18" charset="0"/>
                <a:cs typeface="Calibri" panose="020F0502020204030204" pitchFamily="34" charset="0"/>
              </a:rPr>
              <a:t>honorariums, travel, room rental, hospitality, professional services, Indigenous Knowledge collection, document review and written comments</a:t>
            </a:r>
            <a:r>
              <a:rPr lang="en-CA" b="1" dirty="0">
                <a:effectLst/>
                <a:latin typeface="+mj-lt"/>
                <a:ea typeface="Calibri" panose="020F0502020204030204" pitchFamily="34" charset="0"/>
                <a:cs typeface="Times New Roman" panose="02020603050405020304" pitchFamily="18" charset="0"/>
              </a:rPr>
              <a:t>.</a:t>
            </a:r>
            <a:r>
              <a:rPr lang="en-CA" b="1" dirty="0">
                <a:effectLst/>
                <a:latin typeface="+mj-lt"/>
                <a:ea typeface="Calibri" panose="020F0502020204030204" pitchFamily="34" charset="0"/>
                <a:cs typeface="Calibri" panose="020F0502020204030204" pitchFamily="34" charset="0"/>
              </a:rPr>
              <a:t> </a:t>
            </a:r>
            <a:r>
              <a:rPr lang="en-CA" dirty="0">
                <a:effectLst/>
                <a:latin typeface="+mj-lt"/>
                <a:ea typeface="Calibri" panose="020F0502020204030204" pitchFamily="34" charset="0"/>
                <a:cs typeface="Times New Roman" panose="02020603050405020304" pitchFamily="18" charset="0"/>
              </a:rPr>
              <a:t>The Treasury Board of Canada rates will apply. </a:t>
            </a:r>
            <a:r>
              <a:rPr lang="en-CA" b="1" dirty="0">
                <a:effectLst/>
                <a:latin typeface="+mj-lt"/>
                <a:ea typeface="Calibri" panose="020F0502020204030204" pitchFamily="34" charset="0"/>
                <a:cs typeface="Times New Roman" panose="02020603050405020304" pitchFamily="18" charset="0"/>
              </a:rPr>
              <a:t> </a:t>
            </a:r>
            <a:endParaRPr lang="en-CA" dirty="0">
              <a:effectLst/>
              <a:latin typeface="+mj-lt"/>
              <a:ea typeface="Calibri" panose="020F0502020204030204" pitchFamily="34" charset="0"/>
              <a:cs typeface="Times New Roman" panose="02020603050405020304" pitchFamily="18" charset="0"/>
            </a:endParaRPr>
          </a:p>
          <a:p>
            <a:r>
              <a:rPr lang="en-CA" sz="2000" b="1" dirty="0">
                <a:latin typeface="+mj-lt"/>
              </a:rPr>
              <a:t>Process </a:t>
            </a:r>
          </a:p>
          <a:p>
            <a:pPr lvl="1"/>
            <a:r>
              <a:rPr lang="en-US" dirty="0">
                <a:effectLst/>
                <a:latin typeface="+mj-lt"/>
                <a:ea typeface="Calibri" panose="020F0502020204030204" pitchFamily="34" charset="0"/>
                <a:cs typeface="Times New Roman" panose="02020603050405020304" pitchFamily="18" charset="0"/>
              </a:rPr>
              <a:t>Community/organization will fill in the Capacity Funding Request form and submit to CIER </a:t>
            </a:r>
            <a:r>
              <a:rPr lang="en-US" b="1" dirty="0">
                <a:effectLst/>
                <a:latin typeface="+mj-lt"/>
                <a:ea typeface="Calibri" panose="020F0502020204030204" pitchFamily="34" charset="0"/>
                <a:cs typeface="Times New Roman" panose="02020603050405020304" pitchFamily="18" charset="0"/>
              </a:rPr>
              <a:t>prior to undertaking activities</a:t>
            </a:r>
            <a:r>
              <a:rPr lang="en-US" dirty="0">
                <a:latin typeface="+mj-lt"/>
                <a:ea typeface="Calibri" panose="020F0502020204030204" pitchFamily="34" charset="0"/>
                <a:cs typeface="Times New Roman" panose="02020603050405020304" pitchFamily="18" charset="0"/>
              </a:rPr>
              <a:t>.</a:t>
            </a:r>
          </a:p>
          <a:p>
            <a:pPr lvl="1"/>
            <a:r>
              <a:rPr lang="en-US" dirty="0">
                <a:effectLst/>
                <a:latin typeface="+mj-lt"/>
                <a:ea typeface="Calibri" panose="020F0502020204030204" pitchFamily="34" charset="0"/>
                <a:cs typeface="Times New Roman" panose="02020603050405020304" pitchFamily="18" charset="0"/>
              </a:rPr>
              <a:t>Upon review and approval, CIER will mail a cheque within 3 weeks to the applicant who is responsible for distributing the funds to participants.</a:t>
            </a:r>
          </a:p>
          <a:p>
            <a:pPr marL="457200" lvl="1" indent="0">
              <a:buNone/>
            </a:pPr>
            <a:endParaRPr lang="en-US" sz="1800" b="1" dirty="0">
              <a:latin typeface="+mj-lt"/>
              <a:ea typeface="Calibri" panose="020F0502020204030204" pitchFamily="34" charset="0"/>
              <a:cs typeface="Times New Roman" panose="02020603050405020304" pitchFamily="18" charset="0"/>
            </a:endParaRPr>
          </a:p>
          <a:p>
            <a:pPr marL="457200" lvl="1" indent="0">
              <a:buNone/>
            </a:pPr>
            <a:r>
              <a:rPr lang="en-US" sz="1800" b="1" dirty="0">
                <a:effectLst/>
                <a:latin typeface="+mj-lt"/>
                <a:ea typeface="Calibri" panose="020F0502020204030204" pitchFamily="34" charset="0"/>
                <a:cs typeface="Times New Roman" panose="02020603050405020304" pitchFamily="18" charset="0"/>
              </a:rPr>
              <a:t> </a:t>
            </a:r>
            <a:endParaRPr lang="en-CA" sz="1800" dirty="0">
              <a:latin typeface="+mj-lt"/>
            </a:endParaRPr>
          </a:p>
        </p:txBody>
      </p:sp>
    </p:spTree>
    <p:extLst>
      <p:ext uri="{BB962C8B-B14F-4D97-AF65-F5344CB8AC3E}">
        <p14:creationId xmlns:p14="http://schemas.microsoft.com/office/powerpoint/2010/main" val="204757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AAB7A-B5D6-4C33-A899-55C791C5BA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918" y="-34170"/>
            <a:ext cx="9233834" cy="6926338"/>
          </a:xfrm>
          <a:prstGeom prst="rect">
            <a:avLst/>
          </a:prstGeom>
        </p:spPr>
      </p:pic>
      <p:sp>
        <p:nvSpPr>
          <p:cNvPr id="2" name="Title 1"/>
          <p:cNvSpPr>
            <a:spLocks noGrp="1"/>
          </p:cNvSpPr>
          <p:nvPr>
            <p:ph type="title"/>
          </p:nvPr>
        </p:nvSpPr>
        <p:spPr/>
        <p:txBody>
          <a:bodyPr/>
          <a:lstStyle/>
          <a:p>
            <a:r>
              <a:rPr lang="en-CA"/>
              <a:t>Expression of Interest</a:t>
            </a:r>
          </a:p>
        </p:txBody>
      </p:sp>
      <p:sp>
        <p:nvSpPr>
          <p:cNvPr id="3" name="Content Placeholder 2"/>
          <p:cNvSpPr>
            <a:spLocks noGrp="1"/>
          </p:cNvSpPr>
          <p:nvPr>
            <p:ph idx="1"/>
          </p:nvPr>
        </p:nvSpPr>
        <p:spPr>
          <a:xfrm>
            <a:off x="457200" y="1417638"/>
            <a:ext cx="8229600" cy="4747665"/>
          </a:xfrm>
        </p:spPr>
        <p:txBody>
          <a:bodyPr>
            <a:normAutofit/>
          </a:bodyPr>
          <a:lstStyle/>
          <a:p>
            <a:pPr marL="457200" indent="-457200">
              <a:buAutoNum type="arabicPeriod" startAt="3"/>
            </a:pPr>
            <a:r>
              <a:rPr lang="en-CA" b="1" dirty="0">
                <a:latin typeface="+mj-lt"/>
              </a:rPr>
              <a:t>Expression of Interest</a:t>
            </a:r>
          </a:p>
          <a:p>
            <a:pPr lvl="1"/>
            <a:r>
              <a:rPr lang="en-US" dirty="0">
                <a:latin typeface="+mj-lt"/>
                <a:ea typeface="Calibri" panose="020F0502020204030204" pitchFamily="34" charset="0"/>
              </a:rPr>
              <a:t>T</a:t>
            </a:r>
            <a:r>
              <a:rPr lang="en-US" dirty="0">
                <a:effectLst/>
                <a:latin typeface="+mj-lt"/>
                <a:ea typeface="Calibri" panose="020F0502020204030204" pitchFamily="34" charset="0"/>
              </a:rPr>
              <a:t>o provide federal funding, administered by CIER, to support as many targeted short-term activities that will help with terrestrial species at risk (SAR) recovery actions, address immediate threats to SAR, and provide information that will fill knowledge gaps in listing considerations and recovery document development for specific species.</a:t>
            </a:r>
          </a:p>
          <a:p>
            <a:pPr lvl="1"/>
            <a:r>
              <a:rPr lang="en-CA" dirty="0">
                <a:effectLst/>
                <a:latin typeface="+mj-lt"/>
                <a:ea typeface="Calibri" panose="020F0502020204030204" pitchFamily="34" charset="0"/>
                <a:cs typeface="Times New Roman" panose="02020603050405020304" pitchFamily="18" charset="0"/>
              </a:rPr>
              <a:t>Projects can include any SARA listed terrestrial Species at Risk, priority will be given to proposals focusing on the species undergoing listing consultation and recovery planning within the next two years.</a:t>
            </a:r>
          </a:p>
          <a:p>
            <a:pPr lvl="1"/>
            <a:r>
              <a:rPr lang="en-CA" dirty="0">
                <a:effectLst/>
                <a:latin typeface="+mj-lt"/>
                <a:ea typeface="Calibri" panose="020F0502020204030204" pitchFamily="34" charset="0"/>
                <a:cs typeface="Times New Roman" panose="02020603050405020304" pitchFamily="18" charset="0"/>
              </a:rPr>
              <a:t>Should funds allow, additional calls for expressions of interest may be made later in the year.</a:t>
            </a:r>
          </a:p>
          <a:p>
            <a:pPr lvl="1"/>
            <a:r>
              <a:rPr lang="en-CA" dirty="0">
                <a:effectLst/>
                <a:latin typeface="+mj-lt"/>
                <a:ea typeface="Calibri" panose="020F0502020204030204" pitchFamily="34" charset="0"/>
                <a:cs typeface="Times New Roman" panose="02020603050405020304" pitchFamily="18" charset="0"/>
              </a:rPr>
              <a:t>Project amounts up to $15,000.</a:t>
            </a:r>
            <a:endParaRPr lang="en-CA" dirty="0">
              <a:latin typeface="+mj-lt"/>
            </a:endParaRPr>
          </a:p>
        </p:txBody>
      </p:sp>
    </p:spTree>
    <p:extLst>
      <p:ext uri="{BB962C8B-B14F-4D97-AF65-F5344CB8AC3E}">
        <p14:creationId xmlns:p14="http://schemas.microsoft.com/office/powerpoint/2010/main" val="683207334"/>
      </p:ext>
    </p:extLst>
  </p:cSld>
  <p:clrMapOvr>
    <a:masterClrMapping/>
  </p:clrMapOvr>
</p:sld>
</file>

<file path=ppt/theme/theme1.xml><?xml version="1.0" encoding="utf-8"?>
<a:theme xmlns:a="http://schemas.openxmlformats.org/drawingml/2006/main" name="ECCC - Generic Deck_Lines_Green_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ECCC_Branding_PPT_Template_EN.potx" id="{426B9ED9-5650-45E1-A7BD-0FBD54976D4D}" vid="{84679E34-27DB-4398-8304-F4999F5C37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_x0020_By xmlns="50fc9ab4-4a54-4d55-ba1d-7138947c1486" xsi:nil="true"/>
    <TaxCatchAll xmlns="243298d2-cb24-41b4-be4b-503e3b35805c" xsi:nil="true"/>
    <lcf76f155ced4ddcb4097134ff3c332f xmlns="50fc9ab4-4a54-4d55-ba1d-7138947c148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94500717BD864F9B32A0E8492D61EA" ma:contentTypeVersion="17" ma:contentTypeDescription="Create a new document." ma:contentTypeScope="" ma:versionID="bb519838524cb4678bff6bee9ea4203a">
  <xsd:schema xmlns:xsd="http://www.w3.org/2001/XMLSchema" xmlns:xs="http://www.w3.org/2001/XMLSchema" xmlns:p="http://schemas.microsoft.com/office/2006/metadata/properties" xmlns:ns2="50fc9ab4-4a54-4d55-ba1d-7138947c1486" xmlns:ns3="243298d2-cb24-41b4-be4b-503e3b35805c" targetNamespace="http://schemas.microsoft.com/office/2006/metadata/properties" ma:root="true" ma:fieldsID="b3e6f3fa37e4926d01afc478ae40106b" ns2:_="" ns3:_="">
    <xsd:import namespace="50fc9ab4-4a54-4d55-ba1d-7138947c1486"/>
    <xsd:import namespace="243298d2-cb24-41b4-be4b-503e3b3580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Review_x0020_By"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c9ab4-4a54-4d55-ba1d-7138947c1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Review_x0020_By" ma:index="17" nillable="true" ma:displayName="Review By" ma:format="DateOnly" ma:internalName="Review_x0020_By">
      <xsd:simpleType>
        <xsd:restriction base="dms:DateTime"/>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40baf3b-7a21-4a1c-b959-229549f45ce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3298d2-cb24-41b4-be4b-503e3b35805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2f4d008-c7b7-48d9-b4ca-0b0f5e6c273c}" ma:internalName="TaxCatchAll" ma:showField="CatchAllData" ma:web="243298d2-cb24-41b4-be4b-503e3b3580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B95D03-95FF-45B9-9EDE-23305917D1F4}">
  <ds:schemaRefs>
    <ds:schemaRef ds:uri="597a5d1d-b5f4-4fa4-8dd9-d6467592e515"/>
    <ds:schemaRef ds:uri="b86bab71-cece-4ea2-895a-c3f44c1305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0fc9ab4-4a54-4d55-ba1d-7138947c1486"/>
    <ds:schemaRef ds:uri="243298d2-cb24-41b4-be4b-503e3b35805c"/>
  </ds:schemaRefs>
</ds:datastoreItem>
</file>

<file path=customXml/itemProps2.xml><?xml version="1.0" encoding="utf-8"?>
<ds:datastoreItem xmlns:ds="http://schemas.openxmlformats.org/officeDocument/2006/customXml" ds:itemID="{53A7E135-4F28-4E2F-A94E-A8E6330EB82E}">
  <ds:schemaRefs>
    <ds:schemaRef ds:uri="http://schemas.microsoft.com/sharepoint/v3/contenttype/forms"/>
  </ds:schemaRefs>
</ds:datastoreItem>
</file>

<file path=customXml/itemProps3.xml><?xml version="1.0" encoding="utf-8"?>
<ds:datastoreItem xmlns:ds="http://schemas.openxmlformats.org/officeDocument/2006/customXml" ds:itemID="{3C37BB6B-C277-4597-B007-C971FDC62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fc9ab4-4a54-4d55-ba1d-7138947c1486"/>
    <ds:schemaRef ds:uri="243298d2-cb24-41b4-be4b-503e3b3580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648</Words>
  <Application>Microsoft Office PowerPoint</Application>
  <PresentationFormat>On-screen Show (4:3)</PresentationFormat>
  <Paragraphs>37</Paragraphs>
  <Slides>5</Slides>
  <Notes>5</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5</vt:i4>
      </vt:variant>
    </vt:vector>
  </HeadingPairs>
  <TitlesOfParts>
    <vt:vector size="11" baseType="lpstr">
      <vt:lpstr>Calibri</vt:lpstr>
      <vt:lpstr>Arial</vt:lpstr>
      <vt:lpstr>ECCC - Generic Deck_Lines_Green_4;3</vt:lpstr>
      <vt:lpstr>Custom Design</vt:lpstr>
      <vt:lpstr>1_Custom Design</vt:lpstr>
      <vt:lpstr>2_Custom Design</vt:lpstr>
      <vt:lpstr>PowerPoint Presentation</vt:lpstr>
      <vt:lpstr>Capacity Funding</vt:lpstr>
      <vt:lpstr>Capacity Funding</vt:lpstr>
      <vt:lpstr>Capacity Funding</vt:lpstr>
      <vt:lpstr>Expression of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Species at Risk Act for Terrestrial species</dc:title>
  <dc:creator>Sztaba, Agnieszka FLNR:EX</dc:creator>
  <cp:lastModifiedBy>Lynn Mallett</cp:lastModifiedBy>
  <cp:revision>8</cp:revision>
  <cp:lastPrinted>2022-02-06T21:35:15Z</cp:lastPrinted>
  <dcterms:created xsi:type="dcterms:W3CDTF">2020-11-21T06:40:25Z</dcterms:created>
  <dcterms:modified xsi:type="dcterms:W3CDTF">2023-07-11T15:46:17Z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0x0101002794500717BD864F9B32A0E8492D61EA</vt:lpwstr>
  </property>
</Properties>
</file>