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12" r:id="rId5"/>
    <p:sldId id="315" r:id="rId6"/>
    <p:sldId id="256" r:id="rId7"/>
    <p:sldId id="265" r:id="rId8"/>
    <p:sldId id="302" r:id="rId9"/>
    <p:sldId id="261" r:id="rId10"/>
    <p:sldId id="269" r:id="rId11"/>
    <p:sldId id="263" r:id="rId12"/>
    <p:sldId id="324" r:id="rId13"/>
    <p:sldId id="267" r:id="rId14"/>
    <p:sldId id="304" r:id="rId15"/>
    <p:sldId id="275" r:id="rId16"/>
    <p:sldId id="276" r:id="rId17"/>
    <p:sldId id="277" r:id="rId18"/>
    <p:sldId id="306" r:id="rId19"/>
    <p:sldId id="296" r:id="rId20"/>
    <p:sldId id="313" r:id="rId21"/>
    <p:sldId id="322" r:id="rId22"/>
    <p:sldId id="323" r:id="rId23"/>
    <p:sldId id="316" r:id="rId24"/>
    <p:sldId id="318" r:id="rId25"/>
    <p:sldId id="319" r:id="rId26"/>
    <p:sldId id="320" r:id="rId27"/>
    <p:sldId id="321" r:id="rId2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s,Aaron [NCR]" initials="S[" lastIdx="7" clrIdx="0">
    <p:extLst>
      <p:ext uri="{19B8F6BF-5375-455C-9EA6-DF929625EA0E}">
        <p15:presenceInfo xmlns:p15="http://schemas.microsoft.com/office/powerpoint/2012/main" userId="S-1-5-21-2086016090-1259623561-1170935872-109154" providerId="AD"/>
      </p:ext>
    </p:extLst>
  </p:cmAuthor>
  <p:cmAuthor id="2" name="Andersen,Stephen [NCR]" initials="A[" lastIdx="4" clrIdx="1">
    <p:extLst>
      <p:ext uri="{19B8F6BF-5375-455C-9EA6-DF929625EA0E}">
        <p15:presenceInfo xmlns:p15="http://schemas.microsoft.com/office/powerpoint/2012/main" userId="S-1-5-21-2086016090-1259623561-1170935872-105913" providerId="AD"/>
      </p:ext>
    </p:extLst>
  </p:cmAuthor>
  <p:cmAuthor id="3" name="Stotyn,Shannon [PYR]" initials="S[" lastIdx="42" clrIdx="2">
    <p:extLst>
      <p:ext uri="{19B8F6BF-5375-455C-9EA6-DF929625EA0E}">
        <p15:presenceInfo xmlns:p15="http://schemas.microsoft.com/office/powerpoint/2012/main" userId="S-1-5-21-181418603-1873033856-359291519-20228" providerId="AD"/>
      </p:ext>
    </p:extLst>
  </p:cmAuthor>
  <p:cmAuthor id="4" name="Laurich,Bruce [Yel]" initials="L[" lastIdx="7" clrIdx="3">
    <p:extLst>
      <p:ext uri="{19B8F6BF-5375-455C-9EA6-DF929625EA0E}">
        <p15:presenceInfo xmlns:p15="http://schemas.microsoft.com/office/powerpoint/2012/main" userId="S-1-5-21-5706737-1149331681-726236141-43087" providerId="AD"/>
      </p:ext>
    </p:extLst>
  </p:cmAuthor>
  <p:cmAuthor id="5" name="Cote-Germain,Carine (ECCC)" initials="C(" lastIdx="3" clrIdx="4">
    <p:extLst>
      <p:ext uri="{19B8F6BF-5375-455C-9EA6-DF929625EA0E}">
        <p15:presenceInfo xmlns:p15="http://schemas.microsoft.com/office/powerpoint/2012/main" userId="S-1-5-21-5706737-1149331681-726236141-433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A55"/>
    <a:srgbClr val="FDDB97"/>
    <a:srgbClr val="FDFB97"/>
    <a:srgbClr val="FB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2" autoAdjust="0"/>
    <p:restoredTop sz="78928" autoAdjust="0"/>
  </p:normalViewPr>
  <p:slideViewPr>
    <p:cSldViewPr>
      <p:cViewPr varScale="1">
        <p:scale>
          <a:sx n="92" d="100"/>
          <a:sy n="92" d="100"/>
        </p:scale>
        <p:origin x="23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8B3A4-2065-4A29-B232-019747BF7625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4701FFA-97D9-4A76-B95B-3FF86F21B96D}">
      <dgm:prSet phldrT="[Text]"/>
      <dgm:spPr/>
      <dgm:t>
        <a:bodyPr/>
        <a:lstStyle/>
        <a:p>
          <a:r>
            <a:rPr lang="en-US" b="1" dirty="0"/>
            <a:t>Consultation</a:t>
          </a:r>
        </a:p>
      </dgm:t>
    </dgm:pt>
    <dgm:pt modelId="{3C4ECFF6-3C98-4533-B7AE-F09081852D41}" type="parTrans" cxnId="{007C9332-B845-4F19-AE53-065013A9F62D}">
      <dgm:prSet/>
      <dgm:spPr/>
      <dgm:t>
        <a:bodyPr/>
        <a:lstStyle/>
        <a:p>
          <a:endParaRPr lang="en-US"/>
        </a:p>
      </dgm:t>
    </dgm:pt>
    <dgm:pt modelId="{3FB9F3D7-B8E0-4F0F-A909-05A3DF6C9D5E}" type="sibTrans" cxnId="{007C9332-B845-4F19-AE53-065013A9F62D}">
      <dgm:prSet/>
      <dgm:spPr/>
      <dgm:t>
        <a:bodyPr/>
        <a:lstStyle/>
        <a:p>
          <a:endParaRPr lang="en-US"/>
        </a:p>
      </dgm:t>
    </dgm:pt>
    <dgm:pt modelId="{8EBC1A55-C0CB-44EA-BAD2-7C30BD17F78A}">
      <dgm:prSet phldrT="[Text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CA" altLang="en-US" sz="1800" b="0" dirty="0">
              <a:latin typeface="+mn-lt"/>
            </a:rPr>
            <a:t>Federal government consults with communities, Wildlife Management boards and Indigenous organizations to gather input on whether to list the species</a:t>
          </a:r>
        </a:p>
        <a:p>
          <a:pPr lvl="0" defTabSz="2133600">
            <a:lnSpc>
              <a:spcPct val="90000"/>
            </a:lnSpc>
            <a:spcAft>
              <a:spcPct val="35000"/>
            </a:spcAft>
          </a:pPr>
          <a:endParaRPr lang="en-US" dirty="0"/>
        </a:p>
      </dgm:t>
    </dgm:pt>
    <dgm:pt modelId="{C1BB8A6F-0FD6-477D-8D08-BB70CB7A0846}" type="parTrans" cxnId="{99F1C5CD-DC93-4300-B61B-621D91448774}">
      <dgm:prSet/>
      <dgm:spPr/>
      <dgm:t>
        <a:bodyPr/>
        <a:lstStyle/>
        <a:p>
          <a:endParaRPr lang="en-US"/>
        </a:p>
      </dgm:t>
    </dgm:pt>
    <dgm:pt modelId="{02A576A1-379D-4333-B632-F8625E70C0E7}" type="sibTrans" cxnId="{99F1C5CD-DC93-4300-B61B-621D91448774}">
      <dgm:prSet/>
      <dgm:spPr/>
      <dgm:t>
        <a:bodyPr/>
        <a:lstStyle/>
        <a:p>
          <a:endParaRPr lang="en-US"/>
        </a:p>
      </dgm:t>
    </dgm:pt>
    <dgm:pt modelId="{08843C1D-D64E-4D1C-890B-8624D8533E33}">
      <dgm:prSet phldrT="[Text]"/>
      <dgm:spPr/>
      <dgm:t>
        <a:bodyPr/>
        <a:lstStyle/>
        <a:p>
          <a:r>
            <a:rPr lang="en-US" b="1" dirty="0"/>
            <a:t>Recommendation</a:t>
          </a:r>
        </a:p>
      </dgm:t>
    </dgm:pt>
    <dgm:pt modelId="{98EFC6F5-A8FF-42CF-81A2-8646850B01D5}" type="parTrans" cxnId="{5FFDC094-432C-4330-8CBC-8413D3A74052}">
      <dgm:prSet/>
      <dgm:spPr/>
      <dgm:t>
        <a:bodyPr/>
        <a:lstStyle/>
        <a:p>
          <a:endParaRPr lang="en-US"/>
        </a:p>
      </dgm:t>
    </dgm:pt>
    <dgm:pt modelId="{988531DB-2BB4-4384-A42B-2C93F9072569}" type="sibTrans" cxnId="{5FFDC094-432C-4330-8CBC-8413D3A74052}">
      <dgm:prSet/>
      <dgm:spPr/>
      <dgm:t>
        <a:bodyPr/>
        <a:lstStyle/>
        <a:p>
          <a:endParaRPr lang="en-US"/>
        </a:p>
      </dgm:t>
    </dgm:pt>
    <dgm:pt modelId="{4C3CEFFE-B50F-4FA1-B187-4CE5CDB46E0F}">
      <dgm:prSet phldrT="[Text]"/>
      <dgm:spPr/>
      <dgm:t>
        <a:bodyPr/>
        <a:lstStyle/>
        <a:p>
          <a:r>
            <a:rPr lang="en-CA" altLang="en-US" sz="1800" b="0" dirty="0">
              <a:latin typeface="+mn-lt"/>
            </a:rPr>
            <a:t>Federal Environment Minister takes all input into account and makes a recommendation to federal cabinet</a:t>
          </a:r>
          <a:endParaRPr lang="en-US" dirty="0"/>
        </a:p>
      </dgm:t>
    </dgm:pt>
    <dgm:pt modelId="{EA60476B-F2B0-4596-A8E2-50668AC1A53F}" type="parTrans" cxnId="{BC151315-30F9-4F1B-A581-9EFC87C574D2}">
      <dgm:prSet/>
      <dgm:spPr/>
      <dgm:t>
        <a:bodyPr/>
        <a:lstStyle/>
        <a:p>
          <a:endParaRPr lang="en-US"/>
        </a:p>
      </dgm:t>
    </dgm:pt>
    <dgm:pt modelId="{F72B10DE-BB30-47EE-9493-B932E96EDEB0}" type="sibTrans" cxnId="{BC151315-30F9-4F1B-A581-9EFC87C574D2}">
      <dgm:prSet/>
      <dgm:spPr/>
      <dgm:t>
        <a:bodyPr/>
        <a:lstStyle/>
        <a:p>
          <a:endParaRPr lang="en-US"/>
        </a:p>
      </dgm:t>
    </dgm:pt>
    <dgm:pt modelId="{784AA037-2561-4633-B9E9-BDFC7DB6380C}">
      <dgm:prSet phldrT="[Text]"/>
      <dgm:spPr/>
      <dgm:t>
        <a:bodyPr/>
        <a:lstStyle/>
        <a:p>
          <a:r>
            <a:rPr lang="en-US" b="1" dirty="0"/>
            <a:t>Decision</a:t>
          </a:r>
        </a:p>
      </dgm:t>
    </dgm:pt>
    <dgm:pt modelId="{2FBEB45F-EBFB-43C3-B44A-419DAA702614}" type="parTrans" cxnId="{E943CDFD-4D7A-45F5-BC6C-2DA4E3B80F69}">
      <dgm:prSet/>
      <dgm:spPr/>
      <dgm:t>
        <a:bodyPr/>
        <a:lstStyle/>
        <a:p>
          <a:endParaRPr lang="en-US"/>
        </a:p>
      </dgm:t>
    </dgm:pt>
    <dgm:pt modelId="{D7B81C30-9152-4557-AA1C-E6083B4CF593}" type="sibTrans" cxnId="{E943CDFD-4D7A-45F5-BC6C-2DA4E3B80F69}">
      <dgm:prSet/>
      <dgm:spPr/>
      <dgm:t>
        <a:bodyPr/>
        <a:lstStyle/>
        <a:p>
          <a:endParaRPr lang="en-US"/>
        </a:p>
      </dgm:t>
    </dgm:pt>
    <dgm:pt modelId="{98556CE4-0AF7-42E4-B772-52068D1320CD}">
      <dgm:prSet phldrT="[Text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CA" altLang="en-US" sz="1800" b="0" dirty="0">
              <a:latin typeface="+mn-lt"/>
            </a:rPr>
            <a:t>Federal cabinet decides whether to list the species</a:t>
          </a:r>
        </a:p>
        <a:p>
          <a:pPr lvl="0" defTabSz="577850">
            <a:lnSpc>
              <a:spcPct val="90000"/>
            </a:lnSpc>
            <a:spcAft>
              <a:spcPct val="35000"/>
            </a:spcAft>
          </a:pPr>
          <a:endParaRPr lang="en-US" dirty="0"/>
        </a:p>
      </dgm:t>
    </dgm:pt>
    <dgm:pt modelId="{8E5458C9-F49A-4402-88F1-30CEEC301850}" type="parTrans" cxnId="{2CF8FBD7-D8E8-45BD-B739-A4C0598A1E82}">
      <dgm:prSet/>
      <dgm:spPr/>
      <dgm:t>
        <a:bodyPr/>
        <a:lstStyle/>
        <a:p>
          <a:endParaRPr lang="en-US"/>
        </a:p>
      </dgm:t>
    </dgm:pt>
    <dgm:pt modelId="{0EBD0F4B-6C81-44E6-B26B-7305B1EBE8CC}" type="sibTrans" cxnId="{2CF8FBD7-D8E8-45BD-B739-A4C0598A1E82}">
      <dgm:prSet/>
      <dgm:spPr/>
      <dgm:t>
        <a:bodyPr/>
        <a:lstStyle/>
        <a:p>
          <a:endParaRPr lang="en-US"/>
        </a:p>
      </dgm:t>
    </dgm:pt>
    <dgm:pt modelId="{E6D02224-BB10-4AC1-86A0-E2AB574B9F4E}" type="pres">
      <dgm:prSet presAssocID="{B228B3A4-2065-4A29-B232-019747BF7625}" presName="Name0" presStyleCnt="0">
        <dgm:presLayoutVars>
          <dgm:dir/>
          <dgm:animLvl val="lvl"/>
          <dgm:resizeHandles val="exact"/>
        </dgm:presLayoutVars>
      </dgm:prSet>
      <dgm:spPr/>
    </dgm:pt>
    <dgm:pt modelId="{671EDE32-17B7-4A39-8DF4-DD43D55629DA}" type="pres">
      <dgm:prSet presAssocID="{84701FFA-97D9-4A76-B95B-3FF86F21B96D}" presName="compositeNode" presStyleCnt="0">
        <dgm:presLayoutVars>
          <dgm:bulletEnabled val="1"/>
        </dgm:presLayoutVars>
      </dgm:prSet>
      <dgm:spPr/>
    </dgm:pt>
    <dgm:pt modelId="{F24C47BC-4F94-4595-A3F3-DA82AF779D82}" type="pres">
      <dgm:prSet presAssocID="{84701FFA-97D9-4A76-B95B-3FF86F21B96D}" presName="bgRect" presStyleLbl="node1" presStyleIdx="0" presStyleCnt="3"/>
      <dgm:spPr/>
    </dgm:pt>
    <dgm:pt modelId="{E8C8DC02-2E50-49AF-B78F-043D5694A800}" type="pres">
      <dgm:prSet presAssocID="{84701FFA-97D9-4A76-B95B-3FF86F21B96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7C4D2C9-9976-4A94-941F-F66C021372AB}" type="pres">
      <dgm:prSet presAssocID="{84701FFA-97D9-4A76-B95B-3FF86F21B96D}" presName="childNode" presStyleLbl="node1" presStyleIdx="0" presStyleCnt="3">
        <dgm:presLayoutVars>
          <dgm:bulletEnabled val="1"/>
        </dgm:presLayoutVars>
      </dgm:prSet>
      <dgm:spPr/>
    </dgm:pt>
    <dgm:pt modelId="{922D422B-9F7D-4229-A657-9108CC763EA6}" type="pres">
      <dgm:prSet presAssocID="{3FB9F3D7-B8E0-4F0F-A909-05A3DF6C9D5E}" presName="hSp" presStyleCnt="0"/>
      <dgm:spPr/>
    </dgm:pt>
    <dgm:pt modelId="{08EF157A-5122-40C7-8FA9-8AF956A3E234}" type="pres">
      <dgm:prSet presAssocID="{3FB9F3D7-B8E0-4F0F-A909-05A3DF6C9D5E}" presName="vProcSp" presStyleCnt="0"/>
      <dgm:spPr/>
    </dgm:pt>
    <dgm:pt modelId="{BD17CD37-9C9B-4EAB-8492-8CF5EDDCD3E3}" type="pres">
      <dgm:prSet presAssocID="{3FB9F3D7-B8E0-4F0F-A909-05A3DF6C9D5E}" presName="vSp1" presStyleCnt="0"/>
      <dgm:spPr/>
    </dgm:pt>
    <dgm:pt modelId="{F2957490-0221-4377-B195-931D2BE879D2}" type="pres">
      <dgm:prSet presAssocID="{3FB9F3D7-B8E0-4F0F-A909-05A3DF6C9D5E}" presName="simulatedConn" presStyleLbl="solidFgAcc1" presStyleIdx="0" presStyleCnt="2"/>
      <dgm:spPr/>
    </dgm:pt>
    <dgm:pt modelId="{0F610A7F-3280-4AB2-BCD6-74C65DE45BB9}" type="pres">
      <dgm:prSet presAssocID="{3FB9F3D7-B8E0-4F0F-A909-05A3DF6C9D5E}" presName="vSp2" presStyleCnt="0"/>
      <dgm:spPr/>
    </dgm:pt>
    <dgm:pt modelId="{ACD1D74E-B253-4532-B96D-A4E10E24DAA8}" type="pres">
      <dgm:prSet presAssocID="{3FB9F3D7-B8E0-4F0F-A909-05A3DF6C9D5E}" presName="sibTrans" presStyleCnt="0"/>
      <dgm:spPr/>
    </dgm:pt>
    <dgm:pt modelId="{5A3FC27B-F779-4B08-998C-92E4B9A65A39}" type="pres">
      <dgm:prSet presAssocID="{08843C1D-D64E-4D1C-890B-8624D8533E33}" presName="compositeNode" presStyleCnt="0">
        <dgm:presLayoutVars>
          <dgm:bulletEnabled val="1"/>
        </dgm:presLayoutVars>
      </dgm:prSet>
      <dgm:spPr/>
    </dgm:pt>
    <dgm:pt modelId="{673BFA99-FD67-4392-8565-74FB66FE9ED4}" type="pres">
      <dgm:prSet presAssocID="{08843C1D-D64E-4D1C-890B-8624D8533E33}" presName="bgRect" presStyleLbl="node1" presStyleIdx="1" presStyleCnt="3" custLinFactNeighborX="0" custLinFactNeighborY="939"/>
      <dgm:spPr/>
    </dgm:pt>
    <dgm:pt modelId="{F51B9E77-667C-430E-BAE9-CBACC80218B2}" type="pres">
      <dgm:prSet presAssocID="{08843C1D-D64E-4D1C-890B-8624D8533E33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A17C2821-8E2D-4E63-9F8A-9EF500197AE2}" type="pres">
      <dgm:prSet presAssocID="{08843C1D-D64E-4D1C-890B-8624D8533E33}" presName="childNode" presStyleLbl="node1" presStyleIdx="1" presStyleCnt="3">
        <dgm:presLayoutVars>
          <dgm:bulletEnabled val="1"/>
        </dgm:presLayoutVars>
      </dgm:prSet>
      <dgm:spPr/>
    </dgm:pt>
    <dgm:pt modelId="{DCE79D80-FC25-424D-A1E5-F2A5FAA9DC7B}" type="pres">
      <dgm:prSet presAssocID="{988531DB-2BB4-4384-A42B-2C93F9072569}" presName="hSp" presStyleCnt="0"/>
      <dgm:spPr/>
    </dgm:pt>
    <dgm:pt modelId="{80E519EE-D12B-4208-A981-EB9D90E3D3DB}" type="pres">
      <dgm:prSet presAssocID="{988531DB-2BB4-4384-A42B-2C93F9072569}" presName="vProcSp" presStyleCnt="0"/>
      <dgm:spPr/>
    </dgm:pt>
    <dgm:pt modelId="{FB23ACE4-BA54-45B9-A544-C3D96505594B}" type="pres">
      <dgm:prSet presAssocID="{988531DB-2BB4-4384-A42B-2C93F9072569}" presName="vSp1" presStyleCnt="0"/>
      <dgm:spPr/>
    </dgm:pt>
    <dgm:pt modelId="{1A4B5451-1242-4865-B1AF-C64E1353412C}" type="pres">
      <dgm:prSet presAssocID="{988531DB-2BB4-4384-A42B-2C93F9072569}" presName="simulatedConn" presStyleLbl="solidFgAcc1" presStyleIdx="1" presStyleCnt="2"/>
      <dgm:spPr/>
    </dgm:pt>
    <dgm:pt modelId="{7844749C-6EAC-4686-8B90-F212E4D051BD}" type="pres">
      <dgm:prSet presAssocID="{988531DB-2BB4-4384-A42B-2C93F9072569}" presName="vSp2" presStyleCnt="0"/>
      <dgm:spPr/>
    </dgm:pt>
    <dgm:pt modelId="{1792575C-4A12-4BAF-9D91-B97680879282}" type="pres">
      <dgm:prSet presAssocID="{988531DB-2BB4-4384-A42B-2C93F9072569}" presName="sibTrans" presStyleCnt="0"/>
      <dgm:spPr/>
    </dgm:pt>
    <dgm:pt modelId="{50235656-B688-4BD4-B960-A942E50AD06E}" type="pres">
      <dgm:prSet presAssocID="{784AA037-2561-4633-B9E9-BDFC7DB6380C}" presName="compositeNode" presStyleCnt="0">
        <dgm:presLayoutVars>
          <dgm:bulletEnabled val="1"/>
        </dgm:presLayoutVars>
      </dgm:prSet>
      <dgm:spPr/>
    </dgm:pt>
    <dgm:pt modelId="{6F0E0E39-C92D-4C53-9004-E1C5BA635D4A}" type="pres">
      <dgm:prSet presAssocID="{784AA037-2561-4633-B9E9-BDFC7DB6380C}" presName="bgRect" presStyleLbl="node1" presStyleIdx="2" presStyleCnt="3"/>
      <dgm:spPr/>
    </dgm:pt>
    <dgm:pt modelId="{96835C6B-7F8D-4090-88B6-6B30D31BE405}" type="pres">
      <dgm:prSet presAssocID="{784AA037-2561-4633-B9E9-BDFC7DB6380C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3573790-3026-4B1E-B1AC-B4C5EAFCD566}" type="pres">
      <dgm:prSet presAssocID="{784AA037-2561-4633-B9E9-BDFC7DB6380C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C151315-30F9-4F1B-A581-9EFC87C574D2}" srcId="{08843C1D-D64E-4D1C-890B-8624D8533E33}" destId="{4C3CEFFE-B50F-4FA1-B187-4CE5CDB46E0F}" srcOrd="0" destOrd="0" parTransId="{EA60476B-F2B0-4596-A8E2-50668AC1A53F}" sibTransId="{F72B10DE-BB30-47EE-9493-B932E96EDEB0}"/>
    <dgm:cxn modelId="{D3A1A11F-F956-4847-B081-44526A20B5B4}" type="presOf" srcId="{84701FFA-97D9-4A76-B95B-3FF86F21B96D}" destId="{E8C8DC02-2E50-49AF-B78F-043D5694A800}" srcOrd="1" destOrd="0" presId="urn:microsoft.com/office/officeart/2005/8/layout/hProcess7"/>
    <dgm:cxn modelId="{6B8CF62F-3B9D-47D0-814E-DB35BE6EE78B}" type="presOf" srcId="{B228B3A4-2065-4A29-B232-019747BF7625}" destId="{E6D02224-BB10-4AC1-86A0-E2AB574B9F4E}" srcOrd="0" destOrd="0" presId="urn:microsoft.com/office/officeart/2005/8/layout/hProcess7"/>
    <dgm:cxn modelId="{007C9332-B845-4F19-AE53-065013A9F62D}" srcId="{B228B3A4-2065-4A29-B232-019747BF7625}" destId="{84701FFA-97D9-4A76-B95B-3FF86F21B96D}" srcOrd="0" destOrd="0" parTransId="{3C4ECFF6-3C98-4533-B7AE-F09081852D41}" sibTransId="{3FB9F3D7-B8E0-4F0F-A909-05A3DF6C9D5E}"/>
    <dgm:cxn modelId="{C52B0B37-CD22-4866-8CD6-B09A3D0AA33F}" type="presOf" srcId="{08843C1D-D64E-4D1C-890B-8624D8533E33}" destId="{673BFA99-FD67-4392-8565-74FB66FE9ED4}" srcOrd="0" destOrd="0" presId="urn:microsoft.com/office/officeart/2005/8/layout/hProcess7"/>
    <dgm:cxn modelId="{F3D25539-E6E3-4200-988D-9EC14282F9F8}" type="presOf" srcId="{4C3CEFFE-B50F-4FA1-B187-4CE5CDB46E0F}" destId="{A17C2821-8E2D-4E63-9F8A-9EF500197AE2}" srcOrd="0" destOrd="0" presId="urn:microsoft.com/office/officeart/2005/8/layout/hProcess7"/>
    <dgm:cxn modelId="{24AFAF4E-F28C-420A-A153-6215BA67A30B}" type="presOf" srcId="{08843C1D-D64E-4D1C-890B-8624D8533E33}" destId="{F51B9E77-667C-430E-BAE9-CBACC80218B2}" srcOrd="1" destOrd="0" presId="urn:microsoft.com/office/officeart/2005/8/layout/hProcess7"/>
    <dgm:cxn modelId="{859BCE69-989B-41C2-9FBA-310D0FAB6DCB}" type="presOf" srcId="{84701FFA-97D9-4A76-B95B-3FF86F21B96D}" destId="{F24C47BC-4F94-4595-A3F3-DA82AF779D82}" srcOrd="0" destOrd="0" presId="urn:microsoft.com/office/officeart/2005/8/layout/hProcess7"/>
    <dgm:cxn modelId="{737E8277-8B0D-4E0F-A318-D54A9E69BE86}" type="presOf" srcId="{784AA037-2561-4633-B9E9-BDFC7DB6380C}" destId="{6F0E0E39-C92D-4C53-9004-E1C5BA635D4A}" srcOrd="0" destOrd="0" presId="urn:microsoft.com/office/officeart/2005/8/layout/hProcess7"/>
    <dgm:cxn modelId="{B35ACC80-1061-4E71-8F04-B45DC546F535}" type="presOf" srcId="{784AA037-2561-4633-B9E9-BDFC7DB6380C}" destId="{96835C6B-7F8D-4090-88B6-6B30D31BE405}" srcOrd="1" destOrd="0" presId="urn:microsoft.com/office/officeart/2005/8/layout/hProcess7"/>
    <dgm:cxn modelId="{5FFDC094-432C-4330-8CBC-8413D3A74052}" srcId="{B228B3A4-2065-4A29-B232-019747BF7625}" destId="{08843C1D-D64E-4D1C-890B-8624D8533E33}" srcOrd="1" destOrd="0" parTransId="{98EFC6F5-A8FF-42CF-81A2-8646850B01D5}" sibTransId="{988531DB-2BB4-4384-A42B-2C93F9072569}"/>
    <dgm:cxn modelId="{9A0918AF-FDBC-4679-B131-1FA38C44885B}" type="presOf" srcId="{8EBC1A55-C0CB-44EA-BAD2-7C30BD17F78A}" destId="{67C4D2C9-9976-4A94-941F-F66C021372AB}" srcOrd="0" destOrd="0" presId="urn:microsoft.com/office/officeart/2005/8/layout/hProcess7"/>
    <dgm:cxn modelId="{8ED618C2-49B3-4DEF-84C3-D8F9188DC0E2}" type="presOf" srcId="{98556CE4-0AF7-42E4-B772-52068D1320CD}" destId="{63573790-3026-4B1E-B1AC-B4C5EAFCD566}" srcOrd="0" destOrd="0" presId="urn:microsoft.com/office/officeart/2005/8/layout/hProcess7"/>
    <dgm:cxn modelId="{99F1C5CD-DC93-4300-B61B-621D91448774}" srcId="{84701FFA-97D9-4A76-B95B-3FF86F21B96D}" destId="{8EBC1A55-C0CB-44EA-BAD2-7C30BD17F78A}" srcOrd="0" destOrd="0" parTransId="{C1BB8A6F-0FD6-477D-8D08-BB70CB7A0846}" sibTransId="{02A576A1-379D-4333-B632-F8625E70C0E7}"/>
    <dgm:cxn modelId="{2CF8FBD7-D8E8-45BD-B739-A4C0598A1E82}" srcId="{784AA037-2561-4633-B9E9-BDFC7DB6380C}" destId="{98556CE4-0AF7-42E4-B772-52068D1320CD}" srcOrd="0" destOrd="0" parTransId="{8E5458C9-F49A-4402-88F1-30CEEC301850}" sibTransId="{0EBD0F4B-6C81-44E6-B26B-7305B1EBE8CC}"/>
    <dgm:cxn modelId="{E943CDFD-4D7A-45F5-BC6C-2DA4E3B80F69}" srcId="{B228B3A4-2065-4A29-B232-019747BF7625}" destId="{784AA037-2561-4633-B9E9-BDFC7DB6380C}" srcOrd="2" destOrd="0" parTransId="{2FBEB45F-EBFB-43C3-B44A-419DAA702614}" sibTransId="{D7B81C30-9152-4557-AA1C-E6083B4CF593}"/>
    <dgm:cxn modelId="{5AF94C11-578C-4A20-941B-4D3A28644BE7}" type="presParOf" srcId="{E6D02224-BB10-4AC1-86A0-E2AB574B9F4E}" destId="{671EDE32-17B7-4A39-8DF4-DD43D55629DA}" srcOrd="0" destOrd="0" presId="urn:microsoft.com/office/officeart/2005/8/layout/hProcess7"/>
    <dgm:cxn modelId="{917468FD-D3BF-4288-89B2-E2C7830A969B}" type="presParOf" srcId="{671EDE32-17B7-4A39-8DF4-DD43D55629DA}" destId="{F24C47BC-4F94-4595-A3F3-DA82AF779D82}" srcOrd="0" destOrd="0" presId="urn:microsoft.com/office/officeart/2005/8/layout/hProcess7"/>
    <dgm:cxn modelId="{FF38A829-C83A-4ECE-BD11-D191FDBAFA41}" type="presParOf" srcId="{671EDE32-17B7-4A39-8DF4-DD43D55629DA}" destId="{E8C8DC02-2E50-49AF-B78F-043D5694A800}" srcOrd="1" destOrd="0" presId="urn:microsoft.com/office/officeart/2005/8/layout/hProcess7"/>
    <dgm:cxn modelId="{57E3E01A-8960-4B74-A99B-8643C7A155F1}" type="presParOf" srcId="{671EDE32-17B7-4A39-8DF4-DD43D55629DA}" destId="{67C4D2C9-9976-4A94-941F-F66C021372AB}" srcOrd="2" destOrd="0" presId="urn:microsoft.com/office/officeart/2005/8/layout/hProcess7"/>
    <dgm:cxn modelId="{7C38B099-9879-4BC2-A575-4B674FC736D3}" type="presParOf" srcId="{E6D02224-BB10-4AC1-86A0-E2AB574B9F4E}" destId="{922D422B-9F7D-4229-A657-9108CC763EA6}" srcOrd="1" destOrd="0" presId="urn:microsoft.com/office/officeart/2005/8/layout/hProcess7"/>
    <dgm:cxn modelId="{2AEED36F-B6A7-4847-ADB5-FC4155AE3C6E}" type="presParOf" srcId="{E6D02224-BB10-4AC1-86A0-E2AB574B9F4E}" destId="{08EF157A-5122-40C7-8FA9-8AF956A3E234}" srcOrd="2" destOrd="0" presId="urn:microsoft.com/office/officeart/2005/8/layout/hProcess7"/>
    <dgm:cxn modelId="{7F14FE14-35E5-480F-9CAF-DC3B1ADA8587}" type="presParOf" srcId="{08EF157A-5122-40C7-8FA9-8AF956A3E234}" destId="{BD17CD37-9C9B-4EAB-8492-8CF5EDDCD3E3}" srcOrd="0" destOrd="0" presId="urn:microsoft.com/office/officeart/2005/8/layout/hProcess7"/>
    <dgm:cxn modelId="{CE8E3154-FCCD-4C63-A131-E2A850C77118}" type="presParOf" srcId="{08EF157A-5122-40C7-8FA9-8AF956A3E234}" destId="{F2957490-0221-4377-B195-931D2BE879D2}" srcOrd="1" destOrd="0" presId="urn:microsoft.com/office/officeart/2005/8/layout/hProcess7"/>
    <dgm:cxn modelId="{9F4DF3AD-7265-4DA7-B1EA-C3514DF44D73}" type="presParOf" srcId="{08EF157A-5122-40C7-8FA9-8AF956A3E234}" destId="{0F610A7F-3280-4AB2-BCD6-74C65DE45BB9}" srcOrd="2" destOrd="0" presId="urn:microsoft.com/office/officeart/2005/8/layout/hProcess7"/>
    <dgm:cxn modelId="{AA829FCB-B091-46F1-BF57-7D5CBF670927}" type="presParOf" srcId="{E6D02224-BB10-4AC1-86A0-E2AB574B9F4E}" destId="{ACD1D74E-B253-4532-B96D-A4E10E24DAA8}" srcOrd="3" destOrd="0" presId="urn:microsoft.com/office/officeart/2005/8/layout/hProcess7"/>
    <dgm:cxn modelId="{BBF0A328-0538-4A69-BC90-D5D24CCE3248}" type="presParOf" srcId="{E6D02224-BB10-4AC1-86A0-E2AB574B9F4E}" destId="{5A3FC27B-F779-4B08-998C-92E4B9A65A39}" srcOrd="4" destOrd="0" presId="urn:microsoft.com/office/officeart/2005/8/layout/hProcess7"/>
    <dgm:cxn modelId="{E552CF6E-942E-4C97-890C-849D9BE981A2}" type="presParOf" srcId="{5A3FC27B-F779-4B08-998C-92E4B9A65A39}" destId="{673BFA99-FD67-4392-8565-74FB66FE9ED4}" srcOrd="0" destOrd="0" presId="urn:microsoft.com/office/officeart/2005/8/layout/hProcess7"/>
    <dgm:cxn modelId="{AB909266-297C-477F-BFCF-BFC876BEBE16}" type="presParOf" srcId="{5A3FC27B-F779-4B08-998C-92E4B9A65A39}" destId="{F51B9E77-667C-430E-BAE9-CBACC80218B2}" srcOrd="1" destOrd="0" presId="urn:microsoft.com/office/officeart/2005/8/layout/hProcess7"/>
    <dgm:cxn modelId="{D79DC85B-028E-4C58-A1B5-4E8709DA4440}" type="presParOf" srcId="{5A3FC27B-F779-4B08-998C-92E4B9A65A39}" destId="{A17C2821-8E2D-4E63-9F8A-9EF500197AE2}" srcOrd="2" destOrd="0" presId="urn:microsoft.com/office/officeart/2005/8/layout/hProcess7"/>
    <dgm:cxn modelId="{4D94141C-9D90-4721-AD72-EF6538239A10}" type="presParOf" srcId="{E6D02224-BB10-4AC1-86A0-E2AB574B9F4E}" destId="{DCE79D80-FC25-424D-A1E5-F2A5FAA9DC7B}" srcOrd="5" destOrd="0" presId="urn:microsoft.com/office/officeart/2005/8/layout/hProcess7"/>
    <dgm:cxn modelId="{7D17DDB3-0074-4425-BDA3-1DA499585F20}" type="presParOf" srcId="{E6D02224-BB10-4AC1-86A0-E2AB574B9F4E}" destId="{80E519EE-D12B-4208-A981-EB9D90E3D3DB}" srcOrd="6" destOrd="0" presId="urn:microsoft.com/office/officeart/2005/8/layout/hProcess7"/>
    <dgm:cxn modelId="{00049A36-FA75-4A14-A279-5E4B71F8FBC4}" type="presParOf" srcId="{80E519EE-D12B-4208-A981-EB9D90E3D3DB}" destId="{FB23ACE4-BA54-45B9-A544-C3D96505594B}" srcOrd="0" destOrd="0" presId="urn:microsoft.com/office/officeart/2005/8/layout/hProcess7"/>
    <dgm:cxn modelId="{8112EEE2-BFDF-42FF-9E1C-AD7366977C9C}" type="presParOf" srcId="{80E519EE-D12B-4208-A981-EB9D90E3D3DB}" destId="{1A4B5451-1242-4865-B1AF-C64E1353412C}" srcOrd="1" destOrd="0" presId="urn:microsoft.com/office/officeart/2005/8/layout/hProcess7"/>
    <dgm:cxn modelId="{3E806B42-89F5-4FA6-A2E4-891504D6D499}" type="presParOf" srcId="{80E519EE-D12B-4208-A981-EB9D90E3D3DB}" destId="{7844749C-6EAC-4686-8B90-F212E4D051BD}" srcOrd="2" destOrd="0" presId="urn:microsoft.com/office/officeart/2005/8/layout/hProcess7"/>
    <dgm:cxn modelId="{569CD5B5-A8F0-456A-B42F-620B57DC7B13}" type="presParOf" srcId="{E6D02224-BB10-4AC1-86A0-E2AB574B9F4E}" destId="{1792575C-4A12-4BAF-9D91-B97680879282}" srcOrd="7" destOrd="0" presId="urn:microsoft.com/office/officeart/2005/8/layout/hProcess7"/>
    <dgm:cxn modelId="{6FE27CF8-6538-4617-BECA-1C8AAF605912}" type="presParOf" srcId="{E6D02224-BB10-4AC1-86A0-E2AB574B9F4E}" destId="{50235656-B688-4BD4-B960-A942E50AD06E}" srcOrd="8" destOrd="0" presId="urn:microsoft.com/office/officeart/2005/8/layout/hProcess7"/>
    <dgm:cxn modelId="{5AC75370-BD73-492F-A259-496BC0EE66D5}" type="presParOf" srcId="{50235656-B688-4BD4-B960-A942E50AD06E}" destId="{6F0E0E39-C92D-4C53-9004-E1C5BA635D4A}" srcOrd="0" destOrd="0" presId="urn:microsoft.com/office/officeart/2005/8/layout/hProcess7"/>
    <dgm:cxn modelId="{7C2C1ED5-E410-4EA3-8B68-47FACED21B0E}" type="presParOf" srcId="{50235656-B688-4BD4-B960-A942E50AD06E}" destId="{96835C6B-7F8D-4090-88B6-6B30D31BE405}" srcOrd="1" destOrd="0" presId="urn:microsoft.com/office/officeart/2005/8/layout/hProcess7"/>
    <dgm:cxn modelId="{3D0DE325-86DA-4FE7-AA35-2688B33BF954}" type="presParOf" srcId="{50235656-B688-4BD4-B960-A942E50AD06E}" destId="{63573790-3026-4B1E-B1AC-B4C5EAFCD56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C47BC-4F94-4595-A3F3-DA82AF779D82}">
      <dsp:nvSpPr>
        <dsp:cNvPr id="0" name=""/>
        <dsp:cNvSpPr/>
      </dsp:nvSpPr>
      <dsp:spPr>
        <a:xfrm>
          <a:off x="653" y="705693"/>
          <a:ext cx="2814219" cy="3377063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Consultation</a:t>
          </a:r>
        </a:p>
      </dsp:txBody>
      <dsp:txXfrm rot="16200000">
        <a:off x="-1102520" y="1808867"/>
        <a:ext cx="2769192" cy="562843"/>
      </dsp:txXfrm>
    </dsp:sp>
    <dsp:sp modelId="{67C4D2C9-9976-4A94-941F-F66C021372AB}">
      <dsp:nvSpPr>
        <dsp:cNvPr id="0" name=""/>
        <dsp:cNvSpPr/>
      </dsp:nvSpPr>
      <dsp:spPr>
        <a:xfrm>
          <a:off x="563497" y="705693"/>
          <a:ext cx="2096593" cy="33770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CA" altLang="en-US" sz="1800" b="0" kern="1200" dirty="0">
              <a:latin typeface="+mn-lt"/>
            </a:rPr>
            <a:t>Federal government consults with communities, Wildlife Management boards and Indigenous organizations to gather input on whether to list the species</a:t>
          </a:r>
        </a:p>
        <a:p>
          <a:pPr lvl="0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63497" y="705693"/>
        <a:ext cx="2096593" cy="3377063"/>
      </dsp:txXfrm>
    </dsp:sp>
    <dsp:sp modelId="{673BFA99-FD67-4392-8565-74FB66FE9ED4}">
      <dsp:nvSpPr>
        <dsp:cNvPr id="0" name=""/>
        <dsp:cNvSpPr/>
      </dsp:nvSpPr>
      <dsp:spPr>
        <a:xfrm>
          <a:off x="2913371" y="737403"/>
          <a:ext cx="2814219" cy="3377063"/>
        </a:xfrm>
        <a:prstGeom prst="roundRect">
          <a:avLst>
            <a:gd name="adj" fmla="val 5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Recommendation</a:t>
          </a:r>
        </a:p>
      </dsp:txBody>
      <dsp:txXfrm rot="16200000">
        <a:off x="1810197" y="1840577"/>
        <a:ext cx="2769192" cy="562843"/>
      </dsp:txXfrm>
    </dsp:sp>
    <dsp:sp modelId="{F2957490-0221-4377-B195-931D2BE879D2}">
      <dsp:nvSpPr>
        <dsp:cNvPr id="0" name=""/>
        <dsp:cNvSpPr/>
      </dsp:nvSpPr>
      <dsp:spPr>
        <a:xfrm rot="5400000">
          <a:off x="2679337" y="3389184"/>
          <a:ext cx="496209" cy="42213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C2821-8E2D-4E63-9F8A-9EF500197AE2}">
      <dsp:nvSpPr>
        <dsp:cNvPr id="0" name=""/>
        <dsp:cNvSpPr/>
      </dsp:nvSpPr>
      <dsp:spPr>
        <a:xfrm>
          <a:off x="3476215" y="737403"/>
          <a:ext cx="2096593" cy="33770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altLang="en-US" sz="1800" b="0" kern="1200" dirty="0">
              <a:latin typeface="+mn-lt"/>
            </a:rPr>
            <a:t>Federal Environment Minister takes all input into account and makes a recommendation to federal cabinet</a:t>
          </a:r>
          <a:endParaRPr lang="en-US" sz="1800" kern="1200" dirty="0"/>
        </a:p>
      </dsp:txBody>
      <dsp:txXfrm>
        <a:off x="3476215" y="737403"/>
        <a:ext cx="2096593" cy="3377063"/>
      </dsp:txXfrm>
    </dsp:sp>
    <dsp:sp modelId="{6F0E0E39-C92D-4C53-9004-E1C5BA635D4A}">
      <dsp:nvSpPr>
        <dsp:cNvPr id="0" name=""/>
        <dsp:cNvSpPr/>
      </dsp:nvSpPr>
      <dsp:spPr>
        <a:xfrm>
          <a:off x="5826088" y="705693"/>
          <a:ext cx="2814219" cy="3377063"/>
        </a:xfrm>
        <a:prstGeom prst="roundRect">
          <a:avLst>
            <a:gd name="adj" fmla="val 5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Decision</a:t>
          </a:r>
        </a:p>
      </dsp:txBody>
      <dsp:txXfrm rot="16200000">
        <a:off x="4722914" y="1808867"/>
        <a:ext cx="2769192" cy="562843"/>
      </dsp:txXfrm>
    </dsp:sp>
    <dsp:sp modelId="{1A4B5451-1242-4865-B1AF-C64E1353412C}">
      <dsp:nvSpPr>
        <dsp:cNvPr id="0" name=""/>
        <dsp:cNvSpPr/>
      </dsp:nvSpPr>
      <dsp:spPr>
        <a:xfrm rot="5400000">
          <a:off x="5592054" y="3389184"/>
          <a:ext cx="496209" cy="42213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73790-3026-4B1E-B1AC-B4C5EAFCD566}">
      <dsp:nvSpPr>
        <dsp:cNvPr id="0" name=""/>
        <dsp:cNvSpPr/>
      </dsp:nvSpPr>
      <dsp:spPr>
        <a:xfrm>
          <a:off x="6388932" y="705693"/>
          <a:ext cx="2096593" cy="33770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CA" altLang="en-US" sz="1800" b="0" kern="1200" dirty="0">
              <a:latin typeface="+mn-lt"/>
            </a:rPr>
            <a:t>Federal cabinet decides whether to list the species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388932" y="705693"/>
        <a:ext cx="2096593" cy="3377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BD0CF-2C5E-48AB-93AC-F0684B583B16}" type="datetimeFigureOut">
              <a:rPr lang="en-CA" smtClean="0"/>
              <a:t>2023-04-04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CA277-C1AA-44F2-8622-388CC36CBA8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6865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27C9B-DECE-4FFA-BD5D-449F8E5BA290}" type="datetimeFigureOut">
              <a:rPr lang="en-CA" smtClean="0"/>
              <a:t>2023-04-04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5CC4-CE70-4ED2-900F-08E0E47F27B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900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6177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988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710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7170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396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dirty="0">
              <a:latin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064FB20-E477-4406-A638-0274D237CC97}" type="slidenum">
              <a:rPr lang="en-US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323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064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1432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562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7733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207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239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122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20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966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718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845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3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5CC4-CE70-4ED2-900F-08E0E47F27BA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17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5586" y="1412777"/>
            <a:ext cx="7992888" cy="1470025"/>
          </a:xfrm>
        </p:spPr>
        <p:txBody>
          <a:bodyPr/>
          <a:lstStyle>
            <a:lvl1pPr algn="l"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666" y="2883051"/>
            <a:ext cx="4945470" cy="191410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3538" y="6356352"/>
            <a:ext cx="2133600" cy="365125"/>
          </a:xfrm>
        </p:spPr>
        <p:txBody>
          <a:bodyPr/>
          <a:lstStyle/>
          <a:p>
            <a:fld id="{444F286D-56CA-4B07-B785-18F41314E48E}" type="datetime1">
              <a:rPr lang="en-US" smtClean="0"/>
              <a:t>4/4/23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12A0-FACE-4023-AE2B-12D6D9F55374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7FC3-8D3E-4572-92A3-56BBEFD75E16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47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BF29-E73F-4D00-944B-33AEDD7FBEFB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1A07-84C8-4003-8543-B7C03205086A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2738-C684-4108-A657-E8D2EA2CEA4B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34AD-7D6E-4FE2-8193-EDFAB62D88DE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22E5-2034-4E9E-B1AF-BF2714D23317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F54BE-40AF-4556-91FA-98825894864B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41131-E909-4815-980D-7E2DDC0A790D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0730-1BA0-446F-9EB8-DFB686FBAA88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135BB-572B-43EE-B4B2-1C36F7AF9FBC}" type="datetime1">
              <a:rPr lang="en-US" smtClean="0"/>
              <a:t>4/4/23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hierry.calve@ec.gc.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anada.ca/en/environment-climate-change/services/species-risk-public-registry.html" TargetMode="External"/><Relationship Id="rId4" Type="http://schemas.openxmlformats.org/officeDocument/2006/relationships/hyperlink" Target="mailto:Rhiannon.Pankratz@ec.gc.c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6271846"/>
            <a:ext cx="3577318" cy="576064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tx1"/>
                </a:solidFill>
              </a:rPr>
              <a:t>April 4, 2023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992888" cy="1589845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Management Plan for Wolverine in Canada: Workshop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8" y="3140968"/>
            <a:ext cx="4504299" cy="3130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148" y="5805264"/>
            <a:ext cx="279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GNWT</a:t>
            </a:r>
          </a:p>
        </p:txBody>
      </p:sp>
    </p:spTree>
    <p:extLst>
      <p:ext uri="{BB962C8B-B14F-4D97-AF65-F5344CB8AC3E}">
        <p14:creationId xmlns:p14="http://schemas.microsoft.com/office/powerpoint/2010/main" val="86746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71601" y="548680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i="1" dirty="0">
                <a:solidFill>
                  <a:schemeClr val="tx1"/>
                </a:solidFill>
                <a:latin typeface="+mn-lt"/>
              </a:rPr>
              <a:t>Species at Risk Act</a:t>
            </a:r>
            <a:endParaRPr lang="en-CA" altLang="en-US" sz="36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2" y="860329"/>
            <a:ext cx="7606277" cy="5877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2780928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647368" y="5445224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1647368" y="567611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2"/>
                </a:solidFill>
              </a:rPr>
              <a:t>Evaluation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6098" y="282360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58615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92820184"/>
              </p:ext>
            </p:extLst>
          </p:nvPr>
        </p:nvGraphicFramePr>
        <p:xfrm>
          <a:off x="251518" y="1202777"/>
          <a:ext cx="8640962" cy="478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99592" y="590918"/>
            <a:ext cx="7288917" cy="677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altLang="en-US" sz="3600" dirty="0">
                <a:solidFill>
                  <a:schemeClr val="tx1"/>
                </a:solidFill>
                <a:latin typeface="+mn-lt"/>
              </a:rPr>
              <a:t>Listing</a:t>
            </a:r>
            <a:endParaRPr lang="en-US" alt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1268759"/>
            <a:ext cx="8640960" cy="508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When a species is assessed at risk by COSEWIC:</a:t>
            </a:r>
          </a:p>
          <a:p>
            <a:pPr algn="l">
              <a:spcBef>
                <a:spcPts val="600"/>
              </a:spcBef>
            </a:pPr>
            <a:endParaRPr lang="en-CA" alt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5643516"/>
            <a:ext cx="79369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3200" dirty="0"/>
              <a:t>Wolverine was listed </a:t>
            </a:r>
            <a:r>
              <a:rPr lang="en-US" altLang="en-US" sz="3200" i="1" dirty="0"/>
              <a:t>special concerned </a:t>
            </a:r>
            <a:r>
              <a:rPr lang="en-US" altLang="en-US" sz="3200" dirty="0"/>
              <a:t>under the Species at Risk Act in 2018</a:t>
            </a:r>
            <a:endParaRPr lang="en-CA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9630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71600" y="548680"/>
            <a:ext cx="723955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i="1" dirty="0">
                <a:solidFill>
                  <a:schemeClr val="tx1"/>
                </a:solidFill>
                <a:latin typeface="+mn-lt"/>
              </a:rPr>
              <a:t>Species at Risk Act</a:t>
            </a:r>
            <a:endParaRPr lang="en-CA" altLang="en-US" sz="36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5" y="834416"/>
            <a:ext cx="7750293" cy="59883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3608" y="2780928"/>
            <a:ext cx="12961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1763688" y="5517232"/>
            <a:ext cx="122413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236098" y="282360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Assessment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7684" y="568737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2"/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92226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71600" y="548680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dirty="0">
                <a:solidFill>
                  <a:schemeClr val="tx1"/>
                </a:solidFill>
                <a:latin typeface="+mn-lt"/>
              </a:rPr>
              <a:t>Recovery Planning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1521" y="1268760"/>
            <a:ext cx="8640960" cy="5087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en-US" sz="20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Recovery documents are required after SARA-listing</a:t>
            </a:r>
          </a:p>
          <a:p>
            <a:pPr marL="0" lvl="2" indent="0">
              <a:buNone/>
              <a:defRPr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0" lvl="2" indent="0"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Coordinated approach across Canada:</a:t>
            </a:r>
          </a:p>
          <a:p>
            <a:pPr marL="342900" lvl="2" indent="-342900"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E.g. wide-ranging species</a:t>
            </a:r>
          </a:p>
          <a:p>
            <a:pPr marL="0" lvl="2" indent="0">
              <a:buNone/>
              <a:defRPr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0" lvl="2" indent="0">
              <a:buNone/>
              <a:defRPr/>
            </a:pPr>
            <a:r>
              <a:rPr lang="en-CA" altLang="en-US" sz="2400" b="1" dirty="0">
                <a:solidFill>
                  <a:schemeClr val="tx1"/>
                </a:solidFill>
                <a:latin typeface="+mn-lt"/>
              </a:rPr>
              <a:t>Developed cooperatively with all key partners:</a:t>
            </a:r>
          </a:p>
          <a:p>
            <a:pPr marL="342900" lvl="2" indent="-342900"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Communities, organizations, governments</a:t>
            </a:r>
          </a:p>
          <a:p>
            <a:pPr marL="342900" lvl="2" indent="-342900"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HTOs, WMBs, Indigenous Organizations, etc.</a:t>
            </a:r>
          </a:p>
          <a:p>
            <a:pPr marL="0" lvl="2" indent="0">
              <a:buNone/>
              <a:defRPr/>
            </a:pPr>
            <a:endParaRPr lang="en-CA" sz="2000" b="1" dirty="0">
              <a:solidFill>
                <a:schemeClr val="tx1"/>
              </a:solidFill>
              <a:latin typeface="+mn-lt"/>
            </a:endParaRPr>
          </a:p>
          <a:p>
            <a:pPr marL="0" lvl="2" indent="0">
              <a:buNone/>
              <a:defRPr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1371600" lvl="3" indent="0">
              <a:buNone/>
            </a:pPr>
            <a:endParaRPr lang="en-US" altLang="en-US" sz="2000" dirty="0">
              <a:solidFill>
                <a:schemeClr val="tx1"/>
              </a:solidFill>
              <a:latin typeface="+mn-lt"/>
              <a:sym typeface="Wingdings" pitchFamily="2" charset="2"/>
            </a:endParaRPr>
          </a:p>
          <a:p>
            <a:pPr marL="1600200" lvl="3" indent="-228600"/>
            <a:endParaRPr lang="en-US" altLang="en-US" sz="2000" dirty="0">
              <a:solidFill>
                <a:schemeClr val="tx1"/>
              </a:solidFill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771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71600" y="596745"/>
            <a:ext cx="7200800" cy="6602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dirty="0">
                <a:solidFill>
                  <a:schemeClr val="tx1"/>
                </a:solidFill>
                <a:latin typeface="+mn-lt"/>
              </a:rPr>
              <a:t>Recovery Planning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7906" y="1412776"/>
            <a:ext cx="8616289" cy="3971433"/>
            <a:chOff x="636587" y="2232066"/>
            <a:chExt cx="8503096" cy="3744913"/>
          </a:xfrm>
        </p:grpSpPr>
        <p:pic>
          <p:nvPicPr>
            <p:cNvPr id="16" name="Picture 39" descr="management pla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279" y="2767541"/>
              <a:ext cx="1431793" cy="187166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5" descr="recovery strategy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106" y="2767541"/>
              <a:ext cx="1555750" cy="187166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36"/>
            <p:cNvSpPr txBox="1">
              <a:spLocks noChangeArrowheads="1"/>
            </p:cNvSpPr>
            <p:nvPr/>
          </p:nvSpPr>
          <p:spPr bwMode="auto">
            <a:xfrm>
              <a:off x="5221626" y="2903645"/>
              <a:ext cx="1447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0" lang="en-US" altLang="en-US" sz="1000" dirty="0">
                  <a:solidFill>
                    <a:schemeClr val="bg1"/>
                  </a:solidFill>
                </a:rPr>
                <a:t>Recovery Strategy </a:t>
              </a:r>
            </a:p>
          </p:txBody>
        </p:sp>
        <p:pic>
          <p:nvPicPr>
            <p:cNvPr id="14" name="Picture 37" descr="Vanessa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582" y="2757501"/>
              <a:ext cx="1557338" cy="187325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7581106" y="2911636"/>
              <a:ext cx="13176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0" lang="en-US" altLang="en-US" sz="1000" dirty="0">
                  <a:solidFill>
                    <a:schemeClr val="bg1"/>
                  </a:solidFill>
                </a:rPr>
                <a:t>Action Plan</a:t>
              </a:r>
              <a:endParaRPr kumimoji="0" lang="en-US" altLang="en-US" dirty="0"/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636587" y="5283156"/>
              <a:ext cx="12239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0" lang="en-US" altLang="en-US" sz="1000" dirty="0">
                  <a:solidFill>
                    <a:schemeClr val="bg1"/>
                  </a:solidFill>
                </a:rPr>
                <a:t>Management Plan</a:t>
              </a:r>
              <a:endParaRPr kumimoji="0" lang="en-US" altLang="en-US" dirty="0"/>
            </a:p>
          </p:txBody>
        </p:sp>
        <p:sp>
          <p:nvSpPr>
            <p:cNvPr id="18" name="Text Box 41"/>
            <p:cNvSpPr txBox="1">
              <a:spLocks noChangeArrowheads="1"/>
            </p:cNvSpPr>
            <p:nvPr/>
          </p:nvSpPr>
          <p:spPr bwMode="auto">
            <a:xfrm>
              <a:off x="4962024" y="4974792"/>
              <a:ext cx="2133600" cy="78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0" lang="en-US" altLang="en-US" sz="1600" dirty="0"/>
                <a:t>Critical Habitat and Broad Recovery Goals</a:t>
              </a:r>
              <a:endParaRPr kumimoji="0" lang="en-US" altLang="en-US" sz="1600" dirty="0">
                <a:latin typeface="nunacom" pitchFamily="2" charset="0"/>
              </a:endParaRPr>
            </a:p>
          </p:txBody>
        </p:sp>
        <p:sp>
          <p:nvSpPr>
            <p:cNvPr id="19" name="Text Box 42"/>
            <p:cNvSpPr txBox="1">
              <a:spLocks noChangeArrowheads="1"/>
            </p:cNvSpPr>
            <p:nvPr/>
          </p:nvSpPr>
          <p:spPr bwMode="auto">
            <a:xfrm>
              <a:off x="7158483" y="4977840"/>
              <a:ext cx="19812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en-US" sz="1600" dirty="0"/>
                <a:t>Specific recovery actions</a:t>
              </a:r>
              <a:endParaRPr kumimoji="0" lang="en-US" altLang="en-US" sz="1600" dirty="0">
                <a:latin typeface="nunacom" pitchFamily="2" charset="0"/>
              </a:endParaRPr>
            </a:p>
          </p:txBody>
        </p:sp>
        <p:sp>
          <p:nvSpPr>
            <p:cNvPr id="20" name="Rectangle 43"/>
            <p:cNvSpPr>
              <a:spLocks noChangeArrowheads="1"/>
            </p:cNvSpPr>
            <p:nvPr/>
          </p:nvSpPr>
          <p:spPr bwMode="auto">
            <a:xfrm>
              <a:off x="6097447" y="3243729"/>
              <a:ext cx="1441450" cy="720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287338" indent="-287338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65175" indent="-287338">
                <a:spcBef>
                  <a:spcPct val="20000"/>
                </a:spcBef>
                <a:buClr>
                  <a:srgbClr val="3A601B"/>
                </a:buClr>
                <a:buFont typeface="Arial" panose="020B0604020202020204" pitchFamily="34" charset="0"/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39825" indent="-182563">
                <a:spcBef>
                  <a:spcPct val="20000"/>
                </a:spcBef>
                <a:buClr>
                  <a:srgbClr val="C8A200"/>
                </a:buClr>
                <a:buFont typeface="Arial" panose="020B0604020202020204" pitchFamily="34" charset="0"/>
                <a:buChar char="▪"/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17663" indent="-287338">
                <a:spcBef>
                  <a:spcPct val="20000"/>
                </a:spcBef>
                <a:buChar char="–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00250" indent="-190500">
                <a:spcBef>
                  <a:spcPct val="20000"/>
                </a:spcBef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4574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146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3718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290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 i="1" dirty="0"/>
                <a:t>Extirpated </a:t>
              </a:r>
              <a:r>
                <a:rPr lang="en-US" altLang="en-US" sz="1200" b="1" i="1" dirty="0">
                  <a:latin typeface="Pigiarniq" pitchFamily="34" charset="0"/>
                  <a:sym typeface="Wingdings" panose="05000000000000000000" pitchFamily="2" charset="2"/>
                </a:rPr>
                <a:t></a:t>
              </a:r>
            </a:p>
            <a:p>
              <a:pPr>
                <a:buFontTx/>
                <a:buNone/>
              </a:pPr>
              <a:r>
                <a:rPr lang="en-US" altLang="en-US" sz="1200" b="1" i="1" dirty="0"/>
                <a:t>Endangered</a:t>
              </a:r>
              <a:r>
                <a:rPr lang="en-US" altLang="en-US" sz="1200" b="1" dirty="0">
                  <a:latin typeface="Pigiarniq" pitchFamily="34" charset="0"/>
                  <a:sym typeface="Wingdings" panose="05000000000000000000" pitchFamily="2" charset="2"/>
                </a:rPr>
                <a:t> </a:t>
              </a:r>
              <a:r>
                <a:rPr lang="en-US" altLang="en-US" sz="1200" b="1" i="1" dirty="0">
                  <a:latin typeface="Pigiarniq" pitchFamily="34" charset="0"/>
                  <a:sym typeface="Wingdings" panose="05000000000000000000" pitchFamily="2" charset="2"/>
                </a:rPr>
                <a:t></a:t>
              </a:r>
            </a:p>
            <a:p>
              <a:pPr>
                <a:buFontTx/>
                <a:buNone/>
              </a:pPr>
              <a:r>
                <a:rPr lang="en-US" altLang="en-US" sz="1200" b="1" i="1" dirty="0"/>
                <a:t>Threatened</a:t>
              </a:r>
              <a:r>
                <a:rPr lang="en-US" altLang="en-US" sz="1200" b="1" i="1" dirty="0">
                  <a:latin typeface="Pigiarniq" pitchFamily="34" charset="0"/>
                  <a:sym typeface="Wingdings" panose="05000000000000000000" pitchFamily="2" charset="2"/>
                </a:rPr>
                <a:t></a:t>
              </a:r>
            </a:p>
          </p:txBody>
        </p:sp>
        <p:sp>
          <p:nvSpPr>
            <p:cNvPr id="21" name="Rectangle 44"/>
            <p:cNvSpPr>
              <a:spLocks noChangeArrowheads="1"/>
            </p:cNvSpPr>
            <p:nvPr/>
          </p:nvSpPr>
          <p:spPr bwMode="auto">
            <a:xfrm>
              <a:off x="1746875" y="3524922"/>
              <a:ext cx="1150938" cy="504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287338" indent="-287338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65175" indent="-287338">
                <a:spcBef>
                  <a:spcPct val="20000"/>
                </a:spcBef>
                <a:buClr>
                  <a:srgbClr val="3A601B"/>
                </a:buClr>
                <a:buFont typeface="Arial" panose="020B0604020202020204" pitchFamily="34" charset="0"/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39825" indent="-182563">
                <a:spcBef>
                  <a:spcPct val="20000"/>
                </a:spcBef>
                <a:buClr>
                  <a:srgbClr val="C8A200"/>
                </a:buClr>
                <a:buFont typeface="Arial" panose="020B0604020202020204" pitchFamily="34" charset="0"/>
                <a:buChar char="▪"/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17663" indent="-287338">
                <a:spcBef>
                  <a:spcPct val="20000"/>
                </a:spcBef>
                <a:buChar char="–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00250" indent="-190500">
                <a:spcBef>
                  <a:spcPct val="20000"/>
                </a:spcBef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4574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146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3718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29050" indent="-1905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 i="1" dirty="0"/>
                <a:t>Special </a:t>
              </a:r>
            </a:p>
            <a:p>
              <a:pPr>
                <a:buFontTx/>
                <a:buNone/>
              </a:pPr>
              <a:r>
                <a:rPr lang="en-US" altLang="en-US" sz="1200" b="1" i="1" dirty="0"/>
                <a:t>Concern</a:t>
              </a:r>
              <a:r>
                <a:rPr lang="en-US" altLang="en-US" sz="1200" b="1" dirty="0">
                  <a:latin typeface="Pigiarniq" pitchFamily="34" charset="0"/>
                </a:rPr>
                <a:t> </a:t>
              </a:r>
              <a:r>
                <a:rPr lang="en-US" altLang="en-US" sz="1200" b="1" i="1" dirty="0">
                  <a:latin typeface="Pigiarniq" pitchFamily="34" charset="0"/>
                  <a:sym typeface="Wingdings" panose="05000000000000000000" pitchFamily="2" charset="2"/>
                </a:rPr>
                <a:t></a:t>
              </a:r>
            </a:p>
          </p:txBody>
        </p:sp>
        <p:sp>
          <p:nvSpPr>
            <p:cNvPr id="22" name="Rectangle 45"/>
            <p:cNvSpPr>
              <a:spLocks noChangeArrowheads="1"/>
            </p:cNvSpPr>
            <p:nvPr/>
          </p:nvSpPr>
          <p:spPr bwMode="auto">
            <a:xfrm>
              <a:off x="3985571" y="2232066"/>
              <a:ext cx="71437" cy="37449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87905" y="5613015"/>
            <a:ext cx="8616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buNone/>
              <a:defRPr/>
            </a:pPr>
            <a:r>
              <a:rPr lang="en-CA" sz="2400" b="1" dirty="0"/>
              <a:t>Timelines for Recovery Documents: </a:t>
            </a:r>
          </a:p>
          <a:p>
            <a:pPr marL="0" lvl="2" indent="0">
              <a:buNone/>
              <a:defRPr/>
            </a:pPr>
            <a:r>
              <a:rPr lang="en-CA" sz="2400" dirty="0"/>
              <a:t>Endangered 1 year, Threatened 2 years, Special Concern 3 years</a:t>
            </a: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1327676" y="2148239"/>
            <a:ext cx="1447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</a:rPr>
              <a:t>Management Plan</a:t>
            </a:r>
            <a:r>
              <a:rPr kumimoji="0" lang="en-US" altLang="en-US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827584" y="1628800"/>
            <a:ext cx="2313445" cy="2684896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1079468" y="435603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/>
              <a:t>Broad Recovery Goals</a:t>
            </a:r>
            <a:endParaRPr lang="en-CA" sz="1600" dirty="0"/>
          </a:p>
        </p:txBody>
      </p:sp>
      <p:sp>
        <p:nvSpPr>
          <p:cNvPr id="5" name="Ellipse 4"/>
          <p:cNvSpPr/>
          <p:nvPr/>
        </p:nvSpPr>
        <p:spPr>
          <a:xfrm>
            <a:off x="4545168" y="1614906"/>
            <a:ext cx="2088232" cy="2664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21461" y="1218295"/>
            <a:ext cx="3215718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F0000"/>
                </a:solidFill>
              </a:rPr>
              <a:t>2016: Recovery </a:t>
            </a:r>
            <a:r>
              <a:rPr lang="fr-CA" sz="1600" dirty="0" err="1">
                <a:solidFill>
                  <a:srgbClr val="FF0000"/>
                </a:solidFill>
              </a:rPr>
              <a:t>Strategy</a:t>
            </a:r>
            <a:r>
              <a:rPr lang="fr-CA" sz="1600" dirty="0">
                <a:solidFill>
                  <a:srgbClr val="FF0000"/>
                </a:solidFill>
              </a:rPr>
              <a:t> for the </a:t>
            </a:r>
            <a:r>
              <a:rPr lang="fr-CA" sz="1600" dirty="0" err="1">
                <a:solidFill>
                  <a:srgbClr val="FF0000"/>
                </a:solidFill>
              </a:rPr>
              <a:t>wolverine</a:t>
            </a:r>
            <a:r>
              <a:rPr lang="fr-CA" sz="1600" dirty="0">
                <a:solidFill>
                  <a:srgbClr val="FF0000"/>
                </a:solidFill>
              </a:rPr>
              <a:t>, </a:t>
            </a:r>
            <a:r>
              <a:rPr lang="fr-CA" sz="1600" dirty="0" err="1">
                <a:solidFill>
                  <a:srgbClr val="FF0000"/>
                </a:solidFill>
              </a:rPr>
              <a:t>eastern</a:t>
            </a:r>
            <a:r>
              <a:rPr lang="fr-CA" sz="1600" dirty="0">
                <a:solidFill>
                  <a:srgbClr val="FF0000"/>
                </a:solidFill>
              </a:rPr>
              <a:t> population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6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486272" cy="5081736"/>
          </a:xfrm>
        </p:spPr>
        <p:txBody>
          <a:bodyPr>
            <a:normAutofit fontScale="92500" lnSpcReduction="2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Species Information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Description, needs of species, distribution</a:t>
            </a:r>
          </a:p>
          <a:p>
            <a:r>
              <a:rPr lang="en-CA" dirty="0">
                <a:solidFill>
                  <a:schemeClr val="tx1"/>
                </a:solidFill>
              </a:rPr>
              <a:t> </a:t>
            </a:r>
            <a:r>
              <a:rPr lang="en-CA" b="1" dirty="0">
                <a:solidFill>
                  <a:schemeClr val="tx1"/>
                </a:solidFill>
              </a:rPr>
              <a:t>Threats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Description of threats</a:t>
            </a:r>
          </a:p>
          <a:p>
            <a:r>
              <a:rPr lang="en-CA" b="1" dirty="0">
                <a:solidFill>
                  <a:schemeClr val="tx1"/>
                </a:solidFill>
              </a:rPr>
              <a:t>Population and Distribution Objectives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Objectives, timelines</a:t>
            </a:r>
          </a:p>
          <a:p>
            <a:r>
              <a:rPr lang="en-CA" b="1" dirty="0">
                <a:solidFill>
                  <a:schemeClr val="tx1"/>
                </a:solidFill>
              </a:rPr>
              <a:t>Broad Strategies and General Approaches to Meet Objectives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Actions underway, actions, priorities </a:t>
            </a:r>
          </a:p>
          <a:p>
            <a:r>
              <a:rPr lang="en-CA" b="1" dirty="0">
                <a:solidFill>
                  <a:schemeClr val="tx1"/>
                </a:solidFill>
              </a:rPr>
              <a:t>Measuring Progress</a:t>
            </a: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5076056" y="1556792"/>
            <a:ext cx="3816424" cy="4464496"/>
            <a:chOff x="3515" y="1434"/>
            <a:chExt cx="909" cy="1180"/>
          </a:xfrm>
        </p:grpSpPr>
        <p:pic>
          <p:nvPicPr>
            <p:cNvPr id="6" name="Picture 11" descr="management plan pi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434"/>
              <a:ext cx="909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3515" y="1480"/>
              <a:ext cx="7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65175" indent="-287338" eaLnBrk="0" hangingPunct="0">
                <a:spcBef>
                  <a:spcPct val="20000"/>
                </a:spcBef>
                <a:buClr>
                  <a:srgbClr val="3A601B"/>
                </a:buClr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39825" indent="-182563" eaLnBrk="0" hangingPunct="0">
                <a:spcBef>
                  <a:spcPct val="20000"/>
                </a:spcBef>
                <a:buClr>
                  <a:srgbClr val="C8A200"/>
                </a:buClr>
                <a:buFont typeface="Arial" panose="020B0604020202020204" pitchFamily="34" charset="0"/>
                <a:buChar char="▪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17663" indent="-287338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00250" indent="-1905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457450" indent="-190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14650" indent="-190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371850" indent="-190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29050" indent="-190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en-US" altLang="en-US" sz="1800" dirty="0">
                  <a:solidFill>
                    <a:schemeClr val="bg1"/>
                  </a:solidFill>
                </a:rPr>
                <a:t>Management Plan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71600" y="54868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Management Plans</a:t>
            </a: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3352188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599" y="548680"/>
            <a:ext cx="7200801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600" dirty="0">
                <a:solidFill>
                  <a:schemeClr val="tx1"/>
                </a:solidFill>
                <a:latin typeface="+mn-lt"/>
              </a:rPr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980728"/>
            <a:ext cx="7344816" cy="5105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599" y="5716681"/>
            <a:ext cx="279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GNWT</a:t>
            </a:r>
          </a:p>
        </p:txBody>
      </p:sp>
    </p:spTree>
    <p:extLst>
      <p:ext uri="{BB962C8B-B14F-4D97-AF65-F5344CB8AC3E}">
        <p14:creationId xmlns:p14="http://schemas.microsoft.com/office/powerpoint/2010/main" val="50889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992888" cy="1589845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2: Population, Distribution, and Range</a:t>
            </a:r>
          </a:p>
        </p:txBody>
      </p:sp>
    </p:spTree>
    <p:extLst>
      <p:ext uri="{BB962C8B-B14F-4D97-AF65-F5344CB8AC3E}">
        <p14:creationId xmlns:p14="http://schemas.microsoft.com/office/powerpoint/2010/main" val="149113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971599" y="577894"/>
            <a:ext cx="7128793" cy="760525"/>
          </a:xfrm>
        </p:spPr>
        <p:txBody>
          <a:bodyPr>
            <a:normAutofit/>
          </a:bodyPr>
          <a:lstStyle/>
          <a:p>
            <a:r>
              <a:rPr lang="en-CA" altLang="en-US" sz="3600" cap="none" dirty="0">
                <a:solidFill>
                  <a:schemeClr val="tx1"/>
                </a:solidFill>
                <a:latin typeface="+mn-lt"/>
              </a:rPr>
              <a:t>Wolverine Range in Canada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449"/>
          <a:stretch/>
        </p:blipFill>
        <p:spPr>
          <a:xfrm>
            <a:off x="2067848" y="1335728"/>
            <a:ext cx="4936293" cy="41912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86906" y="5526992"/>
            <a:ext cx="5096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2019: 2 </a:t>
            </a:r>
            <a:r>
              <a:rPr lang="fr-CA" dirty="0" err="1"/>
              <a:t>verified</a:t>
            </a:r>
            <a:r>
              <a:rPr lang="fr-CA" dirty="0"/>
              <a:t> observations in </a:t>
            </a:r>
            <a:r>
              <a:rPr lang="fr-CA" dirty="0" err="1"/>
              <a:t>Nunavik</a:t>
            </a:r>
            <a:r>
              <a:rPr lang="fr-CA" dirty="0"/>
              <a:t> (</a:t>
            </a:r>
            <a:r>
              <a:rPr lang="fr-CA" dirty="0" err="1"/>
              <a:t>Ivujivik</a:t>
            </a:r>
            <a:r>
              <a:rPr lang="fr-CA" dirty="0"/>
              <a:t> and </a:t>
            </a:r>
            <a:r>
              <a:rPr lang="fr-CA" dirty="0" err="1"/>
              <a:t>Salluit</a:t>
            </a:r>
            <a:r>
              <a:rPr lang="fr-CA" dirty="0"/>
              <a:t>). Data </a:t>
            </a:r>
            <a:r>
              <a:rPr lang="fr-CA" dirty="0" err="1"/>
              <a:t>provided</a:t>
            </a:r>
            <a:r>
              <a:rPr lang="fr-CA" dirty="0"/>
              <a:t> by the </a:t>
            </a:r>
            <a:r>
              <a:rPr lang="fr-CA" dirty="0" err="1"/>
              <a:t>government</a:t>
            </a:r>
            <a:r>
              <a:rPr lang="fr-CA" dirty="0"/>
              <a:t> of Quebec.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55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685915" cy="4569371"/>
          </a:xfrm>
        </p:spPr>
      </p:pic>
    </p:spTree>
    <p:extLst>
      <p:ext uri="{BB962C8B-B14F-4D97-AF65-F5344CB8AC3E}">
        <p14:creationId xmlns:p14="http://schemas.microsoft.com/office/powerpoint/2010/main" val="3832370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0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/>
              <a:t>Purpose of this workshop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626472"/>
            <a:ext cx="87849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Share the information CWS has on Wolverine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Seek feedback and input from partners on specific sections of the management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Provide a forum where people can discuss Wolverine and share stories and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5"/>
          <a:stretch/>
        </p:blipFill>
        <p:spPr>
          <a:xfrm>
            <a:off x="4355976" y="3796075"/>
            <a:ext cx="4608512" cy="30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5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71599" y="548680"/>
            <a:ext cx="7165379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dirty="0">
                <a:solidFill>
                  <a:schemeClr val="tx1"/>
                </a:solidFill>
                <a:latin typeface="+mn-lt"/>
              </a:rPr>
              <a:t>Population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1307690"/>
            <a:ext cx="8640960" cy="5413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endParaRPr lang="en-US" altLang="en-US" sz="28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tx1"/>
                </a:solidFill>
                <a:latin typeface="+mn-lt"/>
              </a:rPr>
              <a:t>Population estimated at 10,000 mature individuals and between 15,000 and 21,000 total individuals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tx1"/>
                </a:solidFill>
                <a:latin typeface="+mn-lt"/>
              </a:rPr>
              <a:t>Population Trends</a:t>
            </a:r>
            <a:endParaRPr lang="en-US" altLang="en-US" sz="2800" b="0" i="1" dirty="0">
              <a:solidFill>
                <a:schemeClr val="tx1"/>
              </a:solidFill>
              <a:latin typeface="+mn-lt"/>
            </a:endParaRPr>
          </a:p>
          <a:p>
            <a:pPr marL="685800" lvl="1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0000"/>
                </a:solidFill>
                <a:latin typeface="+mn-lt"/>
              </a:rPr>
              <a:t>Potential declines</a:t>
            </a: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 in southern parts of their range</a:t>
            </a:r>
          </a:p>
          <a:p>
            <a:pPr marL="685800" lvl="1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B050"/>
                </a:solidFill>
                <a:latin typeface="+mn-lt"/>
              </a:rPr>
              <a:t>Expansion</a:t>
            </a: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 in the NT, NU and ON</a:t>
            </a:r>
          </a:p>
          <a:p>
            <a:pPr marL="685800" lvl="1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Quebec: Only 2 confirmed + many unverified observations since 1980.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2800" b="0" dirty="0">
              <a:solidFill>
                <a:schemeClr val="tx1"/>
              </a:solidFill>
              <a:latin typeface="+mn-lt"/>
            </a:endParaRPr>
          </a:p>
          <a:p>
            <a:pPr lvl="1" algn="l"/>
            <a:endParaRPr lang="en-US" altLang="en-US" sz="2800" dirty="0">
              <a:solidFill>
                <a:schemeClr val="tx1"/>
              </a:solidFill>
              <a:latin typeface="+mn-lt"/>
            </a:endParaRPr>
          </a:p>
          <a:p>
            <a:pPr lvl="1" algn="l"/>
            <a:endParaRPr lang="en-US" alt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4" descr="cosewiclogo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80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0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568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Are you seeing Wolverine in your area?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4"/>
          <a:stretch/>
        </p:blipFill>
        <p:spPr>
          <a:xfrm>
            <a:off x="0" y="875432"/>
            <a:ext cx="9144000" cy="59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cap="none" dirty="0">
                <a:solidFill>
                  <a:schemeClr val="tx1"/>
                </a:solidFill>
                <a:latin typeface="+mn-lt"/>
              </a:rPr>
              <a:t>Moving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426939"/>
            <a:ext cx="8856984" cy="4929413"/>
          </a:xfrm>
        </p:spPr>
        <p:txBody>
          <a:bodyPr>
            <a:noAutofit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Continue open communication with partners throughout the development of the management plan</a:t>
            </a:r>
          </a:p>
          <a:p>
            <a:pPr marL="0" indent="0">
              <a:buNone/>
            </a:pPr>
            <a:endParaRPr lang="en-CA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7"/>
          <a:stretch/>
        </p:blipFill>
        <p:spPr>
          <a:xfrm>
            <a:off x="1979712" y="2564904"/>
            <a:ext cx="4754404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599" y="548680"/>
            <a:ext cx="7200801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600" dirty="0">
                <a:solidFill>
                  <a:schemeClr val="tx1"/>
                </a:solidFill>
                <a:latin typeface="+mn-lt"/>
              </a:rPr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980728"/>
            <a:ext cx="7344816" cy="5105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599" y="5716681"/>
            <a:ext cx="279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GNWT</a:t>
            </a:r>
          </a:p>
        </p:txBody>
      </p:sp>
    </p:spTree>
    <p:extLst>
      <p:ext uri="{BB962C8B-B14F-4D97-AF65-F5344CB8AC3E}">
        <p14:creationId xmlns:p14="http://schemas.microsoft.com/office/powerpoint/2010/main" val="83999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71600" y="548679"/>
            <a:ext cx="7200800" cy="70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+mn-lt"/>
              </a:rPr>
              <a:t>For More Information…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82134" y="1249908"/>
            <a:ext cx="5185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+mn-lt"/>
              </a:rPr>
              <a:t>If you have questions, or would like to receive more information, please contact us: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11960" y="2708920"/>
            <a:ext cx="2601974" cy="12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7175" indent="-257175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CA" sz="2100" b="1" dirty="0"/>
              <a:t>Thierry Calvé</a:t>
            </a:r>
          </a:p>
          <a:p>
            <a:pPr marL="257175" indent="-257175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CA" sz="1500" b="1" dirty="0">
                <a:hlinkClick r:id="rId3"/>
              </a:rPr>
              <a:t>Thierry.calve@ec.gc.ca</a:t>
            </a:r>
            <a:endParaRPr lang="en-CA" sz="1500" b="1" dirty="0"/>
          </a:p>
          <a:p>
            <a:pPr marL="257175" indent="-257175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CA" sz="1500" b="1" dirty="0"/>
              <a:t>Species at Risk Biologist</a:t>
            </a:r>
          </a:p>
          <a:p>
            <a:pPr marL="257175" indent="-257175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CA" sz="1500" b="1" dirty="0"/>
              <a:t>CWS Quebec Region </a:t>
            </a:r>
          </a:p>
          <a:p>
            <a:pPr marL="257175" indent="-257175" algn="r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</a:pP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982134" y="2708920"/>
            <a:ext cx="3005951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100" b="1" dirty="0"/>
              <a:t>Marie-Hélène Dickey</a:t>
            </a:r>
          </a:p>
          <a:p>
            <a:r>
              <a:rPr lang="en-CA" sz="1500" b="1" u="sng" dirty="0">
                <a:hlinkClick r:id="rId4"/>
              </a:rPr>
              <a:t>Marie-Helene.Dickey@ec.gc.ca</a:t>
            </a:r>
            <a:endParaRPr lang="en-CA" sz="1500" b="1" dirty="0"/>
          </a:p>
          <a:p>
            <a:r>
              <a:rPr lang="en-US" sz="1500" b="1" dirty="0"/>
              <a:t>Indigenous Coordination </a:t>
            </a:r>
          </a:p>
          <a:p>
            <a:r>
              <a:rPr lang="en-US" sz="1500" b="1" dirty="0"/>
              <a:t>and Consultation Officer</a:t>
            </a:r>
          </a:p>
          <a:p>
            <a:r>
              <a:rPr lang="en-CA" sz="1500" b="1" dirty="0"/>
              <a:t>CWS Quebec Region</a:t>
            </a:r>
          </a:p>
          <a:p>
            <a:endParaRPr lang="en-CA" dirty="0"/>
          </a:p>
        </p:txBody>
      </p:sp>
      <p:sp>
        <p:nvSpPr>
          <p:cNvPr id="7" name="TextBox 5"/>
          <p:cNvSpPr txBox="1"/>
          <p:nvPr/>
        </p:nvSpPr>
        <p:spPr>
          <a:xfrm>
            <a:off x="1115616" y="4324747"/>
            <a:ext cx="7245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Species at risk public registry</a:t>
            </a:r>
            <a:endParaRPr lang="en-US" dirty="0"/>
          </a:p>
          <a:p>
            <a:r>
              <a:rPr lang="en-CA" sz="1400" dirty="0"/>
              <a:t>www.canada.ca/en/environment-climate-change/services/species-risk-public-registry.html</a:t>
            </a:r>
          </a:p>
        </p:txBody>
      </p:sp>
    </p:spTree>
    <p:extLst>
      <p:ext uri="{BB962C8B-B14F-4D97-AF65-F5344CB8AC3E}">
        <p14:creationId xmlns:p14="http://schemas.microsoft.com/office/powerpoint/2010/main" val="309641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1560" y="1119075"/>
            <a:ext cx="7992888" cy="1589845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1: Introduction: The Federal Species at Risk Act and Wolverine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301792" y="548680"/>
            <a:ext cx="8540416" cy="5668176"/>
            <a:chOff x="508" y="773"/>
            <a:chExt cx="4646" cy="3499"/>
          </a:xfrm>
        </p:grpSpPr>
        <p:sp>
          <p:nvSpPr>
            <p:cNvPr id="20" name="Freeform 3"/>
            <p:cNvSpPr>
              <a:spLocks/>
            </p:cNvSpPr>
            <p:nvPr/>
          </p:nvSpPr>
          <p:spPr bwMode="auto">
            <a:xfrm>
              <a:off x="2622" y="773"/>
              <a:ext cx="339" cy="458"/>
            </a:xfrm>
            <a:custGeom>
              <a:avLst/>
              <a:gdLst>
                <a:gd name="T0" fmla="*/ 198 w 294"/>
                <a:gd name="T1" fmla="*/ 0 h 351"/>
                <a:gd name="T2" fmla="*/ 136 w 294"/>
                <a:gd name="T3" fmla="*/ 19 h 351"/>
                <a:gd name="T4" fmla="*/ 99 w 294"/>
                <a:gd name="T5" fmla="*/ 40 h 351"/>
                <a:gd name="T6" fmla="*/ 39 w 294"/>
                <a:gd name="T7" fmla="*/ 70 h 351"/>
                <a:gd name="T8" fmla="*/ 23 w 294"/>
                <a:gd name="T9" fmla="*/ 103 h 351"/>
                <a:gd name="T10" fmla="*/ 0 w 294"/>
                <a:gd name="T11" fmla="*/ 124 h 351"/>
                <a:gd name="T12" fmla="*/ 66 w 294"/>
                <a:gd name="T13" fmla="*/ 146 h 351"/>
                <a:gd name="T14" fmla="*/ 123 w 294"/>
                <a:gd name="T15" fmla="*/ 160 h 351"/>
                <a:gd name="T16" fmla="*/ 123 w 294"/>
                <a:gd name="T17" fmla="*/ 186 h 351"/>
                <a:gd name="T18" fmla="*/ 99 w 294"/>
                <a:gd name="T19" fmla="*/ 167 h 351"/>
                <a:gd name="T20" fmla="*/ 50 w 294"/>
                <a:gd name="T21" fmla="*/ 174 h 351"/>
                <a:gd name="T22" fmla="*/ 35 w 294"/>
                <a:gd name="T23" fmla="*/ 223 h 351"/>
                <a:gd name="T24" fmla="*/ 75 w 294"/>
                <a:gd name="T25" fmla="*/ 204 h 351"/>
                <a:gd name="T26" fmla="*/ 99 w 294"/>
                <a:gd name="T27" fmla="*/ 214 h 351"/>
                <a:gd name="T28" fmla="*/ 72 w 294"/>
                <a:gd name="T29" fmla="*/ 256 h 351"/>
                <a:gd name="T30" fmla="*/ 107 w 294"/>
                <a:gd name="T31" fmla="*/ 264 h 351"/>
                <a:gd name="T32" fmla="*/ 132 w 294"/>
                <a:gd name="T33" fmla="*/ 250 h 351"/>
                <a:gd name="T34" fmla="*/ 113 w 294"/>
                <a:gd name="T35" fmla="*/ 277 h 351"/>
                <a:gd name="T36" fmla="*/ 75 w 294"/>
                <a:gd name="T37" fmla="*/ 281 h 351"/>
                <a:gd name="T38" fmla="*/ 64 w 294"/>
                <a:gd name="T39" fmla="*/ 250 h 351"/>
                <a:gd name="T40" fmla="*/ 47 w 294"/>
                <a:gd name="T41" fmla="*/ 240 h 351"/>
                <a:gd name="T42" fmla="*/ 31 w 294"/>
                <a:gd name="T43" fmla="*/ 264 h 351"/>
                <a:gd name="T44" fmla="*/ 35 w 294"/>
                <a:gd name="T45" fmla="*/ 296 h 351"/>
                <a:gd name="T46" fmla="*/ 15 w 294"/>
                <a:gd name="T47" fmla="*/ 321 h 351"/>
                <a:gd name="T48" fmla="*/ 23 w 294"/>
                <a:gd name="T49" fmla="*/ 341 h 351"/>
                <a:gd name="T50" fmla="*/ 84 w 294"/>
                <a:gd name="T51" fmla="*/ 324 h 351"/>
                <a:gd name="T52" fmla="*/ 107 w 294"/>
                <a:gd name="T53" fmla="*/ 348 h 351"/>
                <a:gd name="T54" fmla="*/ 136 w 294"/>
                <a:gd name="T55" fmla="*/ 308 h 351"/>
                <a:gd name="T56" fmla="*/ 184 w 294"/>
                <a:gd name="T57" fmla="*/ 350 h 351"/>
                <a:gd name="T58" fmla="*/ 254 w 294"/>
                <a:gd name="T59" fmla="*/ 301 h 351"/>
                <a:gd name="T60" fmla="*/ 240 w 294"/>
                <a:gd name="T61" fmla="*/ 281 h 351"/>
                <a:gd name="T62" fmla="*/ 164 w 294"/>
                <a:gd name="T63" fmla="*/ 270 h 351"/>
                <a:gd name="T64" fmla="*/ 198 w 294"/>
                <a:gd name="T65" fmla="*/ 270 h 351"/>
                <a:gd name="T66" fmla="*/ 225 w 294"/>
                <a:gd name="T67" fmla="*/ 223 h 351"/>
                <a:gd name="T68" fmla="*/ 240 w 294"/>
                <a:gd name="T69" fmla="*/ 190 h 351"/>
                <a:gd name="T70" fmla="*/ 254 w 294"/>
                <a:gd name="T71" fmla="*/ 169 h 351"/>
                <a:gd name="T72" fmla="*/ 289 w 294"/>
                <a:gd name="T73" fmla="*/ 96 h 351"/>
                <a:gd name="T74" fmla="*/ 281 w 294"/>
                <a:gd name="T75" fmla="*/ 49 h 351"/>
                <a:gd name="T76" fmla="*/ 254 w 294"/>
                <a:gd name="T77" fmla="*/ 59 h 351"/>
                <a:gd name="T78" fmla="*/ 277 w 294"/>
                <a:gd name="T79" fmla="*/ 1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4" h="351">
                  <a:moveTo>
                    <a:pt x="256" y="0"/>
                  </a:moveTo>
                  <a:lnTo>
                    <a:pt x="198" y="0"/>
                  </a:lnTo>
                  <a:lnTo>
                    <a:pt x="164" y="19"/>
                  </a:lnTo>
                  <a:lnTo>
                    <a:pt x="136" y="19"/>
                  </a:lnTo>
                  <a:lnTo>
                    <a:pt x="123" y="29"/>
                  </a:lnTo>
                  <a:lnTo>
                    <a:pt x="99" y="40"/>
                  </a:lnTo>
                  <a:lnTo>
                    <a:pt x="84" y="40"/>
                  </a:lnTo>
                  <a:lnTo>
                    <a:pt x="39" y="70"/>
                  </a:lnTo>
                  <a:lnTo>
                    <a:pt x="23" y="86"/>
                  </a:lnTo>
                  <a:lnTo>
                    <a:pt x="23" y="103"/>
                  </a:lnTo>
                  <a:lnTo>
                    <a:pt x="0" y="113"/>
                  </a:lnTo>
                  <a:lnTo>
                    <a:pt x="0" y="124"/>
                  </a:lnTo>
                  <a:lnTo>
                    <a:pt x="23" y="146"/>
                  </a:lnTo>
                  <a:lnTo>
                    <a:pt x="66" y="146"/>
                  </a:lnTo>
                  <a:lnTo>
                    <a:pt x="84" y="124"/>
                  </a:lnTo>
                  <a:lnTo>
                    <a:pt x="123" y="160"/>
                  </a:lnTo>
                  <a:lnTo>
                    <a:pt x="129" y="181"/>
                  </a:lnTo>
                  <a:lnTo>
                    <a:pt x="123" y="186"/>
                  </a:lnTo>
                  <a:lnTo>
                    <a:pt x="115" y="186"/>
                  </a:lnTo>
                  <a:lnTo>
                    <a:pt x="99" y="167"/>
                  </a:lnTo>
                  <a:lnTo>
                    <a:pt x="66" y="167"/>
                  </a:lnTo>
                  <a:lnTo>
                    <a:pt x="50" y="174"/>
                  </a:lnTo>
                  <a:lnTo>
                    <a:pt x="35" y="190"/>
                  </a:lnTo>
                  <a:lnTo>
                    <a:pt x="35" y="223"/>
                  </a:lnTo>
                  <a:lnTo>
                    <a:pt x="56" y="223"/>
                  </a:lnTo>
                  <a:lnTo>
                    <a:pt x="75" y="204"/>
                  </a:lnTo>
                  <a:lnTo>
                    <a:pt x="87" y="204"/>
                  </a:lnTo>
                  <a:lnTo>
                    <a:pt x="99" y="214"/>
                  </a:lnTo>
                  <a:lnTo>
                    <a:pt x="99" y="230"/>
                  </a:lnTo>
                  <a:lnTo>
                    <a:pt x="72" y="256"/>
                  </a:lnTo>
                  <a:lnTo>
                    <a:pt x="75" y="264"/>
                  </a:lnTo>
                  <a:lnTo>
                    <a:pt x="107" y="264"/>
                  </a:lnTo>
                  <a:lnTo>
                    <a:pt x="119" y="250"/>
                  </a:lnTo>
                  <a:lnTo>
                    <a:pt x="132" y="250"/>
                  </a:lnTo>
                  <a:lnTo>
                    <a:pt x="132" y="264"/>
                  </a:lnTo>
                  <a:lnTo>
                    <a:pt x="113" y="277"/>
                  </a:lnTo>
                  <a:lnTo>
                    <a:pt x="99" y="281"/>
                  </a:lnTo>
                  <a:lnTo>
                    <a:pt x="75" y="281"/>
                  </a:lnTo>
                  <a:lnTo>
                    <a:pt x="64" y="270"/>
                  </a:lnTo>
                  <a:lnTo>
                    <a:pt x="64" y="250"/>
                  </a:lnTo>
                  <a:lnTo>
                    <a:pt x="56" y="240"/>
                  </a:lnTo>
                  <a:lnTo>
                    <a:pt x="47" y="240"/>
                  </a:lnTo>
                  <a:lnTo>
                    <a:pt x="35" y="254"/>
                  </a:lnTo>
                  <a:lnTo>
                    <a:pt x="31" y="264"/>
                  </a:lnTo>
                  <a:lnTo>
                    <a:pt x="35" y="281"/>
                  </a:lnTo>
                  <a:lnTo>
                    <a:pt x="35" y="296"/>
                  </a:lnTo>
                  <a:lnTo>
                    <a:pt x="23" y="308"/>
                  </a:lnTo>
                  <a:lnTo>
                    <a:pt x="15" y="321"/>
                  </a:lnTo>
                  <a:lnTo>
                    <a:pt x="15" y="334"/>
                  </a:lnTo>
                  <a:lnTo>
                    <a:pt x="23" y="341"/>
                  </a:lnTo>
                  <a:lnTo>
                    <a:pt x="64" y="334"/>
                  </a:lnTo>
                  <a:lnTo>
                    <a:pt x="84" y="324"/>
                  </a:lnTo>
                  <a:lnTo>
                    <a:pt x="99" y="348"/>
                  </a:lnTo>
                  <a:lnTo>
                    <a:pt x="107" y="348"/>
                  </a:lnTo>
                  <a:lnTo>
                    <a:pt x="123" y="324"/>
                  </a:lnTo>
                  <a:lnTo>
                    <a:pt x="136" y="308"/>
                  </a:lnTo>
                  <a:lnTo>
                    <a:pt x="144" y="308"/>
                  </a:lnTo>
                  <a:lnTo>
                    <a:pt x="184" y="350"/>
                  </a:lnTo>
                  <a:lnTo>
                    <a:pt x="236" y="324"/>
                  </a:lnTo>
                  <a:lnTo>
                    <a:pt x="254" y="301"/>
                  </a:lnTo>
                  <a:lnTo>
                    <a:pt x="254" y="287"/>
                  </a:lnTo>
                  <a:lnTo>
                    <a:pt x="240" y="281"/>
                  </a:lnTo>
                  <a:lnTo>
                    <a:pt x="184" y="291"/>
                  </a:lnTo>
                  <a:lnTo>
                    <a:pt x="164" y="270"/>
                  </a:lnTo>
                  <a:lnTo>
                    <a:pt x="176" y="264"/>
                  </a:lnTo>
                  <a:lnTo>
                    <a:pt x="198" y="270"/>
                  </a:lnTo>
                  <a:lnTo>
                    <a:pt x="225" y="240"/>
                  </a:lnTo>
                  <a:lnTo>
                    <a:pt x="225" y="223"/>
                  </a:lnTo>
                  <a:lnTo>
                    <a:pt x="254" y="204"/>
                  </a:lnTo>
                  <a:lnTo>
                    <a:pt x="240" y="190"/>
                  </a:lnTo>
                  <a:lnTo>
                    <a:pt x="229" y="181"/>
                  </a:lnTo>
                  <a:lnTo>
                    <a:pt x="254" y="169"/>
                  </a:lnTo>
                  <a:lnTo>
                    <a:pt x="270" y="150"/>
                  </a:lnTo>
                  <a:lnTo>
                    <a:pt x="289" y="96"/>
                  </a:lnTo>
                  <a:lnTo>
                    <a:pt x="293" y="59"/>
                  </a:lnTo>
                  <a:lnTo>
                    <a:pt x="281" y="49"/>
                  </a:lnTo>
                  <a:lnTo>
                    <a:pt x="260" y="70"/>
                  </a:lnTo>
                  <a:lnTo>
                    <a:pt x="254" y="59"/>
                  </a:lnTo>
                  <a:lnTo>
                    <a:pt x="277" y="35"/>
                  </a:lnTo>
                  <a:lnTo>
                    <a:pt x="277" y="19"/>
                  </a:lnTo>
                  <a:lnTo>
                    <a:pt x="256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1" name="Freeform 4"/>
            <p:cNvSpPr>
              <a:spLocks/>
            </p:cNvSpPr>
            <p:nvPr/>
          </p:nvSpPr>
          <p:spPr bwMode="auto">
            <a:xfrm>
              <a:off x="2468" y="1175"/>
              <a:ext cx="439" cy="238"/>
            </a:xfrm>
            <a:custGeom>
              <a:avLst/>
              <a:gdLst>
                <a:gd name="T0" fmla="*/ 41 w 380"/>
                <a:gd name="T1" fmla="*/ 0 h 183"/>
                <a:gd name="T2" fmla="*/ 16 w 380"/>
                <a:gd name="T3" fmla="*/ 0 h 183"/>
                <a:gd name="T4" fmla="*/ 16 w 380"/>
                <a:gd name="T5" fmla="*/ 6 h 183"/>
                <a:gd name="T6" fmla="*/ 0 w 380"/>
                <a:gd name="T7" fmla="*/ 16 h 183"/>
                <a:gd name="T8" fmla="*/ 0 w 380"/>
                <a:gd name="T9" fmla="*/ 33 h 183"/>
                <a:gd name="T10" fmla="*/ 16 w 380"/>
                <a:gd name="T11" fmla="*/ 54 h 183"/>
                <a:gd name="T12" fmla="*/ 65 w 380"/>
                <a:gd name="T13" fmla="*/ 50 h 183"/>
                <a:gd name="T14" fmla="*/ 96 w 380"/>
                <a:gd name="T15" fmla="*/ 67 h 183"/>
                <a:gd name="T16" fmla="*/ 100 w 380"/>
                <a:gd name="T17" fmla="*/ 77 h 183"/>
                <a:gd name="T18" fmla="*/ 100 w 380"/>
                <a:gd name="T19" fmla="*/ 144 h 183"/>
                <a:gd name="T20" fmla="*/ 125 w 380"/>
                <a:gd name="T21" fmla="*/ 161 h 183"/>
                <a:gd name="T22" fmla="*/ 173 w 380"/>
                <a:gd name="T23" fmla="*/ 161 h 183"/>
                <a:gd name="T24" fmla="*/ 190 w 380"/>
                <a:gd name="T25" fmla="*/ 168 h 183"/>
                <a:gd name="T26" fmla="*/ 198 w 380"/>
                <a:gd name="T27" fmla="*/ 182 h 183"/>
                <a:gd name="T28" fmla="*/ 218 w 380"/>
                <a:gd name="T29" fmla="*/ 182 h 183"/>
                <a:gd name="T30" fmla="*/ 233 w 380"/>
                <a:gd name="T31" fmla="*/ 168 h 183"/>
                <a:gd name="T32" fmla="*/ 318 w 380"/>
                <a:gd name="T33" fmla="*/ 161 h 183"/>
                <a:gd name="T34" fmla="*/ 363 w 380"/>
                <a:gd name="T35" fmla="*/ 147 h 183"/>
                <a:gd name="T36" fmla="*/ 379 w 380"/>
                <a:gd name="T37" fmla="*/ 147 h 183"/>
                <a:gd name="T38" fmla="*/ 379 w 380"/>
                <a:gd name="T39" fmla="*/ 84 h 183"/>
                <a:gd name="T40" fmla="*/ 365 w 380"/>
                <a:gd name="T41" fmla="*/ 67 h 183"/>
                <a:gd name="T42" fmla="*/ 349 w 380"/>
                <a:gd name="T43" fmla="*/ 56 h 183"/>
                <a:gd name="T44" fmla="*/ 318 w 380"/>
                <a:gd name="T45" fmla="*/ 56 h 183"/>
                <a:gd name="T46" fmla="*/ 302 w 380"/>
                <a:gd name="T47" fmla="*/ 70 h 183"/>
                <a:gd name="T48" fmla="*/ 280 w 380"/>
                <a:gd name="T49" fmla="*/ 70 h 183"/>
                <a:gd name="T50" fmla="*/ 249 w 380"/>
                <a:gd name="T51" fmla="*/ 90 h 183"/>
                <a:gd name="T52" fmla="*/ 233 w 380"/>
                <a:gd name="T53" fmla="*/ 97 h 183"/>
                <a:gd name="T54" fmla="*/ 218 w 380"/>
                <a:gd name="T55" fmla="*/ 111 h 183"/>
                <a:gd name="T56" fmla="*/ 181 w 380"/>
                <a:gd name="T57" fmla="*/ 101 h 183"/>
                <a:gd name="T58" fmla="*/ 169 w 380"/>
                <a:gd name="T59" fmla="*/ 97 h 183"/>
                <a:gd name="T60" fmla="*/ 141 w 380"/>
                <a:gd name="T61" fmla="*/ 97 h 183"/>
                <a:gd name="T62" fmla="*/ 125 w 380"/>
                <a:gd name="T63" fmla="*/ 84 h 183"/>
                <a:gd name="T64" fmla="*/ 118 w 380"/>
                <a:gd name="T65" fmla="*/ 70 h 183"/>
                <a:gd name="T66" fmla="*/ 120 w 380"/>
                <a:gd name="T67" fmla="*/ 63 h 183"/>
                <a:gd name="T68" fmla="*/ 157 w 380"/>
                <a:gd name="T69" fmla="*/ 63 h 183"/>
                <a:gd name="T70" fmla="*/ 157 w 380"/>
                <a:gd name="T71" fmla="*/ 50 h 183"/>
                <a:gd name="T72" fmla="*/ 141 w 380"/>
                <a:gd name="T73" fmla="*/ 40 h 183"/>
                <a:gd name="T74" fmla="*/ 118 w 380"/>
                <a:gd name="T75" fmla="*/ 40 h 183"/>
                <a:gd name="T76" fmla="*/ 96 w 380"/>
                <a:gd name="T77" fmla="*/ 30 h 183"/>
                <a:gd name="T78" fmla="*/ 89 w 380"/>
                <a:gd name="T79" fmla="*/ 16 h 183"/>
                <a:gd name="T80" fmla="*/ 73 w 380"/>
                <a:gd name="T81" fmla="*/ 26 h 183"/>
                <a:gd name="T82" fmla="*/ 62 w 380"/>
                <a:gd name="T83" fmla="*/ 26 h 183"/>
                <a:gd name="T84" fmla="*/ 41 w 380"/>
                <a:gd name="T8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0" h="183">
                  <a:moveTo>
                    <a:pt x="41" y="0"/>
                  </a:moveTo>
                  <a:lnTo>
                    <a:pt x="16" y="0"/>
                  </a:lnTo>
                  <a:lnTo>
                    <a:pt x="16" y="6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16" y="54"/>
                  </a:lnTo>
                  <a:lnTo>
                    <a:pt x="65" y="50"/>
                  </a:lnTo>
                  <a:lnTo>
                    <a:pt x="96" y="67"/>
                  </a:lnTo>
                  <a:lnTo>
                    <a:pt x="100" y="77"/>
                  </a:lnTo>
                  <a:lnTo>
                    <a:pt x="100" y="144"/>
                  </a:lnTo>
                  <a:lnTo>
                    <a:pt x="125" y="161"/>
                  </a:lnTo>
                  <a:lnTo>
                    <a:pt x="173" y="161"/>
                  </a:lnTo>
                  <a:lnTo>
                    <a:pt x="190" y="168"/>
                  </a:lnTo>
                  <a:lnTo>
                    <a:pt x="198" y="182"/>
                  </a:lnTo>
                  <a:lnTo>
                    <a:pt x="218" y="182"/>
                  </a:lnTo>
                  <a:lnTo>
                    <a:pt x="233" y="168"/>
                  </a:lnTo>
                  <a:lnTo>
                    <a:pt x="318" y="161"/>
                  </a:lnTo>
                  <a:lnTo>
                    <a:pt x="363" y="147"/>
                  </a:lnTo>
                  <a:lnTo>
                    <a:pt x="379" y="147"/>
                  </a:lnTo>
                  <a:lnTo>
                    <a:pt x="379" y="84"/>
                  </a:lnTo>
                  <a:lnTo>
                    <a:pt x="365" y="67"/>
                  </a:lnTo>
                  <a:lnTo>
                    <a:pt x="349" y="56"/>
                  </a:lnTo>
                  <a:lnTo>
                    <a:pt x="318" y="56"/>
                  </a:lnTo>
                  <a:lnTo>
                    <a:pt x="302" y="70"/>
                  </a:lnTo>
                  <a:lnTo>
                    <a:pt x="280" y="70"/>
                  </a:lnTo>
                  <a:lnTo>
                    <a:pt x="249" y="90"/>
                  </a:lnTo>
                  <a:lnTo>
                    <a:pt x="233" y="97"/>
                  </a:lnTo>
                  <a:lnTo>
                    <a:pt x="218" y="111"/>
                  </a:lnTo>
                  <a:lnTo>
                    <a:pt x="181" y="101"/>
                  </a:lnTo>
                  <a:lnTo>
                    <a:pt x="169" y="97"/>
                  </a:lnTo>
                  <a:lnTo>
                    <a:pt x="141" y="97"/>
                  </a:lnTo>
                  <a:lnTo>
                    <a:pt x="125" y="84"/>
                  </a:lnTo>
                  <a:lnTo>
                    <a:pt x="118" y="70"/>
                  </a:lnTo>
                  <a:lnTo>
                    <a:pt x="120" y="63"/>
                  </a:lnTo>
                  <a:lnTo>
                    <a:pt x="157" y="63"/>
                  </a:lnTo>
                  <a:lnTo>
                    <a:pt x="157" y="50"/>
                  </a:lnTo>
                  <a:lnTo>
                    <a:pt x="141" y="40"/>
                  </a:lnTo>
                  <a:lnTo>
                    <a:pt x="118" y="40"/>
                  </a:lnTo>
                  <a:lnTo>
                    <a:pt x="96" y="30"/>
                  </a:lnTo>
                  <a:lnTo>
                    <a:pt x="89" y="16"/>
                  </a:lnTo>
                  <a:lnTo>
                    <a:pt x="73" y="26"/>
                  </a:lnTo>
                  <a:lnTo>
                    <a:pt x="62" y="26"/>
                  </a:lnTo>
                  <a:lnTo>
                    <a:pt x="41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2522" y="913"/>
              <a:ext cx="131" cy="151"/>
            </a:xfrm>
            <a:custGeom>
              <a:avLst/>
              <a:gdLst>
                <a:gd name="T0" fmla="*/ 113 w 114"/>
                <a:gd name="T1" fmla="*/ 67 h 116"/>
                <a:gd name="T2" fmla="*/ 83 w 114"/>
                <a:gd name="T3" fmla="*/ 29 h 116"/>
                <a:gd name="T4" fmla="*/ 64 w 114"/>
                <a:gd name="T5" fmla="*/ 20 h 116"/>
                <a:gd name="T6" fmla="*/ 38 w 114"/>
                <a:gd name="T7" fmla="*/ 20 h 116"/>
                <a:gd name="T8" fmla="*/ 32 w 114"/>
                <a:gd name="T9" fmla="*/ 9 h 116"/>
                <a:gd name="T10" fmla="*/ 21 w 114"/>
                <a:gd name="T11" fmla="*/ 0 h 116"/>
                <a:gd name="T12" fmla="*/ 0 w 114"/>
                <a:gd name="T13" fmla="*/ 0 h 116"/>
                <a:gd name="T14" fmla="*/ 0 w 114"/>
                <a:gd name="T15" fmla="*/ 29 h 116"/>
                <a:gd name="T16" fmla="*/ 7 w 114"/>
                <a:gd name="T17" fmla="*/ 39 h 116"/>
                <a:gd name="T18" fmla="*/ 21 w 114"/>
                <a:gd name="T19" fmla="*/ 43 h 116"/>
                <a:gd name="T20" fmla="*/ 21 w 114"/>
                <a:gd name="T21" fmla="*/ 73 h 116"/>
                <a:gd name="T22" fmla="*/ 38 w 114"/>
                <a:gd name="T23" fmla="*/ 82 h 116"/>
                <a:gd name="T24" fmla="*/ 30 w 114"/>
                <a:gd name="T25" fmla="*/ 96 h 116"/>
                <a:gd name="T26" fmla="*/ 30 w 114"/>
                <a:gd name="T27" fmla="*/ 113 h 116"/>
                <a:gd name="T28" fmla="*/ 38 w 114"/>
                <a:gd name="T29" fmla="*/ 115 h 116"/>
                <a:gd name="T30" fmla="*/ 64 w 114"/>
                <a:gd name="T31" fmla="*/ 113 h 116"/>
                <a:gd name="T32" fmla="*/ 113 w 114"/>
                <a:gd name="T33" fmla="*/ 113 h 116"/>
                <a:gd name="T34" fmla="*/ 113 w 114"/>
                <a:gd name="T35" fmla="*/ 6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116">
                  <a:moveTo>
                    <a:pt x="113" y="67"/>
                  </a:moveTo>
                  <a:lnTo>
                    <a:pt x="83" y="29"/>
                  </a:lnTo>
                  <a:lnTo>
                    <a:pt x="64" y="20"/>
                  </a:lnTo>
                  <a:lnTo>
                    <a:pt x="38" y="20"/>
                  </a:lnTo>
                  <a:lnTo>
                    <a:pt x="32" y="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7" y="39"/>
                  </a:lnTo>
                  <a:lnTo>
                    <a:pt x="21" y="43"/>
                  </a:lnTo>
                  <a:lnTo>
                    <a:pt x="21" y="73"/>
                  </a:lnTo>
                  <a:lnTo>
                    <a:pt x="38" y="82"/>
                  </a:lnTo>
                  <a:lnTo>
                    <a:pt x="30" y="96"/>
                  </a:lnTo>
                  <a:lnTo>
                    <a:pt x="30" y="113"/>
                  </a:lnTo>
                  <a:lnTo>
                    <a:pt x="38" y="115"/>
                  </a:lnTo>
                  <a:lnTo>
                    <a:pt x="64" y="113"/>
                  </a:lnTo>
                  <a:lnTo>
                    <a:pt x="113" y="113"/>
                  </a:lnTo>
                  <a:lnTo>
                    <a:pt x="113" y="67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594" y="1119"/>
              <a:ext cx="42" cy="39"/>
            </a:xfrm>
            <a:custGeom>
              <a:avLst/>
              <a:gdLst>
                <a:gd name="T0" fmla="*/ 0 w 36"/>
                <a:gd name="T1" fmla="*/ 0 h 30"/>
                <a:gd name="T2" fmla="*/ 19 w 36"/>
                <a:gd name="T3" fmla="*/ 0 h 30"/>
                <a:gd name="T4" fmla="*/ 31 w 36"/>
                <a:gd name="T5" fmla="*/ 2 h 30"/>
                <a:gd name="T6" fmla="*/ 35 w 36"/>
                <a:gd name="T7" fmla="*/ 19 h 30"/>
                <a:gd name="T8" fmla="*/ 31 w 36"/>
                <a:gd name="T9" fmla="*/ 29 h 30"/>
                <a:gd name="T10" fmla="*/ 15 w 36"/>
                <a:gd name="T11" fmla="*/ 29 h 30"/>
                <a:gd name="T12" fmla="*/ 0 w 36"/>
                <a:gd name="T13" fmla="*/ 17 h 30"/>
                <a:gd name="T14" fmla="*/ 0 w 36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0">
                  <a:moveTo>
                    <a:pt x="0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35" y="19"/>
                  </a:lnTo>
                  <a:lnTo>
                    <a:pt x="31" y="29"/>
                  </a:lnTo>
                  <a:lnTo>
                    <a:pt x="15" y="29"/>
                  </a:ln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432" y="1009"/>
              <a:ext cx="101" cy="124"/>
            </a:xfrm>
            <a:custGeom>
              <a:avLst/>
              <a:gdLst>
                <a:gd name="T0" fmla="*/ 39 w 88"/>
                <a:gd name="T1" fmla="*/ 6 h 95"/>
                <a:gd name="T2" fmla="*/ 24 w 88"/>
                <a:gd name="T3" fmla="*/ 6 h 95"/>
                <a:gd name="T4" fmla="*/ 15 w 88"/>
                <a:gd name="T5" fmla="*/ 0 h 95"/>
                <a:gd name="T6" fmla="*/ 0 w 88"/>
                <a:gd name="T7" fmla="*/ 23 h 95"/>
                <a:gd name="T8" fmla="*/ 12 w 88"/>
                <a:gd name="T9" fmla="*/ 50 h 95"/>
                <a:gd name="T10" fmla="*/ 15 w 88"/>
                <a:gd name="T11" fmla="*/ 64 h 95"/>
                <a:gd name="T12" fmla="*/ 39 w 88"/>
                <a:gd name="T13" fmla="*/ 91 h 95"/>
                <a:gd name="T14" fmla="*/ 56 w 88"/>
                <a:gd name="T15" fmla="*/ 94 h 95"/>
                <a:gd name="T16" fmla="*/ 60 w 88"/>
                <a:gd name="T17" fmla="*/ 81 h 95"/>
                <a:gd name="T18" fmla="*/ 87 w 88"/>
                <a:gd name="T19" fmla="*/ 60 h 95"/>
                <a:gd name="T20" fmla="*/ 87 w 88"/>
                <a:gd name="T21" fmla="*/ 50 h 95"/>
                <a:gd name="T22" fmla="*/ 72 w 88"/>
                <a:gd name="T23" fmla="*/ 27 h 95"/>
                <a:gd name="T24" fmla="*/ 39 w 88"/>
                <a:gd name="T25" fmla="*/ 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95">
                  <a:moveTo>
                    <a:pt x="39" y="6"/>
                  </a:moveTo>
                  <a:lnTo>
                    <a:pt x="24" y="6"/>
                  </a:lnTo>
                  <a:lnTo>
                    <a:pt x="15" y="0"/>
                  </a:lnTo>
                  <a:lnTo>
                    <a:pt x="0" y="23"/>
                  </a:lnTo>
                  <a:lnTo>
                    <a:pt x="12" y="50"/>
                  </a:lnTo>
                  <a:lnTo>
                    <a:pt x="15" y="64"/>
                  </a:lnTo>
                  <a:lnTo>
                    <a:pt x="39" y="91"/>
                  </a:lnTo>
                  <a:lnTo>
                    <a:pt x="56" y="94"/>
                  </a:lnTo>
                  <a:lnTo>
                    <a:pt x="60" y="81"/>
                  </a:lnTo>
                  <a:lnTo>
                    <a:pt x="87" y="60"/>
                  </a:lnTo>
                  <a:lnTo>
                    <a:pt x="87" y="50"/>
                  </a:lnTo>
                  <a:lnTo>
                    <a:pt x="72" y="27"/>
                  </a:lnTo>
                  <a:lnTo>
                    <a:pt x="39" y="6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2500" y="1119"/>
              <a:ext cx="57" cy="36"/>
            </a:xfrm>
            <a:custGeom>
              <a:avLst/>
              <a:gdLst>
                <a:gd name="T0" fmla="*/ 0 w 50"/>
                <a:gd name="T1" fmla="*/ 6 h 28"/>
                <a:gd name="T2" fmla="*/ 25 w 50"/>
                <a:gd name="T3" fmla="*/ 0 h 28"/>
                <a:gd name="T4" fmla="*/ 45 w 50"/>
                <a:gd name="T5" fmla="*/ 0 h 28"/>
                <a:gd name="T6" fmla="*/ 49 w 50"/>
                <a:gd name="T7" fmla="*/ 2 h 28"/>
                <a:gd name="T8" fmla="*/ 49 w 50"/>
                <a:gd name="T9" fmla="*/ 18 h 28"/>
                <a:gd name="T10" fmla="*/ 20 w 50"/>
                <a:gd name="T11" fmla="*/ 27 h 28"/>
                <a:gd name="T12" fmla="*/ 4 w 50"/>
                <a:gd name="T13" fmla="*/ 27 h 28"/>
                <a:gd name="T14" fmla="*/ 0 w 50"/>
                <a:gd name="T15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8">
                  <a:moveTo>
                    <a:pt x="0" y="6"/>
                  </a:moveTo>
                  <a:lnTo>
                    <a:pt x="25" y="0"/>
                  </a:lnTo>
                  <a:lnTo>
                    <a:pt x="45" y="0"/>
                  </a:lnTo>
                  <a:lnTo>
                    <a:pt x="49" y="2"/>
                  </a:lnTo>
                  <a:lnTo>
                    <a:pt x="49" y="18"/>
                  </a:lnTo>
                  <a:lnTo>
                    <a:pt x="20" y="27"/>
                  </a:lnTo>
                  <a:lnTo>
                    <a:pt x="4" y="27"/>
                  </a:lnTo>
                  <a:lnTo>
                    <a:pt x="0" y="6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2315" y="995"/>
              <a:ext cx="112" cy="105"/>
            </a:xfrm>
            <a:custGeom>
              <a:avLst/>
              <a:gdLst>
                <a:gd name="T0" fmla="*/ 88 w 97"/>
                <a:gd name="T1" fmla="*/ 11 h 81"/>
                <a:gd name="T2" fmla="*/ 59 w 97"/>
                <a:gd name="T3" fmla="*/ 0 h 81"/>
                <a:gd name="T4" fmla="*/ 23 w 97"/>
                <a:gd name="T5" fmla="*/ 0 h 81"/>
                <a:gd name="T6" fmla="*/ 23 w 97"/>
                <a:gd name="T7" fmla="*/ 17 h 81"/>
                <a:gd name="T8" fmla="*/ 11 w 97"/>
                <a:gd name="T9" fmla="*/ 26 h 81"/>
                <a:gd name="T10" fmla="*/ 0 w 97"/>
                <a:gd name="T11" fmla="*/ 34 h 81"/>
                <a:gd name="T12" fmla="*/ 3 w 97"/>
                <a:gd name="T13" fmla="*/ 44 h 81"/>
                <a:gd name="T14" fmla="*/ 27 w 97"/>
                <a:gd name="T15" fmla="*/ 41 h 81"/>
                <a:gd name="T16" fmla="*/ 51 w 97"/>
                <a:gd name="T17" fmla="*/ 51 h 81"/>
                <a:gd name="T18" fmla="*/ 72 w 97"/>
                <a:gd name="T19" fmla="*/ 60 h 81"/>
                <a:gd name="T20" fmla="*/ 72 w 97"/>
                <a:gd name="T21" fmla="*/ 73 h 81"/>
                <a:gd name="T22" fmla="*/ 76 w 97"/>
                <a:gd name="T23" fmla="*/ 80 h 81"/>
                <a:gd name="T24" fmla="*/ 82 w 97"/>
                <a:gd name="T25" fmla="*/ 80 h 81"/>
                <a:gd name="T26" fmla="*/ 96 w 97"/>
                <a:gd name="T27" fmla="*/ 70 h 81"/>
                <a:gd name="T28" fmla="*/ 88 w 97"/>
                <a:gd name="T29" fmla="*/ 51 h 81"/>
                <a:gd name="T30" fmla="*/ 88 w 97"/>
                <a:gd name="T31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81">
                  <a:moveTo>
                    <a:pt x="88" y="11"/>
                  </a:moveTo>
                  <a:lnTo>
                    <a:pt x="59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11" y="26"/>
                  </a:lnTo>
                  <a:lnTo>
                    <a:pt x="0" y="34"/>
                  </a:lnTo>
                  <a:lnTo>
                    <a:pt x="3" y="44"/>
                  </a:lnTo>
                  <a:lnTo>
                    <a:pt x="27" y="41"/>
                  </a:lnTo>
                  <a:lnTo>
                    <a:pt x="51" y="51"/>
                  </a:lnTo>
                  <a:lnTo>
                    <a:pt x="72" y="60"/>
                  </a:lnTo>
                  <a:lnTo>
                    <a:pt x="72" y="73"/>
                  </a:lnTo>
                  <a:lnTo>
                    <a:pt x="76" y="80"/>
                  </a:lnTo>
                  <a:lnTo>
                    <a:pt x="82" y="80"/>
                  </a:lnTo>
                  <a:lnTo>
                    <a:pt x="96" y="70"/>
                  </a:lnTo>
                  <a:lnTo>
                    <a:pt x="88" y="51"/>
                  </a:lnTo>
                  <a:lnTo>
                    <a:pt x="88" y="11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139" y="991"/>
              <a:ext cx="87" cy="55"/>
            </a:xfrm>
            <a:custGeom>
              <a:avLst/>
              <a:gdLst>
                <a:gd name="T0" fmla="*/ 66 w 75"/>
                <a:gd name="T1" fmla="*/ 2 h 42"/>
                <a:gd name="T2" fmla="*/ 28 w 75"/>
                <a:gd name="T3" fmla="*/ 14 h 42"/>
                <a:gd name="T4" fmla="*/ 20 w 75"/>
                <a:gd name="T5" fmla="*/ 14 h 42"/>
                <a:gd name="T6" fmla="*/ 16 w 75"/>
                <a:gd name="T7" fmla="*/ 0 h 42"/>
                <a:gd name="T8" fmla="*/ 0 w 75"/>
                <a:gd name="T9" fmla="*/ 0 h 42"/>
                <a:gd name="T10" fmla="*/ 0 w 75"/>
                <a:gd name="T11" fmla="*/ 2 h 42"/>
                <a:gd name="T12" fmla="*/ 11 w 75"/>
                <a:gd name="T13" fmla="*/ 20 h 42"/>
                <a:gd name="T14" fmla="*/ 32 w 75"/>
                <a:gd name="T15" fmla="*/ 29 h 42"/>
                <a:gd name="T16" fmla="*/ 50 w 75"/>
                <a:gd name="T17" fmla="*/ 35 h 42"/>
                <a:gd name="T18" fmla="*/ 63 w 75"/>
                <a:gd name="T19" fmla="*/ 41 h 42"/>
                <a:gd name="T20" fmla="*/ 74 w 75"/>
                <a:gd name="T21" fmla="*/ 37 h 42"/>
                <a:gd name="T22" fmla="*/ 74 w 75"/>
                <a:gd name="T23" fmla="*/ 14 h 42"/>
                <a:gd name="T24" fmla="*/ 66 w 75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42">
                  <a:moveTo>
                    <a:pt x="66" y="2"/>
                  </a:moveTo>
                  <a:lnTo>
                    <a:pt x="28" y="14"/>
                  </a:lnTo>
                  <a:lnTo>
                    <a:pt x="20" y="14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1" y="20"/>
                  </a:lnTo>
                  <a:lnTo>
                    <a:pt x="32" y="29"/>
                  </a:lnTo>
                  <a:lnTo>
                    <a:pt x="50" y="35"/>
                  </a:lnTo>
                  <a:lnTo>
                    <a:pt x="63" y="41"/>
                  </a:lnTo>
                  <a:lnTo>
                    <a:pt x="74" y="37"/>
                  </a:lnTo>
                  <a:lnTo>
                    <a:pt x="74" y="14"/>
                  </a:lnTo>
                  <a:lnTo>
                    <a:pt x="66" y="2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102" y="1030"/>
              <a:ext cx="107" cy="98"/>
            </a:xfrm>
            <a:custGeom>
              <a:avLst/>
              <a:gdLst>
                <a:gd name="T0" fmla="*/ 91 w 92"/>
                <a:gd name="T1" fmla="*/ 18 h 75"/>
                <a:gd name="T2" fmla="*/ 52 w 92"/>
                <a:gd name="T3" fmla="*/ 11 h 75"/>
                <a:gd name="T4" fmla="*/ 31 w 92"/>
                <a:gd name="T5" fmla="*/ 25 h 75"/>
                <a:gd name="T6" fmla="*/ 23 w 92"/>
                <a:gd name="T7" fmla="*/ 18 h 75"/>
                <a:gd name="T8" fmla="*/ 19 w 92"/>
                <a:gd name="T9" fmla="*/ 8 h 75"/>
                <a:gd name="T10" fmla="*/ 11 w 92"/>
                <a:gd name="T11" fmla="*/ 0 h 75"/>
                <a:gd name="T12" fmla="*/ 0 w 92"/>
                <a:gd name="T13" fmla="*/ 0 h 75"/>
                <a:gd name="T14" fmla="*/ 7 w 92"/>
                <a:gd name="T15" fmla="*/ 25 h 75"/>
                <a:gd name="T16" fmla="*/ 7 w 92"/>
                <a:gd name="T17" fmla="*/ 44 h 75"/>
                <a:gd name="T18" fmla="*/ 31 w 92"/>
                <a:gd name="T19" fmla="*/ 68 h 75"/>
                <a:gd name="T20" fmla="*/ 42 w 92"/>
                <a:gd name="T21" fmla="*/ 74 h 75"/>
                <a:gd name="T22" fmla="*/ 52 w 92"/>
                <a:gd name="T23" fmla="*/ 74 h 75"/>
                <a:gd name="T24" fmla="*/ 64 w 92"/>
                <a:gd name="T25" fmla="*/ 58 h 75"/>
                <a:gd name="T26" fmla="*/ 83 w 92"/>
                <a:gd name="T27" fmla="*/ 51 h 75"/>
                <a:gd name="T28" fmla="*/ 91 w 92"/>
                <a:gd name="T29" fmla="*/ 41 h 75"/>
                <a:gd name="T30" fmla="*/ 91 w 92"/>
                <a:gd name="T31" fmla="*/ 1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75">
                  <a:moveTo>
                    <a:pt x="91" y="18"/>
                  </a:moveTo>
                  <a:lnTo>
                    <a:pt x="52" y="11"/>
                  </a:lnTo>
                  <a:lnTo>
                    <a:pt x="31" y="25"/>
                  </a:lnTo>
                  <a:lnTo>
                    <a:pt x="23" y="18"/>
                  </a:lnTo>
                  <a:lnTo>
                    <a:pt x="19" y="8"/>
                  </a:lnTo>
                  <a:lnTo>
                    <a:pt x="11" y="0"/>
                  </a:lnTo>
                  <a:lnTo>
                    <a:pt x="0" y="0"/>
                  </a:lnTo>
                  <a:lnTo>
                    <a:pt x="7" y="25"/>
                  </a:lnTo>
                  <a:lnTo>
                    <a:pt x="7" y="44"/>
                  </a:lnTo>
                  <a:lnTo>
                    <a:pt x="31" y="68"/>
                  </a:lnTo>
                  <a:lnTo>
                    <a:pt x="42" y="74"/>
                  </a:lnTo>
                  <a:lnTo>
                    <a:pt x="52" y="74"/>
                  </a:lnTo>
                  <a:lnTo>
                    <a:pt x="64" y="58"/>
                  </a:lnTo>
                  <a:lnTo>
                    <a:pt x="83" y="51"/>
                  </a:lnTo>
                  <a:lnTo>
                    <a:pt x="91" y="41"/>
                  </a:lnTo>
                  <a:lnTo>
                    <a:pt x="91" y="18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2269" y="1099"/>
              <a:ext cx="47" cy="59"/>
            </a:xfrm>
            <a:custGeom>
              <a:avLst/>
              <a:gdLst>
                <a:gd name="T0" fmla="*/ 6 w 41"/>
                <a:gd name="T1" fmla="*/ 0 h 45"/>
                <a:gd name="T2" fmla="*/ 6 w 41"/>
                <a:gd name="T3" fmla="*/ 14 h 45"/>
                <a:gd name="T4" fmla="*/ 0 w 41"/>
                <a:gd name="T5" fmla="*/ 23 h 45"/>
                <a:gd name="T6" fmla="*/ 0 w 41"/>
                <a:gd name="T7" fmla="*/ 41 h 45"/>
                <a:gd name="T8" fmla="*/ 26 w 41"/>
                <a:gd name="T9" fmla="*/ 44 h 45"/>
                <a:gd name="T10" fmla="*/ 40 w 41"/>
                <a:gd name="T11" fmla="*/ 44 h 45"/>
                <a:gd name="T12" fmla="*/ 40 w 41"/>
                <a:gd name="T13" fmla="*/ 34 h 45"/>
                <a:gd name="T14" fmla="*/ 36 w 41"/>
                <a:gd name="T15" fmla="*/ 20 h 45"/>
                <a:gd name="T16" fmla="*/ 6 w 4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5">
                  <a:moveTo>
                    <a:pt x="6" y="0"/>
                  </a:moveTo>
                  <a:lnTo>
                    <a:pt x="6" y="14"/>
                  </a:lnTo>
                  <a:lnTo>
                    <a:pt x="0" y="23"/>
                  </a:lnTo>
                  <a:lnTo>
                    <a:pt x="0" y="41"/>
                  </a:lnTo>
                  <a:lnTo>
                    <a:pt x="26" y="44"/>
                  </a:lnTo>
                  <a:lnTo>
                    <a:pt x="40" y="44"/>
                  </a:lnTo>
                  <a:lnTo>
                    <a:pt x="40" y="34"/>
                  </a:lnTo>
                  <a:lnTo>
                    <a:pt x="36" y="20"/>
                  </a:lnTo>
                  <a:lnTo>
                    <a:pt x="6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2287" y="1205"/>
              <a:ext cx="56" cy="36"/>
            </a:xfrm>
            <a:custGeom>
              <a:avLst/>
              <a:gdLst>
                <a:gd name="T0" fmla="*/ 24 w 48"/>
                <a:gd name="T1" fmla="*/ 0 h 28"/>
                <a:gd name="T2" fmla="*/ 0 w 48"/>
                <a:gd name="T3" fmla="*/ 4 h 28"/>
                <a:gd name="T4" fmla="*/ 0 w 48"/>
                <a:gd name="T5" fmla="*/ 18 h 28"/>
                <a:gd name="T6" fmla="*/ 24 w 48"/>
                <a:gd name="T7" fmla="*/ 27 h 28"/>
                <a:gd name="T8" fmla="*/ 43 w 48"/>
                <a:gd name="T9" fmla="*/ 20 h 28"/>
                <a:gd name="T10" fmla="*/ 47 w 48"/>
                <a:gd name="T11" fmla="*/ 11 h 28"/>
                <a:gd name="T12" fmla="*/ 24 w 4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8">
                  <a:moveTo>
                    <a:pt x="24" y="0"/>
                  </a:moveTo>
                  <a:lnTo>
                    <a:pt x="0" y="4"/>
                  </a:lnTo>
                  <a:lnTo>
                    <a:pt x="0" y="18"/>
                  </a:lnTo>
                  <a:lnTo>
                    <a:pt x="24" y="27"/>
                  </a:lnTo>
                  <a:lnTo>
                    <a:pt x="43" y="20"/>
                  </a:lnTo>
                  <a:lnTo>
                    <a:pt x="47" y="11"/>
                  </a:lnTo>
                  <a:lnTo>
                    <a:pt x="24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2291" y="1248"/>
              <a:ext cx="42" cy="19"/>
            </a:xfrm>
            <a:custGeom>
              <a:avLst/>
              <a:gdLst>
                <a:gd name="T0" fmla="*/ 16 w 37"/>
                <a:gd name="T1" fmla="*/ 0 h 15"/>
                <a:gd name="T2" fmla="*/ 31 w 37"/>
                <a:gd name="T3" fmla="*/ 0 h 15"/>
                <a:gd name="T4" fmla="*/ 36 w 37"/>
                <a:gd name="T5" fmla="*/ 8 h 15"/>
                <a:gd name="T6" fmla="*/ 28 w 37"/>
                <a:gd name="T7" fmla="*/ 14 h 15"/>
                <a:gd name="T8" fmla="*/ 7 w 37"/>
                <a:gd name="T9" fmla="*/ 8 h 15"/>
                <a:gd name="T10" fmla="*/ 0 w 37"/>
                <a:gd name="T11" fmla="*/ 0 h 15"/>
                <a:gd name="T12" fmla="*/ 16 w 37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5">
                  <a:moveTo>
                    <a:pt x="16" y="0"/>
                  </a:moveTo>
                  <a:lnTo>
                    <a:pt x="31" y="0"/>
                  </a:lnTo>
                  <a:lnTo>
                    <a:pt x="36" y="8"/>
                  </a:lnTo>
                  <a:lnTo>
                    <a:pt x="28" y="14"/>
                  </a:lnTo>
                  <a:lnTo>
                    <a:pt x="7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2269" y="1296"/>
              <a:ext cx="41" cy="72"/>
            </a:xfrm>
            <a:custGeom>
              <a:avLst/>
              <a:gdLst>
                <a:gd name="T0" fmla="*/ 22 w 36"/>
                <a:gd name="T1" fmla="*/ 0 h 55"/>
                <a:gd name="T2" fmla="*/ 6 w 36"/>
                <a:gd name="T3" fmla="*/ 7 h 55"/>
                <a:gd name="T4" fmla="*/ 0 w 36"/>
                <a:gd name="T5" fmla="*/ 34 h 55"/>
                <a:gd name="T6" fmla="*/ 0 w 36"/>
                <a:gd name="T7" fmla="*/ 50 h 55"/>
                <a:gd name="T8" fmla="*/ 10 w 36"/>
                <a:gd name="T9" fmla="*/ 54 h 55"/>
                <a:gd name="T10" fmla="*/ 31 w 36"/>
                <a:gd name="T11" fmla="*/ 50 h 55"/>
                <a:gd name="T12" fmla="*/ 31 w 36"/>
                <a:gd name="T13" fmla="*/ 34 h 55"/>
                <a:gd name="T14" fmla="*/ 35 w 36"/>
                <a:gd name="T15" fmla="*/ 16 h 55"/>
                <a:gd name="T16" fmla="*/ 22 w 36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5">
                  <a:moveTo>
                    <a:pt x="22" y="0"/>
                  </a:moveTo>
                  <a:lnTo>
                    <a:pt x="6" y="7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10" y="54"/>
                  </a:lnTo>
                  <a:lnTo>
                    <a:pt x="31" y="50"/>
                  </a:lnTo>
                  <a:lnTo>
                    <a:pt x="31" y="34"/>
                  </a:lnTo>
                  <a:lnTo>
                    <a:pt x="35" y="16"/>
                  </a:lnTo>
                  <a:lnTo>
                    <a:pt x="22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2306" y="1218"/>
              <a:ext cx="154" cy="144"/>
            </a:xfrm>
            <a:custGeom>
              <a:avLst/>
              <a:gdLst>
                <a:gd name="T0" fmla="*/ 0 w 134"/>
                <a:gd name="T1" fmla="*/ 56 h 111"/>
                <a:gd name="T2" fmla="*/ 16 w 134"/>
                <a:gd name="T3" fmla="*/ 77 h 111"/>
                <a:gd name="T4" fmla="*/ 24 w 134"/>
                <a:gd name="T5" fmla="*/ 77 h 111"/>
                <a:gd name="T6" fmla="*/ 56 w 134"/>
                <a:gd name="T7" fmla="*/ 68 h 111"/>
                <a:gd name="T8" fmla="*/ 64 w 134"/>
                <a:gd name="T9" fmla="*/ 77 h 111"/>
                <a:gd name="T10" fmla="*/ 73 w 134"/>
                <a:gd name="T11" fmla="*/ 110 h 111"/>
                <a:gd name="T12" fmla="*/ 121 w 134"/>
                <a:gd name="T13" fmla="*/ 110 h 111"/>
                <a:gd name="T14" fmla="*/ 133 w 134"/>
                <a:gd name="T15" fmla="*/ 101 h 111"/>
                <a:gd name="T16" fmla="*/ 133 w 134"/>
                <a:gd name="T17" fmla="*/ 84 h 111"/>
                <a:gd name="T18" fmla="*/ 124 w 134"/>
                <a:gd name="T19" fmla="*/ 63 h 111"/>
                <a:gd name="T20" fmla="*/ 124 w 134"/>
                <a:gd name="T21" fmla="*/ 16 h 111"/>
                <a:gd name="T22" fmla="*/ 121 w 134"/>
                <a:gd name="T23" fmla="*/ 7 h 111"/>
                <a:gd name="T24" fmla="*/ 105 w 134"/>
                <a:gd name="T25" fmla="*/ 0 h 111"/>
                <a:gd name="T26" fmla="*/ 88 w 134"/>
                <a:gd name="T27" fmla="*/ 0 h 111"/>
                <a:gd name="T28" fmla="*/ 64 w 134"/>
                <a:gd name="T29" fmla="*/ 16 h 111"/>
                <a:gd name="T30" fmla="*/ 49 w 134"/>
                <a:gd name="T31" fmla="*/ 21 h 111"/>
                <a:gd name="T32" fmla="*/ 52 w 134"/>
                <a:gd name="T33" fmla="*/ 33 h 111"/>
                <a:gd name="T34" fmla="*/ 43 w 134"/>
                <a:gd name="T35" fmla="*/ 33 h 111"/>
                <a:gd name="T36" fmla="*/ 35 w 134"/>
                <a:gd name="T37" fmla="*/ 44 h 111"/>
                <a:gd name="T38" fmla="*/ 27 w 134"/>
                <a:gd name="T39" fmla="*/ 50 h 111"/>
                <a:gd name="T40" fmla="*/ 8 w 134"/>
                <a:gd name="T41" fmla="*/ 50 h 111"/>
                <a:gd name="T42" fmla="*/ 0 w 134"/>
                <a:gd name="T43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11">
                  <a:moveTo>
                    <a:pt x="0" y="56"/>
                  </a:moveTo>
                  <a:lnTo>
                    <a:pt x="16" y="77"/>
                  </a:lnTo>
                  <a:lnTo>
                    <a:pt x="24" y="77"/>
                  </a:lnTo>
                  <a:lnTo>
                    <a:pt x="56" y="68"/>
                  </a:lnTo>
                  <a:lnTo>
                    <a:pt x="64" y="77"/>
                  </a:lnTo>
                  <a:lnTo>
                    <a:pt x="73" y="110"/>
                  </a:lnTo>
                  <a:lnTo>
                    <a:pt x="121" y="110"/>
                  </a:lnTo>
                  <a:lnTo>
                    <a:pt x="133" y="101"/>
                  </a:lnTo>
                  <a:lnTo>
                    <a:pt x="133" y="84"/>
                  </a:lnTo>
                  <a:lnTo>
                    <a:pt x="124" y="63"/>
                  </a:lnTo>
                  <a:lnTo>
                    <a:pt x="124" y="16"/>
                  </a:lnTo>
                  <a:lnTo>
                    <a:pt x="121" y="7"/>
                  </a:lnTo>
                  <a:lnTo>
                    <a:pt x="105" y="0"/>
                  </a:lnTo>
                  <a:lnTo>
                    <a:pt x="88" y="0"/>
                  </a:lnTo>
                  <a:lnTo>
                    <a:pt x="64" y="16"/>
                  </a:lnTo>
                  <a:lnTo>
                    <a:pt x="49" y="21"/>
                  </a:lnTo>
                  <a:lnTo>
                    <a:pt x="52" y="33"/>
                  </a:lnTo>
                  <a:lnTo>
                    <a:pt x="43" y="33"/>
                  </a:lnTo>
                  <a:lnTo>
                    <a:pt x="35" y="44"/>
                  </a:lnTo>
                  <a:lnTo>
                    <a:pt x="27" y="50"/>
                  </a:lnTo>
                  <a:lnTo>
                    <a:pt x="8" y="50"/>
                  </a:lnTo>
                  <a:lnTo>
                    <a:pt x="0" y="56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auto">
            <a:xfrm>
              <a:off x="2468" y="1300"/>
              <a:ext cx="97" cy="103"/>
            </a:xfrm>
            <a:custGeom>
              <a:avLst/>
              <a:gdLst>
                <a:gd name="T0" fmla="*/ 40 w 84"/>
                <a:gd name="T1" fmla="*/ 0 h 79"/>
                <a:gd name="T2" fmla="*/ 16 w 84"/>
                <a:gd name="T3" fmla="*/ 18 h 79"/>
                <a:gd name="T4" fmla="*/ 0 w 84"/>
                <a:gd name="T5" fmla="*/ 54 h 79"/>
                <a:gd name="T6" fmla="*/ 16 w 84"/>
                <a:gd name="T7" fmla="*/ 71 h 79"/>
                <a:gd name="T8" fmla="*/ 28 w 84"/>
                <a:gd name="T9" fmla="*/ 71 h 79"/>
                <a:gd name="T10" fmla="*/ 40 w 84"/>
                <a:gd name="T11" fmla="*/ 78 h 79"/>
                <a:gd name="T12" fmla="*/ 78 w 84"/>
                <a:gd name="T13" fmla="*/ 78 h 79"/>
                <a:gd name="T14" fmla="*/ 83 w 84"/>
                <a:gd name="T15" fmla="*/ 71 h 79"/>
                <a:gd name="T16" fmla="*/ 75 w 84"/>
                <a:gd name="T17" fmla="*/ 21 h 79"/>
                <a:gd name="T18" fmla="*/ 61 w 84"/>
                <a:gd name="T19" fmla="*/ 14 h 79"/>
                <a:gd name="T20" fmla="*/ 54 w 84"/>
                <a:gd name="T21" fmla="*/ 0 h 79"/>
                <a:gd name="T22" fmla="*/ 40 w 84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79">
                  <a:moveTo>
                    <a:pt x="40" y="0"/>
                  </a:moveTo>
                  <a:lnTo>
                    <a:pt x="16" y="18"/>
                  </a:lnTo>
                  <a:lnTo>
                    <a:pt x="0" y="54"/>
                  </a:lnTo>
                  <a:lnTo>
                    <a:pt x="16" y="71"/>
                  </a:lnTo>
                  <a:lnTo>
                    <a:pt x="28" y="71"/>
                  </a:lnTo>
                  <a:lnTo>
                    <a:pt x="40" y="78"/>
                  </a:lnTo>
                  <a:lnTo>
                    <a:pt x="78" y="78"/>
                  </a:lnTo>
                  <a:lnTo>
                    <a:pt x="83" y="71"/>
                  </a:lnTo>
                  <a:lnTo>
                    <a:pt x="75" y="21"/>
                  </a:lnTo>
                  <a:lnTo>
                    <a:pt x="61" y="14"/>
                  </a:lnTo>
                  <a:lnTo>
                    <a:pt x="54" y="0"/>
                  </a:lnTo>
                  <a:lnTo>
                    <a:pt x="40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1878" y="1063"/>
              <a:ext cx="191" cy="130"/>
            </a:xfrm>
            <a:custGeom>
              <a:avLst/>
              <a:gdLst>
                <a:gd name="T0" fmla="*/ 104 w 165"/>
                <a:gd name="T1" fmla="*/ 68 h 100"/>
                <a:gd name="T2" fmla="*/ 125 w 165"/>
                <a:gd name="T3" fmla="*/ 71 h 100"/>
                <a:gd name="T4" fmla="*/ 145 w 165"/>
                <a:gd name="T5" fmla="*/ 61 h 100"/>
                <a:gd name="T6" fmla="*/ 164 w 165"/>
                <a:gd name="T7" fmla="*/ 41 h 100"/>
                <a:gd name="T8" fmla="*/ 164 w 165"/>
                <a:gd name="T9" fmla="*/ 7 h 100"/>
                <a:gd name="T10" fmla="*/ 161 w 165"/>
                <a:gd name="T11" fmla="*/ 0 h 100"/>
                <a:gd name="T12" fmla="*/ 131 w 165"/>
                <a:gd name="T13" fmla="*/ 0 h 100"/>
                <a:gd name="T14" fmla="*/ 100 w 165"/>
                <a:gd name="T15" fmla="*/ 7 h 100"/>
                <a:gd name="T16" fmla="*/ 68 w 165"/>
                <a:gd name="T17" fmla="*/ 28 h 100"/>
                <a:gd name="T18" fmla="*/ 65 w 165"/>
                <a:gd name="T19" fmla="*/ 38 h 100"/>
                <a:gd name="T20" fmla="*/ 41 w 165"/>
                <a:gd name="T21" fmla="*/ 51 h 100"/>
                <a:gd name="T22" fmla="*/ 24 w 165"/>
                <a:gd name="T23" fmla="*/ 44 h 100"/>
                <a:gd name="T24" fmla="*/ 0 w 165"/>
                <a:gd name="T25" fmla="*/ 59 h 100"/>
                <a:gd name="T26" fmla="*/ 0 w 165"/>
                <a:gd name="T27" fmla="*/ 78 h 100"/>
                <a:gd name="T28" fmla="*/ 16 w 165"/>
                <a:gd name="T29" fmla="*/ 99 h 100"/>
                <a:gd name="T30" fmla="*/ 56 w 165"/>
                <a:gd name="T31" fmla="*/ 99 h 100"/>
                <a:gd name="T32" fmla="*/ 60 w 165"/>
                <a:gd name="T33" fmla="*/ 91 h 100"/>
                <a:gd name="T34" fmla="*/ 65 w 165"/>
                <a:gd name="T35" fmla="*/ 85 h 100"/>
                <a:gd name="T36" fmla="*/ 89 w 165"/>
                <a:gd name="T37" fmla="*/ 85 h 100"/>
                <a:gd name="T38" fmla="*/ 89 w 165"/>
                <a:gd name="T39" fmla="*/ 74 h 100"/>
                <a:gd name="T40" fmla="*/ 96 w 165"/>
                <a:gd name="T41" fmla="*/ 74 h 100"/>
                <a:gd name="T42" fmla="*/ 104 w 165"/>
                <a:gd name="T43" fmla="*/ 6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0">
                  <a:moveTo>
                    <a:pt x="104" y="68"/>
                  </a:moveTo>
                  <a:lnTo>
                    <a:pt x="125" y="71"/>
                  </a:lnTo>
                  <a:lnTo>
                    <a:pt x="145" y="61"/>
                  </a:lnTo>
                  <a:lnTo>
                    <a:pt x="164" y="41"/>
                  </a:lnTo>
                  <a:lnTo>
                    <a:pt x="164" y="7"/>
                  </a:lnTo>
                  <a:lnTo>
                    <a:pt x="161" y="0"/>
                  </a:lnTo>
                  <a:lnTo>
                    <a:pt x="131" y="0"/>
                  </a:lnTo>
                  <a:lnTo>
                    <a:pt x="100" y="7"/>
                  </a:lnTo>
                  <a:lnTo>
                    <a:pt x="68" y="28"/>
                  </a:lnTo>
                  <a:lnTo>
                    <a:pt x="65" y="38"/>
                  </a:lnTo>
                  <a:lnTo>
                    <a:pt x="41" y="51"/>
                  </a:lnTo>
                  <a:lnTo>
                    <a:pt x="24" y="44"/>
                  </a:lnTo>
                  <a:lnTo>
                    <a:pt x="0" y="59"/>
                  </a:lnTo>
                  <a:lnTo>
                    <a:pt x="0" y="78"/>
                  </a:lnTo>
                  <a:lnTo>
                    <a:pt x="16" y="99"/>
                  </a:lnTo>
                  <a:lnTo>
                    <a:pt x="56" y="99"/>
                  </a:lnTo>
                  <a:lnTo>
                    <a:pt x="60" y="91"/>
                  </a:lnTo>
                  <a:lnTo>
                    <a:pt x="65" y="85"/>
                  </a:lnTo>
                  <a:lnTo>
                    <a:pt x="89" y="85"/>
                  </a:lnTo>
                  <a:lnTo>
                    <a:pt x="89" y="74"/>
                  </a:lnTo>
                  <a:lnTo>
                    <a:pt x="96" y="74"/>
                  </a:lnTo>
                  <a:lnTo>
                    <a:pt x="104" y="68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auto">
            <a:xfrm>
              <a:off x="1929" y="1184"/>
              <a:ext cx="66" cy="57"/>
            </a:xfrm>
            <a:custGeom>
              <a:avLst/>
              <a:gdLst>
                <a:gd name="T0" fmla="*/ 7 w 57"/>
                <a:gd name="T1" fmla="*/ 14 h 44"/>
                <a:gd name="T2" fmla="*/ 0 w 57"/>
                <a:gd name="T3" fmla="*/ 27 h 44"/>
                <a:gd name="T4" fmla="*/ 4 w 57"/>
                <a:gd name="T5" fmla="*/ 43 h 44"/>
                <a:gd name="T6" fmla="*/ 29 w 57"/>
                <a:gd name="T7" fmla="*/ 43 h 44"/>
                <a:gd name="T8" fmla="*/ 56 w 57"/>
                <a:gd name="T9" fmla="*/ 14 h 44"/>
                <a:gd name="T10" fmla="*/ 45 w 57"/>
                <a:gd name="T11" fmla="*/ 0 h 44"/>
                <a:gd name="T12" fmla="*/ 7 w 57"/>
                <a:gd name="T13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4">
                  <a:moveTo>
                    <a:pt x="7" y="14"/>
                  </a:moveTo>
                  <a:lnTo>
                    <a:pt x="0" y="27"/>
                  </a:lnTo>
                  <a:lnTo>
                    <a:pt x="4" y="43"/>
                  </a:lnTo>
                  <a:lnTo>
                    <a:pt x="29" y="43"/>
                  </a:lnTo>
                  <a:lnTo>
                    <a:pt x="56" y="14"/>
                  </a:lnTo>
                  <a:lnTo>
                    <a:pt x="45" y="0"/>
                  </a:lnTo>
                  <a:lnTo>
                    <a:pt x="7" y="14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auto">
            <a:xfrm>
              <a:off x="1971" y="1175"/>
              <a:ext cx="293" cy="204"/>
            </a:xfrm>
            <a:custGeom>
              <a:avLst/>
              <a:gdLst>
                <a:gd name="T0" fmla="*/ 60 w 254"/>
                <a:gd name="T1" fmla="*/ 0 h 157"/>
                <a:gd name="T2" fmla="*/ 60 w 254"/>
                <a:gd name="T3" fmla="*/ 14 h 157"/>
                <a:gd name="T4" fmla="*/ 51 w 254"/>
                <a:gd name="T5" fmla="*/ 26 h 157"/>
                <a:gd name="T6" fmla="*/ 28 w 254"/>
                <a:gd name="T7" fmla="*/ 42 h 157"/>
                <a:gd name="T8" fmla="*/ 0 w 254"/>
                <a:gd name="T9" fmla="*/ 56 h 157"/>
                <a:gd name="T10" fmla="*/ 0 w 254"/>
                <a:gd name="T11" fmla="*/ 76 h 157"/>
                <a:gd name="T12" fmla="*/ 12 w 254"/>
                <a:gd name="T13" fmla="*/ 89 h 157"/>
                <a:gd name="T14" fmla="*/ 37 w 254"/>
                <a:gd name="T15" fmla="*/ 89 h 157"/>
                <a:gd name="T16" fmla="*/ 45 w 254"/>
                <a:gd name="T17" fmla="*/ 83 h 157"/>
                <a:gd name="T18" fmla="*/ 45 w 254"/>
                <a:gd name="T19" fmla="*/ 76 h 157"/>
                <a:gd name="T20" fmla="*/ 69 w 254"/>
                <a:gd name="T21" fmla="*/ 96 h 157"/>
                <a:gd name="T22" fmla="*/ 124 w 254"/>
                <a:gd name="T23" fmla="*/ 89 h 157"/>
                <a:gd name="T24" fmla="*/ 133 w 254"/>
                <a:gd name="T25" fmla="*/ 100 h 157"/>
                <a:gd name="T26" fmla="*/ 133 w 254"/>
                <a:gd name="T27" fmla="*/ 109 h 157"/>
                <a:gd name="T28" fmla="*/ 120 w 254"/>
                <a:gd name="T29" fmla="*/ 116 h 157"/>
                <a:gd name="T30" fmla="*/ 104 w 254"/>
                <a:gd name="T31" fmla="*/ 116 h 157"/>
                <a:gd name="T32" fmla="*/ 69 w 254"/>
                <a:gd name="T33" fmla="*/ 126 h 157"/>
                <a:gd name="T34" fmla="*/ 51 w 254"/>
                <a:gd name="T35" fmla="*/ 140 h 157"/>
                <a:gd name="T36" fmla="*/ 51 w 254"/>
                <a:gd name="T37" fmla="*/ 149 h 157"/>
                <a:gd name="T38" fmla="*/ 60 w 254"/>
                <a:gd name="T39" fmla="*/ 156 h 157"/>
                <a:gd name="T40" fmla="*/ 96 w 254"/>
                <a:gd name="T41" fmla="*/ 154 h 157"/>
                <a:gd name="T42" fmla="*/ 116 w 254"/>
                <a:gd name="T43" fmla="*/ 137 h 157"/>
                <a:gd name="T44" fmla="*/ 145 w 254"/>
                <a:gd name="T45" fmla="*/ 133 h 157"/>
                <a:gd name="T46" fmla="*/ 212 w 254"/>
                <a:gd name="T47" fmla="*/ 126 h 157"/>
                <a:gd name="T48" fmla="*/ 245 w 254"/>
                <a:gd name="T49" fmla="*/ 102 h 157"/>
                <a:gd name="T50" fmla="*/ 253 w 254"/>
                <a:gd name="T51" fmla="*/ 89 h 157"/>
                <a:gd name="T52" fmla="*/ 253 w 254"/>
                <a:gd name="T53" fmla="*/ 69 h 157"/>
                <a:gd name="T54" fmla="*/ 237 w 254"/>
                <a:gd name="T55" fmla="*/ 56 h 157"/>
                <a:gd name="T56" fmla="*/ 218 w 254"/>
                <a:gd name="T57" fmla="*/ 66 h 157"/>
                <a:gd name="T58" fmla="*/ 210 w 254"/>
                <a:gd name="T59" fmla="*/ 76 h 157"/>
                <a:gd name="T60" fmla="*/ 200 w 254"/>
                <a:gd name="T61" fmla="*/ 74 h 157"/>
                <a:gd name="T62" fmla="*/ 200 w 254"/>
                <a:gd name="T63" fmla="*/ 49 h 157"/>
                <a:gd name="T64" fmla="*/ 193 w 254"/>
                <a:gd name="T65" fmla="*/ 16 h 157"/>
                <a:gd name="T66" fmla="*/ 180 w 254"/>
                <a:gd name="T67" fmla="*/ 16 h 157"/>
                <a:gd name="T68" fmla="*/ 165 w 254"/>
                <a:gd name="T69" fmla="*/ 33 h 157"/>
                <a:gd name="T70" fmla="*/ 161 w 254"/>
                <a:gd name="T71" fmla="*/ 54 h 157"/>
                <a:gd name="T72" fmla="*/ 169 w 254"/>
                <a:gd name="T73" fmla="*/ 69 h 157"/>
                <a:gd name="T74" fmla="*/ 180 w 254"/>
                <a:gd name="T75" fmla="*/ 76 h 157"/>
                <a:gd name="T76" fmla="*/ 180 w 254"/>
                <a:gd name="T77" fmla="*/ 89 h 157"/>
                <a:gd name="T78" fmla="*/ 156 w 254"/>
                <a:gd name="T79" fmla="*/ 93 h 157"/>
                <a:gd name="T80" fmla="*/ 145 w 254"/>
                <a:gd name="T81" fmla="*/ 76 h 157"/>
                <a:gd name="T82" fmla="*/ 129 w 254"/>
                <a:gd name="T83" fmla="*/ 66 h 157"/>
                <a:gd name="T84" fmla="*/ 124 w 254"/>
                <a:gd name="T85" fmla="*/ 49 h 157"/>
                <a:gd name="T86" fmla="*/ 124 w 254"/>
                <a:gd name="T87" fmla="*/ 33 h 157"/>
                <a:gd name="T88" fmla="*/ 93 w 254"/>
                <a:gd name="T89" fmla="*/ 6 h 157"/>
                <a:gd name="T90" fmla="*/ 81 w 254"/>
                <a:gd name="T91" fmla="*/ 0 h 157"/>
                <a:gd name="T92" fmla="*/ 60 w 254"/>
                <a:gd name="T9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4" h="157">
                  <a:moveTo>
                    <a:pt x="60" y="0"/>
                  </a:moveTo>
                  <a:lnTo>
                    <a:pt x="60" y="14"/>
                  </a:lnTo>
                  <a:lnTo>
                    <a:pt x="51" y="26"/>
                  </a:lnTo>
                  <a:lnTo>
                    <a:pt x="28" y="42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12" y="89"/>
                  </a:lnTo>
                  <a:lnTo>
                    <a:pt x="37" y="89"/>
                  </a:lnTo>
                  <a:lnTo>
                    <a:pt x="45" y="83"/>
                  </a:lnTo>
                  <a:lnTo>
                    <a:pt x="45" y="76"/>
                  </a:lnTo>
                  <a:lnTo>
                    <a:pt x="69" y="96"/>
                  </a:lnTo>
                  <a:lnTo>
                    <a:pt x="124" y="89"/>
                  </a:lnTo>
                  <a:lnTo>
                    <a:pt x="133" y="100"/>
                  </a:lnTo>
                  <a:lnTo>
                    <a:pt x="133" y="109"/>
                  </a:lnTo>
                  <a:lnTo>
                    <a:pt x="120" y="116"/>
                  </a:lnTo>
                  <a:lnTo>
                    <a:pt x="104" y="116"/>
                  </a:lnTo>
                  <a:lnTo>
                    <a:pt x="69" y="126"/>
                  </a:lnTo>
                  <a:lnTo>
                    <a:pt x="51" y="140"/>
                  </a:lnTo>
                  <a:lnTo>
                    <a:pt x="51" y="149"/>
                  </a:lnTo>
                  <a:lnTo>
                    <a:pt x="60" y="156"/>
                  </a:lnTo>
                  <a:lnTo>
                    <a:pt x="96" y="154"/>
                  </a:lnTo>
                  <a:lnTo>
                    <a:pt x="116" y="137"/>
                  </a:lnTo>
                  <a:lnTo>
                    <a:pt x="145" y="133"/>
                  </a:lnTo>
                  <a:lnTo>
                    <a:pt x="212" y="126"/>
                  </a:lnTo>
                  <a:lnTo>
                    <a:pt x="245" y="102"/>
                  </a:lnTo>
                  <a:lnTo>
                    <a:pt x="253" y="89"/>
                  </a:lnTo>
                  <a:lnTo>
                    <a:pt x="253" y="69"/>
                  </a:lnTo>
                  <a:lnTo>
                    <a:pt x="237" y="56"/>
                  </a:lnTo>
                  <a:lnTo>
                    <a:pt x="218" y="66"/>
                  </a:lnTo>
                  <a:lnTo>
                    <a:pt x="210" y="76"/>
                  </a:lnTo>
                  <a:lnTo>
                    <a:pt x="200" y="74"/>
                  </a:lnTo>
                  <a:lnTo>
                    <a:pt x="200" y="49"/>
                  </a:lnTo>
                  <a:lnTo>
                    <a:pt x="193" y="16"/>
                  </a:lnTo>
                  <a:lnTo>
                    <a:pt x="180" y="16"/>
                  </a:lnTo>
                  <a:lnTo>
                    <a:pt x="165" y="33"/>
                  </a:lnTo>
                  <a:lnTo>
                    <a:pt x="161" y="54"/>
                  </a:lnTo>
                  <a:lnTo>
                    <a:pt x="169" y="69"/>
                  </a:lnTo>
                  <a:lnTo>
                    <a:pt x="180" y="76"/>
                  </a:lnTo>
                  <a:lnTo>
                    <a:pt x="180" y="89"/>
                  </a:lnTo>
                  <a:lnTo>
                    <a:pt x="156" y="93"/>
                  </a:lnTo>
                  <a:lnTo>
                    <a:pt x="145" y="76"/>
                  </a:lnTo>
                  <a:lnTo>
                    <a:pt x="129" y="66"/>
                  </a:lnTo>
                  <a:lnTo>
                    <a:pt x="124" y="49"/>
                  </a:lnTo>
                  <a:lnTo>
                    <a:pt x="124" y="33"/>
                  </a:lnTo>
                  <a:lnTo>
                    <a:pt x="93" y="6"/>
                  </a:lnTo>
                  <a:lnTo>
                    <a:pt x="81" y="0"/>
                  </a:lnTo>
                  <a:lnTo>
                    <a:pt x="60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auto">
            <a:xfrm>
              <a:off x="1653" y="1284"/>
              <a:ext cx="319" cy="278"/>
            </a:xfrm>
            <a:custGeom>
              <a:avLst/>
              <a:gdLst>
                <a:gd name="T0" fmla="*/ 187 w 276"/>
                <a:gd name="T1" fmla="*/ 0 h 213"/>
                <a:gd name="T2" fmla="*/ 118 w 276"/>
                <a:gd name="T3" fmla="*/ 6 h 213"/>
                <a:gd name="T4" fmla="*/ 106 w 276"/>
                <a:gd name="T5" fmla="*/ 26 h 213"/>
                <a:gd name="T6" fmla="*/ 106 w 276"/>
                <a:gd name="T7" fmla="*/ 44 h 213"/>
                <a:gd name="T8" fmla="*/ 78 w 276"/>
                <a:gd name="T9" fmla="*/ 80 h 213"/>
                <a:gd name="T10" fmla="*/ 34 w 276"/>
                <a:gd name="T11" fmla="*/ 127 h 213"/>
                <a:gd name="T12" fmla="*/ 0 w 276"/>
                <a:gd name="T13" fmla="*/ 134 h 213"/>
                <a:gd name="T14" fmla="*/ 0 w 276"/>
                <a:gd name="T15" fmla="*/ 174 h 213"/>
                <a:gd name="T16" fmla="*/ 26 w 276"/>
                <a:gd name="T17" fmla="*/ 212 h 213"/>
                <a:gd name="T18" fmla="*/ 78 w 276"/>
                <a:gd name="T19" fmla="*/ 204 h 213"/>
                <a:gd name="T20" fmla="*/ 101 w 276"/>
                <a:gd name="T21" fmla="*/ 191 h 213"/>
                <a:gd name="T22" fmla="*/ 195 w 276"/>
                <a:gd name="T23" fmla="*/ 134 h 213"/>
                <a:gd name="T24" fmla="*/ 275 w 276"/>
                <a:gd name="T25" fmla="*/ 91 h 213"/>
                <a:gd name="T26" fmla="*/ 275 w 276"/>
                <a:gd name="T27" fmla="*/ 66 h 213"/>
                <a:gd name="T28" fmla="*/ 244 w 276"/>
                <a:gd name="T29" fmla="*/ 40 h 213"/>
                <a:gd name="T30" fmla="*/ 227 w 276"/>
                <a:gd name="T31" fmla="*/ 33 h 213"/>
                <a:gd name="T32" fmla="*/ 211 w 276"/>
                <a:gd name="T33" fmla="*/ 33 h 213"/>
                <a:gd name="T34" fmla="*/ 206 w 276"/>
                <a:gd name="T35" fmla="*/ 26 h 213"/>
                <a:gd name="T36" fmla="*/ 206 w 276"/>
                <a:gd name="T37" fmla="*/ 17 h 213"/>
                <a:gd name="T38" fmla="*/ 187 w 276"/>
                <a:gd name="T3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13">
                  <a:moveTo>
                    <a:pt x="187" y="0"/>
                  </a:moveTo>
                  <a:lnTo>
                    <a:pt x="118" y="6"/>
                  </a:lnTo>
                  <a:lnTo>
                    <a:pt x="106" y="26"/>
                  </a:lnTo>
                  <a:lnTo>
                    <a:pt x="106" y="44"/>
                  </a:lnTo>
                  <a:lnTo>
                    <a:pt x="78" y="80"/>
                  </a:lnTo>
                  <a:lnTo>
                    <a:pt x="34" y="127"/>
                  </a:lnTo>
                  <a:lnTo>
                    <a:pt x="0" y="134"/>
                  </a:lnTo>
                  <a:lnTo>
                    <a:pt x="0" y="174"/>
                  </a:lnTo>
                  <a:lnTo>
                    <a:pt x="26" y="212"/>
                  </a:lnTo>
                  <a:lnTo>
                    <a:pt x="78" y="204"/>
                  </a:lnTo>
                  <a:lnTo>
                    <a:pt x="101" y="191"/>
                  </a:lnTo>
                  <a:lnTo>
                    <a:pt x="195" y="134"/>
                  </a:lnTo>
                  <a:lnTo>
                    <a:pt x="275" y="91"/>
                  </a:lnTo>
                  <a:lnTo>
                    <a:pt x="275" y="66"/>
                  </a:lnTo>
                  <a:lnTo>
                    <a:pt x="244" y="40"/>
                  </a:lnTo>
                  <a:lnTo>
                    <a:pt x="227" y="33"/>
                  </a:lnTo>
                  <a:lnTo>
                    <a:pt x="211" y="33"/>
                  </a:lnTo>
                  <a:lnTo>
                    <a:pt x="206" y="26"/>
                  </a:lnTo>
                  <a:lnTo>
                    <a:pt x="206" y="17"/>
                  </a:lnTo>
                  <a:lnTo>
                    <a:pt x="187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1807" y="1447"/>
              <a:ext cx="540" cy="466"/>
            </a:xfrm>
            <a:custGeom>
              <a:avLst/>
              <a:gdLst>
                <a:gd name="T0" fmla="*/ 65 w 468"/>
                <a:gd name="T1" fmla="*/ 21 h 357"/>
                <a:gd name="T2" fmla="*/ 8 w 468"/>
                <a:gd name="T3" fmla="*/ 78 h 357"/>
                <a:gd name="T4" fmla="*/ 0 w 468"/>
                <a:gd name="T5" fmla="*/ 101 h 357"/>
                <a:gd name="T6" fmla="*/ 77 w 468"/>
                <a:gd name="T7" fmla="*/ 114 h 357"/>
                <a:gd name="T8" fmla="*/ 72 w 468"/>
                <a:gd name="T9" fmla="*/ 135 h 357"/>
                <a:gd name="T10" fmla="*/ 8 w 468"/>
                <a:gd name="T11" fmla="*/ 144 h 357"/>
                <a:gd name="T12" fmla="*/ 45 w 468"/>
                <a:gd name="T13" fmla="*/ 158 h 357"/>
                <a:gd name="T14" fmla="*/ 86 w 468"/>
                <a:gd name="T15" fmla="*/ 171 h 357"/>
                <a:gd name="T16" fmla="*/ 126 w 468"/>
                <a:gd name="T17" fmla="*/ 191 h 357"/>
                <a:gd name="T18" fmla="*/ 166 w 468"/>
                <a:gd name="T19" fmla="*/ 221 h 357"/>
                <a:gd name="T20" fmla="*/ 110 w 468"/>
                <a:gd name="T21" fmla="*/ 211 h 357"/>
                <a:gd name="T22" fmla="*/ 57 w 468"/>
                <a:gd name="T23" fmla="*/ 205 h 357"/>
                <a:gd name="T24" fmla="*/ 0 w 468"/>
                <a:gd name="T25" fmla="*/ 231 h 357"/>
                <a:gd name="T26" fmla="*/ 33 w 468"/>
                <a:gd name="T27" fmla="*/ 269 h 357"/>
                <a:gd name="T28" fmla="*/ 61 w 468"/>
                <a:gd name="T29" fmla="*/ 276 h 357"/>
                <a:gd name="T30" fmla="*/ 77 w 468"/>
                <a:gd name="T31" fmla="*/ 322 h 357"/>
                <a:gd name="T32" fmla="*/ 186 w 468"/>
                <a:gd name="T33" fmla="*/ 347 h 357"/>
                <a:gd name="T34" fmla="*/ 246 w 468"/>
                <a:gd name="T35" fmla="*/ 333 h 357"/>
                <a:gd name="T36" fmla="*/ 295 w 468"/>
                <a:gd name="T37" fmla="*/ 322 h 357"/>
                <a:gd name="T38" fmla="*/ 338 w 468"/>
                <a:gd name="T39" fmla="*/ 353 h 357"/>
                <a:gd name="T40" fmla="*/ 395 w 468"/>
                <a:gd name="T41" fmla="*/ 356 h 357"/>
                <a:gd name="T42" fmla="*/ 436 w 468"/>
                <a:gd name="T43" fmla="*/ 333 h 357"/>
                <a:gd name="T44" fmla="*/ 395 w 468"/>
                <a:gd name="T45" fmla="*/ 326 h 357"/>
                <a:gd name="T46" fmla="*/ 383 w 468"/>
                <a:gd name="T47" fmla="*/ 299 h 357"/>
                <a:gd name="T48" fmla="*/ 456 w 468"/>
                <a:gd name="T49" fmla="*/ 295 h 357"/>
                <a:gd name="T50" fmla="*/ 456 w 468"/>
                <a:gd name="T51" fmla="*/ 271 h 357"/>
                <a:gd name="T52" fmla="*/ 379 w 468"/>
                <a:gd name="T53" fmla="*/ 221 h 357"/>
                <a:gd name="T54" fmla="*/ 376 w 468"/>
                <a:gd name="T55" fmla="*/ 164 h 357"/>
                <a:gd name="T56" fmla="*/ 360 w 468"/>
                <a:gd name="T57" fmla="*/ 50 h 357"/>
                <a:gd name="T58" fmla="*/ 307 w 468"/>
                <a:gd name="T59" fmla="*/ 37 h 357"/>
                <a:gd name="T60" fmla="*/ 307 w 468"/>
                <a:gd name="T61" fmla="*/ 97 h 357"/>
                <a:gd name="T62" fmla="*/ 295 w 468"/>
                <a:gd name="T63" fmla="*/ 155 h 357"/>
                <a:gd name="T64" fmla="*/ 278 w 468"/>
                <a:gd name="T65" fmla="*/ 78 h 357"/>
                <a:gd name="T66" fmla="*/ 246 w 468"/>
                <a:gd name="T67" fmla="*/ 71 h 357"/>
                <a:gd name="T68" fmla="*/ 223 w 468"/>
                <a:gd name="T69" fmla="*/ 88 h 357"/>
                <a:gd name="T70" fmla="*/ 210 w 468"/>
                <a:gd name="T71" fmla="*/ 78 h 357"/>
                <a:gd name="T72" fmla="*/ 231 w 468"/>
                <a:gd name="T73" fmla="*/ 57 h 357"/>
                <a:gd name="T74" fmla="*/ 190 w 468"/>
                <a:gd name="T75" fmla="*/ 21 h 357"/>
                <a:gd name="T76" fmla="*/ 153 w 468"/>
                <a:gd name="T77" fmla="*/ 43 h 357"/>
                <a:gd name="T78" fmla="*/ 145 w 468"/>
                <a:gd name="T79" fmla="*/ 21 h 357"/>
                <a:gd name="T80" fmla="*/ 170 w 468"/>
                <a:gd name="T81" fmla="*/ 3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8" h="357">
                  <a:moveTo>
                    <a:pt x="153" y="0"/>
                  </a:moveTo>
                  <a:lnTo>
                    <a:pt x="65" y="21"/>
                  </a:lnTo>
                  <a:lnTo>
                    <a:pt x="33" y="43"/>
                  </a:lnTo>
                  <a:lnTo>
                    <a:pt x="8" y="78"/>
                  </a:lnTo>
                  <a:lnTo>
                    <a:pt x="8" y="90"/>
                  </a:lnTo>
                  <a:lnTo>
                    <a:pt x="0" y="101"/>
                  </a:lnTo>
                  <a:lnTo>
                    <a:pt x="16" y="114"/>
                  </a:lnTo>
                  <a:lnTo>
                    <a:pt x="77" y="114"/>
                  </a:lnTo>
                  <a:lnTo>
                    <a:pt x="86" y="121"/>
                  </a:lnTo>
                  <a:lnTo>
                    <a:pt x="72" y="135"/>
                  </a:lnTo>
                  <a:lnTo>
                    <a:pt x="24" y="135"/>
                  </a:lnTo>
                  <a:lnTo>
                    <a:pt x="8" y="144"/>
                  </a:lnTo>
                  <a:lnTo>
                    <a:pt x="24" y="158"/>
                  </a:lnTo>
                  <a:lnTo>
                    <a:pt x="45" y="158"/>
                  </a:lnTo>
                  <a:lnTo>
                    <a:pt x="61" y="171"/>
                  </a:lnTo>
                  <a:lnTo>
                    <a:pt x="86" y="171"/>
                  </a:lnTo>
                  <a:lnTo>
                    <a:pt x="110" y="181"/>
                  </a:lnTo>
                  <a:lnTo>
                    <a:pt x="126" y="191"/>
                  </a:lnTo>
                  <a:lnTo>
                    <a:pt x="141" y="191"/>
                  </a:lnTo>
                  <a:lnTo>
                    <a:pt x="166" y="221"/>
                  </a:lnTo>
                  <a:lnTo>
                    <a:pt x="126" y="229"/>
                  </a:lnTo>
                  <a:lnTo>
                    <a:pt x="110" y="211"/>
                  </a:lnTo>
                  <a:lnTo>
                    <a:pt x="81" y="211"/>
                  </a:lnTo>
                  <a:lnTo>
                    <a:pt x="57" y="205"/>
                  </a:lnTo>
                  <a:lnTo>
                    <a:pt x="22" y="211"/>
                  </a:lnTo>
                  <a:lnTo>
                    <a:pt x="0" y="231"/>
                  </a:lnTo>
                  <a:lnTo>
                    <a:pt x="5" y="252"/>
                  </a:lnTo>
                  <a:lnTo>
                    <a:pt x="33" y="269"/>
                  </a:lnTo>
                  <a:lnTo>
                    <a:pt x="53" y="276"/>
                  </a:lnTo>
                  <a:lnTo>
                    <a:pt x="61" y="276"/>
                  </a:lnTo>
                  <a:lnTo>
                    <a:pt x="77" y="295"/>
                  </a:lnTo>
                  <a:lnTo>
                    <a:pt x="77" y="322"/>
                  </a:lnTo>
                  <a:lnTo>
                    <a:pt x="117" y="347"/>
                  </a:lnTo>
                  <a:lnTo>
                    <a:pt x="186" y="347"/>
                  </a:lnTo>
                  <a:lnTo>
                    <a:pt x="225" y="353"/>
                  </a:lnTo>
                  <a:lnTo>
                    <a:pt x="246" y="333"/>
                  </a:lnTo>
                  <a:lnTo>
                    <a:pt x="278" y="333"/>
                  </a:lnTo>
                  <a:lnTo>
                    <a:pt x="295" y="322"/>
                  </a:lnTo>
                  <a:lnTo>
                    <a:pt x="327" y="333"/>
                  </a:lnTo>
                  <a:lnTo>
                    <a:pt x="338" y="353"/>
                  </a:lnTo>
                  <a:lnTo>
                    <a:pt x="379" y="353"/>
                  </a:lnTo>
                  <a:lnTo>
                    <a:pt x="395" y="356"/>
                  </a:lnTo>
                  <a:lnTo>
                    <a:pt x="426" y="347"/>
                  </a:lnTo>
                  <a:lnTo>
                    <a:pt x="436" y="333"/>
                  </a:lnTo>
                  <a:lnTo>
                    <a:pt x="419" y="330"/>
                  </a:lnTo>
                  <a:lnTo>
                    <a:pt x="395" y="326"/>
                  </a:lnTo>
                  <a:lnTo>
                    <a:pt x="383" y="318"/>
                  </a:lnTo>
                  <a:lnTo>
                    <a:pt x="383" y="299"/>
                  </a:lnTo>
                  <a:lnTo>
                    <a:pt x="415" y="288"/>
                  </a:lnTo>
                  <a:lnTo>
                    <a:pt x="456" y="295"/>
                  </a:lnTo>
                  <a:lnTo>
                    <a:pt x="467" y="288"/>
                  </a:lnTo>
                  <a:lnTo>
                    <a:pt x="456" y="271"/>
                  </a:lnTo>
                  <a:lnTo>
                    <a:pt x="407" y="242"/>
                  </a:lnTo>
                  <a:lnTo>
                    <a:pt x="379" y="221"/>
                  </a:lnTo>
                  <a:lnTo>
                    <a:pt x="379" y="189"/>
                  </a:lnTo>
                  <a:lnTo>
                    <a:pt x="376" y="164"/>
                  </a:lnTo>
                  <a:lnTo>
                    <a:pt x="376" y="90"/>
                  </a:lnTo>
                  <a:lnTo>
                    <a:pt x="360" y="50"/>
                  </a:lnTo>
                  <a:lnTo>
                    <a:pt x="322" y="37"/>
                  </a:lnTo>
                  <a:lnTo>
                    <a:pt x="307" y="37"/>
                  </a:lnTo>
                  <a:lnTo>
                    <a:pt x="297" y="50"/>
                  </a:lnTo>
                  <a:lnTo>
                    <a:pt x="307" y="97"/>
                  </a:lnTo>
                  <a:lnTo>
                    <a:pt x="307" y="144"/>
                  </a:lnTo>
                  <a:lnTo>
                    <a:pt x="295" y="155"/>
                  </a:lnTo>
                  <a:lnTo>
                    <a:pt x="278" y="141"/>
                  </a:lnTo>
                  <a:lnTo>
                    <a:pt x="278" y="78"/>
                  </a:lnTo>
                  <a:lnTo>
                    <a:pt x="274" y="63"/>
                  </a:lnTo>
                  <a:lnTo>
                    <a:pt x="246" y="71"/>
                  </a:lnTo>
                  <a:lnTo>
                    <a:pt x="235" y="88"/>
                  </a:lnTo>
                  <a:lnTo>
                    <a:pt x="223" y="88"/>
                  </a:lnTo>
                  <a:lnTo>
                    <a:pt x="210" y="84"/>
                  </a:lnTo>
                  <a:lnTo>
                    <a:pt x="210" y="78"/>
                  </a:lnTo>
                  <a:lnTo>
                    <a:pt x="231" y="68"/>
                  </a:lnTo>
                  <a:lnTo>
                    <a:pt x="231" y="57"/>
                  </a:lnTo>
                  <a:lnTo>
                    <a:pt x="198" y="37"/>
                  </a:lnTo>
                  <a:lnTo>
                    <a:pt x="190" y="21"/>
                  </a:lnTo>
                  <a:lnTo>
                    <a:pt x="174" y="21"/>
                  </a:lnTo>
                  <a:lnTo>
                    <a:pt x="153" y="43"/>
                  </a:lnTo>
                  <a:lnTo>
                    <a:pt x="145" y="37"/>
                  </a:lnTo>
                  <a:lnTo>
                    <a:pt x="145" y="21"/>
                  </a:lnTo>
                  <a:lnTo>
                    <a:pt x="170" y="14"/>
                  </a:lnTo>
                  <a:lnTo>
                    <a:pt x="170" y="3"/>
                  </a:lnTo>
                  <a:lnTo>
                    <a:pt x="153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2195" y="1447"/>
              <a:ext cx="83" cy="80"/>
            </a:xfrm>
            <a:custGeom>
              <a:avLst/>
              <a:gdLst>
                <a:gd name="T0" fmla="*/ 51 w 72"/>
                <a:gd name="T1" fmla="*/ 60 h 61"/>
                <a:gd name="T2" fmla="*/ 0 w 72"/>
                <a:gd name="T3" fmla="*/ 34 h 61"/>
                <a:gd name="T4" fmla="*/ 0 w 72"/>
                <a:gd name="T5" fmla="*/ 3 h 61"/>
                <a:gd name="T6" fmla="*/ 11 w 72"/>
                <a:gd name="T7" fmla="*/ 3 h 61"/>
                <a:gd name="T8" fmla="*/ 31 w 72"/>
                <a:gd name="T9" fmla="*/ 0 h 61"/>
                <a:gd name="T10" fmla="*/ 47 w 72"/>
                <a:gd name="T11" fmla="*/ 3 h 61"/>
                <a:gd name="T12" fmla="*/ 71 w 72"/>
                <a:gd name="T13" fmla="*/ 23 h 61"/>
                <a:gd name="T14" fmla="*/ 71 w 72"/>
                <a:gd name="T15" fmla="*/ 36 h 61"/>
                <a:gd name="T16" fmla="*/ 55 w 72"/>
                <a:gd name="T17" fmla="*/ 53 h 61"/>
                <a:gd name="T18" fmla="*/ 51 w 72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61">
                  <a:moveTo>
                    <a:pt x="51" y="60"/>
                  </a:moveTo>
                  <a:lnTo>
                    <a:pt x="0" y="34"/>
                  </a:lnTo>
                  <a:lnTo>
                    <a:pt x="0" y="3"/>
                  </a:lnTo>
                  <a:lnTo>
                    <a:pt x="11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71" y="23"/>
                  </a:lnTo>
                  <a:lnTo>
                    <a:pt x="71" y="36"/>
                  </a:lnTo>
                  <a:lnTo>
                    <a:pt x="55" y="53"/>
                  </a:lnTo>
                  <a:lnTo>
                    <a:pt x="51" y="6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2291" y="1460"/>
              <a:ext cx="186" cy="256"/>
            </a:xfrm>
            <a:custGeom>
              <a:avLst/>
              <a:gdLst>
                <a:gd name="T0" fmla="*/ 20 w 161"/>
                <a:gd name="T1" fmla="*/ 53 h 196"/>
                <a:gd name="T2" fmla="*/ 0 w 161"/>
                <a:gd name="T3" fmla="*/ 68 h 196"/>
                <a:gd name="T4" fmla="*/ 0 w 161"/>
                <a:gd name="T5" fmla="*/ 98 h 196"/>
                <a:gd name="T6" fmla="*/ 72 w 161"/>
                <a:gd name="T7" fmla="*/ 161 h 196"/>
                <a:gd name="T8" fmla="*/ 96 w 161"/>
                <a:gd name="T9" fmla="*/ 195 h 196"/>
                <a:gd name="T10" fmla="*/ 127 w 161"/>
                <a:gd name="T11" fmla="*/ 195 h 196"/>
                <a:gd name="T12" fmla="*/ 136 w 161"/>
                <a:gd name="T13" fmla="*/ 179 h 196"/>
                <a:gd name="T14" fmla="*/ 136 w 161"/>
                <a:gd name="T15" fmla="*/ 161 h 196"/>
                <a:gd name="T16" fmla="*/ 157 w 161"/>
                <a:gd name="T17" fmla="*/ 161 h 196"/>
                <a:gd name="T18" fmla="*/ 160 w 161"/>
                <a:gd name="T19" fmla="*/ 145 h 196"/>
                <a:gd name="T20" fmla="*/ 160 w 161"/>
                <a:gd name="T21" fmla="*/ 87 h 196"/>
                <a:gd name="T22" fmla="*/ 136 w 161"/>
                <a:gd name="T23" fmla="*/ 68 h 196"/>
                <a:gd name="T24" fmla="*/ 157 w 161"/>
                <a:gd name="T25" fmla="*/ 47 h 196"/>
                <a:gd name="T26" fmla="*/ 157 w 161"/>
                <a:gd name="T27" fmla="*/ 33 h 196"/>
                <a:gd name="T28" fmla="*/ 141 w 161"/>
                <a:gd name="T29" fmla="*/ 17 h 196"/>
                <a:gd name="T30" fmla="*/ 85 w 161"/>
                <a:gd name="T31" fmla="*/ 13 h 196"/>
                <a:gd name="T32" fmla="*/ 56 w 161"/>
                <a:gd name="T33" fmla="*/ 0 h 196"/>
                <a:gd name="T34" fmla="*/ 47 w 161"/>
                <a:gd name="T35" fmla="*/ 10 h 196"/>
                <a:gd name="T36" fmla="*/ 47 w 161"/>
                <a:gd name="T37" fmla="*/ 26 h 196"/>
                <a:gd name="T38" fmla="*/ 56 w 161"/>
                <a:gd name="T39" fmla="*/ 40 h 196"/>
                <a:gd name="T40" fmla="*/ 80 w 161"/>
                <a:gd name="T41" fmla="*/ 50 h 196"/>
                <a:gd name="T42" fmla="*/ 80 w 161"/>
                <a:gd name="T43" fmla="*/ 68 h 196"/>
                <a:gd name="T44" fmla="*/ 56 w 161"/>
                <a:gd name="T45" fmla="*/ 84 h 196"/>
                <a:gd name="T46" fmla="*/ 39 w 161"/>
                <a:gd name="T47" fmla="*/ 70 h 196"/>
                <a:gd name="T48" fmla="*/ 28 w 161"/>
                <a:gd name="T49" fmla="*/ 68 h 196"/>
                <a:gd name="T50" fmla="*/ 20 w 161"/>
                <a:gd name="T51" fmla="*/ 5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1" h="196">
                  <a:moveTo>
                    <a:pt x="20" y="53"/>
                  </a:moveTo>
                  <a:lnTo>
                    <a:pt x="0" y="68"/>
                  </a:lnTo>
                  <a:lnTo>
                    <a:pt x="0" y="98"/>
                  </a:lnTo>
                  <a:lnTo>
                    <a:pt x="72" y="161"/>
                  </a:lnTo>
                  <a:lnTo>
                    <a:pt x="96" y="195"/>
                  </a:lnTo>
                  <a:lnTo>
                    <a:pt x="127" y="195"/>
                  </a:lnTo>
                  <a:lnTo>
                    <a:pt x="136" y="179"/>
                  </a:lnTo>
                  <a:lnTo>
                    <a:pt x="136" y="161"/>
                  </a:lnTo>
                  <a:lnTo>
                    <a:pt x="157" y="161"/>
                  </a:lnTo>
                  <a:lnTo>
                    <a:pt x="160" y="145"/>
                  </a:lnTo>
                  <a:lnTo>
                    <a:pt x="160" y="87"/>
                  </a:lnTo>
                  <a:lnTo>
                    <a:pt x="136" y="68"/>
                  </a:lnTo>
                  <a:lnTo>
                    <a:pt x="157" y="47"/>
                  </a:lnTo>
                  <a:lnTo>
                    <a:pt x="157" y="33"/>
                  </a:lnTo>
                  <a:lnTo>
                    <a:pt x="141" y="17"/>
                  </a:lnTo>
                  <a:lnTo>
                    <a:pt x="85" y="13"/>
                  </a:lnTo>
                  <a:lnTo>
                    <a:pt x="56" y="0"/>
                  </a:lnTo>
                  <a:lnTo>
                    <a:pt x="47" y="10"/>
                  </a:lnTo>
                  <a:lnTo>
                    <a:pt x="47" y="26"/>
                  </a:lnTo>
                  <a:lnTo>
                    <a:pt x="56" y="40"/>
                  </a:lnTo>
                  <a:lnTo>
                    <a:pt x="80" y="50"/>
                  </a:lnTo>
                  <a:lnTo>
                    <a:pt x="80" y="68"/>
                  </a:lnTo>
                  <a:lnTo>
                    <a:pt x="56" y="84"/>
                  </a:lnTo>
                  <a:lnTo>
                    <a:pt x="39" y="70"/>
                  </a:lnTo>
                  <a:lnTo>
                    <a:pt x="28" y="68"/>
                  </a:lnTo>
                  <a:lnTo>
                    <a:pt x="20" y="53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>
              <a:off x="2370" y="1838"/>
              <a:ext cx="146" cy="118"/>
            </a:xfrm>
            <a:custGeom>
              <a:avLst/>
              <a:gdLst>
                <a:gd name="T0" fmla="*/ 84 w 126"/>
                <a:gd name="T1" fmla="*/ 2 h 90"/>
                <a:gd name="T2" fmla="*/ 57 w 126"/>
                <a:gd name="T3" fmla="*/ 0 h 90"/>
                <a:gd name="T4" fmla="*/ 33 w 126"/>
                <a:gd name="T5" fmla="*/ 20 h 90"/>
                <a:gd name="T6" fmla="*/ 20 w 126"/>
                <a:gd name="T7" fmla="*/ 46 h 90"/>
                <a:gd name="T8" fmla="*/ 0 w 126"/>
                <a:gd name="T9" fmla="*/ 55 h 90"/>
                <a:gd name="T10" fmla="*/ 0 w 126"/>
                <a:gd name="T11" fmla="*/ 73 h 90"/>
                <a:gd name="T12" fmla="*/ 35 w 126"/>
                <a:gd name="T13" fmla="*/ 73 h 90"/>
                <a:gd name="T14" fmla="*/ 60 w 126"/>
                <a:gd name="T15" fmla="*/ 89 h 90"/>
                <a:gd name="T16" fmla="*/ 121 w 126"/>
                <a:gd name="T17" fmla="*/ 89 h 90"/>
                <a:gd name="T18" fmla="*/ 125 w 126"/>
                <a:gd name="T19" fmla="*/ 82 h 90"/>
                <a:gd name="T20" fmla="*/ 125 w 126"/>
                <a:gd name="T21" fmla="*/ 66 h 90"/>
                <a:gd name="T22" fmla="*/ 117 w 126"/>
                <a:gd name="T23" fmla="*/ 55 h 90"/>
                <a:gd name="T24" fmla="*/ 92 w 126"/>
                <a:gd name="T25" fmla="*/ 32 h 90"/>
                <a:gd name="T26" fmla="*/ 92 w 126"/>
                <a:gd name="T27" fmla="*/ 9 h 90"/>
                <a:gd name="T28" fmla="*/ 84 w 126"/>
                <a:gd name="T29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90">
                  <a:moveTo>
                    <a:pt x="84" y="2"/>
                  </a:moveTo>
                  <a:lnTo>
                    <a:pt x="57" y="0"/>
                  </a:lnTo>
                  <a:lnTo>
                    <a:pt x="33" y="20"/>
                  </a:lnTo>
                  <a:lnTo>
                    <a:pt x="20" y="46"/>
                  </a:lnTo>
                  <a:lnTo>
                    <a:pt x="0" y="55"/>
                  </a:lnTo>
                  <a:lnTo>
                    <a:pt x="0" y="73"/>
                  </a:lnTo>
                  <a:lnTo>
                    <a:pt x="35" y="73"/>
                  </a:lnTo>
                  <a:lnTo>
                    <a:pt x="60" y="89"/>
                  </a:lnTo>
                  <a:lnTo>
                    <a:pt x="121" y="89"/>
                  </a:lnTo>
                  <a:lnTo>
                    <a:pt x="125" y="82"/>
                  </a:lnTo>
                  <a:lnTo>
                    <a:pt x="125" y="66"/>
                  </a:lnTo>
                  <a:lnTo>
                    <a:pt x="117" y="55"/>
                  </a:lnTo>
                  <a:lnTo>
                    <a:pt x="92" y="32"/>
                  </a:lnTo>
                  <a:lnTo>
                    <a:pt x="92" y="9"/>
                  </a:lnTo>
                  <a:lnTo>
                    <a:pt x="84" y="2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3" name="Freeform 26"/>
            <p:cNvSpPr>
              <a:spLocks/>
            </p:cNvSpPr>
            <p:nvPr/>
          </p:nvSpPr>
          <p:spPr bwMode="auto">
            <a:xfrm>
              <a:off x="2923" y="1424"/>
              <a:ext cx="134" cy="98"/>
            </a:xfrm>
            <a:custGeom>
              <a:avLst/>
              <a:gdLst>
                <a:gd name="T0" fmla="*/ 9 w 116"/>
                <a:gd name="T1" fmla="*/ 17 h 75"/>
                <a:gd name="T2" fmla="*/ 48 w 116"/>
                <a:gd name="T3" fmla="*/ 17 h 75"/>
                <a:gd name="T4" fmla="*/ 56 w 116"/>
                <a:gd name="T5" fmla="*/ 0 h 75"/>
                <a:gd name="T6" fmla="*/ 103 w 116"/>
                <a:gd name="T7" fmla="*/ 25 h 75"/>
                <a:gd name="T8" fmla="*/ 115 w 116"/>
                <a:gd name="T9" fmla="*/ 31 h 75"/>
                <a:gd name="T10" fmla="*/ 115 w 116"/>
                <a:gd name="T11" fmla="*/ 51 h 75"/>
                <a:gd name="T12" fmla="*/ 103 w 116"/>
                <a:gd name="T13" fmla="*/ 54 h 75"/>
                <a:gd name="T14" fmla="*/ 80 w 116"/>
                <a:gd name="T15" fmla="*/ 54 h 75"/>
                <a:gd name="T16" fmla="*/ 52 w 116"/>
                <a:gd name="T17" fmla="*/ 74 h 75"/>
                <a:gd name="T18" fmla="*/ 44 w 116"/>
                <a:gd name="T19" fmla="*/ 74 h 75"/>
                <a:gd name="T20" fmla="*/ 9 w 116"/>
                <a:gd name="T21" fmla="*/ 38 h 75"/>
                <a:gd name="T22" fmla="*/ 0 w 116"/>
                <a:gd name="T23" fmla="*/ 34 h 75"/>
                <a:gd name="T24" fmla="*/ 0 w 116"/>
                <a:gd name="T25" fmla="*/ 25 h 75"/>
                <a:gd name="T26" fmla="*/ 9 w 116"/>
                <a:gd name="T27" fmla="*/ 1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75">
                  <a:moveTo>
                    <a:pt x="9" y="17"/>
                  </a:moveTo>
                  <a:lnTo>
                    <a:pt x="48" y="17"/>
                  </a:lnTo>
                  <a:lnTo>
                    <a:pt x="56" y="0"/>
                  </a:lnTo>
                  <a:lnTo>
                    <a:pt x="103" y="25"/>
                  </a:lnTo>
                  <a:lnTo>
                    <a:pt x="115" y="31"/>
                  </a:lnTo>
                  <a:lnTo>
                    <a:pt x="115" y="51"/>
                  </a:lnTo>
                  <a:lnTo>
                    <a:pt x="103" y="54"/>
                  </a:lnTo>
                  <a:lnTo>
                    <a:pt x="80" y="54"/>
                  </a:lnTo>
                  <a:lnTo>
                    <a:pt x="52" y="74"/>
                  </a:lnTo>
                  <a:lnTo>
                    <a:pt x="44" y="74"/>
                  </a:lnTo>
                  <a:lnTo>
                    <a:pt x="9" y="38"/>
                  </a:lnTo>
                  <a:lnTo>
                    <a:pt x="0" y="34"/>
                  </a:lnTo>
                  <a:lnTo>
                    <a:pt x="0" y="25"/>
                  </a:lnTo>
                  <a:lnTo>
                    <a:pt x="9" y="17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>
              <a:off x="2657" y="1450"/>
              <a:ext cx="1180" cy="851"/>
            </a:xfrm>
            <a:custGeom>
              <a:avLst/>
              <a:gdLst>
                <a:gd name="T0" fmla="*/ 109 w 1022"/>
                <a:gd name="T1" fmla="*/ 50 h 653"/>
                <a:gd name="T2" fmla="*/ 154 w 1022"/>
                <a:gd name="T3" fmla="*/ 186 h 653"/>
                <a:gd name="T4" fmla="*/ 145 w 1022"/>
                <a:gd name="T5" fmla="*/ 132 h 653"/>
                <a:gd name="T6" fmla="*/ 145 w 1022"/>
                <a:gd name="T7" fmla="*/ 40 h 653"/>
                <a:gd name="T8" fmla="*/ 209 w 1022"/>
                <a:gd name="T9" fmla="*/ 7 h 653"/>
                <a:gd name="T10" fmla="*/ 246 w 1022"/>
                <a:gd name="T11" fmla="*/ 94 h 653"/>
                <a:gd name="T12" fmla="*/ 314 w 1022"/>
                <a:gd name="T13" fmla="*/ 91 h 653"/>
                <a:gd name="T14" fmla="*/ 347 w 1022"/>
                <a:gd name="T15" fmla="*/ 47 h 653"/>
                <a:gd name="T16" fmla="*/ 379 w 1022"/>
                <a:gd name="T17" fmla="*/ 74 h 653"/>
                <a:gd name="T18" fmla="*/ 431 w 1022"/>
                <a:gd name="T19" fmla="*/ 101 h 653"/>
                <a:gd name="T20" fmla="*/ 488 w 1022"/>
                <a:gd name="T21" fmla="*/ 71 h 653"/>
                <a:gd name="T22" fmla="*/ 515 w 1022"/>
                <a:gd name="T23" fmla="*/ 132 h 653"/>
                <a:gd name="T24" fmla="*/ 556 w 1022"/>
                <a:gd name="T25" fmla="*/ 138 h 653"/>
                <a:gd name="T26" fmla="*/ 601 w 1022"/>
                <a:gd name="T27" fmla="*/ 141 h 653"/>
                <a:gd name="T28" fmla="*/ 617 w 1022"/>
                <a:gd name="T29" fmla="*/ 155 h 653"/>
                <a:gd name="T30" fmla="*/ 666 w 1022"/>
                <a:gd name="T31" fmla="*/ 172 h 653"/>
                <a:gd name="T32" fmla="*/ 682 w 1022"/>
                <a:gd name="T33" fmla="*/ 202 h 653"/>
                <a:gd name="T34" fmla="*/ 674 w 1022"/>
                <a:gd name="T35" fmla="*/ 242 h 653"/>
                <a:gd name="T36" fmla="*/ 693 w 1022"/>
                <a:gd name="T37" fmla="*/ 273 h 653"/>
                <a:gd name="T38" fmla="*/ 741 w 1022"/>
                <a:gd name="T39" fmla="*/ 245 h 653"/>
                <a:gd name="T40" fmla="*/ 855 w 1022"/>
                <a:gd name="T41" fmla="*/ 252 h 653"/>
                <a:gd name="T42" fmla="*/ 960 w 1022"/>
                <a:gd name="T43" fmla="*/ 299 h 653"/>
                <a:gd name="T44" fmla="*/ 956 w 1022"/>
                <a:gd name="T45" fmla="*/ 353 h 653"/>
                <a:gd name="T46" fmla="*/ 948 w 1022"/>
                <a:gd name="T47" fmla="*/ 390 h 653"/>
                <a:gd name="T48" fmla="*/ 863 w 1022"/>
                <a:gd name="T49" fmla="*/ 363 h 653"/>
                <a:gd name="T50" fmla="*/ 806 w 1022"/>
                <a:gd name="T51" fmla="*/ 353 h 653"/>
                <a:gd name="T52" fmla="*/ 771 w 1022"/>
                <a:gd name="T53" fmla="*/ 372 h 653"/>
                <a:gd name="T54" fmla="*/ 774 w 1022"/>
                <a:gd name="T55" fmla="*/ 410 h 653"/>
                <a:gd name="T56" fmla="*/ 867 w 1022"/>
                <a:gd name="T57" fmla="*/ 440 h 653"/>
                <a:gd name="T58" fmla="*/ 931 w 1022"/>
                <a:gd name="T59" fmla="*/ 490 h 653"/>
                <a:gd name="T60" fmla="*/ 987 w 1022"/>
                <a:gd name="T61" fmla="*/ 520 h 653"/>
                <a:gd name="T62" fmla="*/ 952 w 1022"/>
                <a:gd name="T63" fmla="*/ 574 h 653"/>
                <a:gd name="T64" fmla="*/ 867 w 1022"/>
                <a:gd name="T65" fmla="*/ 548 h 653"/>
                <a:gd name="T66" fmla="*/ 964 w 1022"/>
                <a:gd name="T67" fmla="*/ 605 h 653"/>
                <a:gd name="T68" fmla="*/ 968 w 1022"/>
                <a:gd name="T69" fmla="*/ 638 h 653"/>
                <a:gd name="T70" fmla="*/ 755 w 1022"/>
                <a:gd name="T71" fmla="*/ 626 h 653"/>
                <a:gd name="T72" fmla="*/ 661 w 1022"/>
                <a:gd name="T73" fmla="*/ 572 h 653"/>
                <a:gd name="T74" fmla="*/ 578 w 1022"/>
                <a:gd name="T75" fmla="*/ 581 h 653"/>
                <a:gd name="T76" fmla="*/ 476 w 1022"/>
                <a:gd name="T77" fmla="*/ 548 h 653"/>
                <a:gd name="T78" fmla="*/ 609 w 1022"/>
                <a:gd name="T79" fmla="*/ 490 h 653"/>
                <a:gd name="T80" fmla="*/ 594 w 1022"/>
                <a:gd name="T81" fmla="*/ 414 h 653"/>
                <a:gd name="T82" fmla="*/ 661 w 1022"/>
                <a:gd name="T83" fmla="*/ 407 h 653"/>
                <a:gd name="T84" fmla="*/ 723 w 1022"/>
                <a:gd name="T85" fmla="*/ 393 h 653"/>
                <a:gd name="T86" fmla="*/ 634 w 1022"/>
                <a:gd name="T87" fmla="*/ 393 h 653"/>
                <a:gd name="T88" fmla="*/ 609 w 1022"/>
                <a:gd name="T89" fmla="*/ 356 h 653"/>
                <a:gd name="T90" fmla="*/ 572 w 1022"/>
                <a:gd name="T91" fmla="*/ 336 h 653"/>
                <a:gd name="T92" fmla="*/ 488 w 1022"/>
                <a:gd name="T93" fmla="*/ 273 h 653"/>
                <a:gd name="T94" fmla="*/ 440 w 1022"/>
                <a:gd name="T95" fmla="*/ 266 h 653"/>
                <a:gd name="T96" fmla="*/ 379 w 1022"/>
                <a:gd name="T97" fmla="*/ 207 h 653"/>
                <a:gd name="T98" fmla="*/ 303 w 1022"/>
                <a:gd name="T99" fmla="*/ 207 h 653"/>
                <a:gd name="T100" fmla="*/ 307 w 1022"/>
                <a:gd name="T101" fmla="*/ 249 h 653"/>
                <a:gd name="T102" fmla="*/ 254 w 1022"/>
                <a:gd name="T103" fmla="*/ 245 h 653"/>
                <a:gd name="T104" fmla="*/ 174 w 1022"/>
                <a:gd name="T105" fmla="*/ 268 h 653"/>
                <a:gd name="T106" fmla="*/ 113 w 1022"/>
                <a:gd name="T107" fmla="*/ 245 h 653"/>
                <a:gd name="T108" fmla="*/ 24 w 1022"/>
                <a:gd name="T109" fmla="*/ 212 h 653"/>
                <a:gd name="T110" fmla="*/ 56 w 1022"/>
                <a:gd name="T111" fmla="*/ 195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2" h="653">
                  <a:moveTo>
                    <a:pt x="73" y="0"/>
                  </a:moveTo>
                  <a:lnTo>
                    <a:pt x="113" y="0"/>
                  </a:lnTo>
                  <a:lnTo>
                    <a:pt x="125" y="10"/>
                  </a:lnTo>
                  <a:lnTo>
                    <a:pt x="109" y="50"/>
                  </a:lnTo>
                  <a:lnTo>
                    <a:pt x="101" y="111"/>
                  </a:lnTo>
                  <a:lnTo>
                    <a:pt x="121" y="138"/>
                  </a:lnTo>
                  <a:lnTo>
                    <a:pt x="140" y="158"/>
                  </a:lnTo>
                  <a:lnTo>
                    <a:pt x="154" y="186"/>
                  </a:lnTo>
                  <a:lnTo>
                    <a:pt x="158" y="195"/>
                  </a:lnTo>
                  <a:lnTo>
                    <a:pt x="167" y="191"/>
                  </a:lnTo>
                  <a:lnTo>
                    <a:pt x="154" y="155"/>
                  </a:lnTo>
                  <a:lnTo>
                    <a:pt x="145" y="132"/>
                  </a:lnTo>
                  <a:lnTo>
                    <a:pt x="129" y="118"/>
                  </a:lnTo>
                  <a:lnTo>
                    <a:pt x="129" y="87"/>
                  </a:lnTo>
                  <a:lnTo>
                    <a:pt x="133" y="74"/>
                  </a:lnTo>
                  <a:lnTo>
                    <a:pt x="145" y="40"/>
                  </a:lnTo>
                  <a:lnTo>
                    <a:pt x="154" y="14"/>
                  </a:lnTo>
                  <a:lnTo>
                    <a:pt x="174" y="0"/>
                  </a:lnTo>
                  <a:lnTo>
                    <a:pt x="209" y="0"/>
                  </a:lnTo>
                  <a:lnTo>
                    <a:pt x="209" y="7"/>
                  </a:lnTo>
                  <a:lnTo>
                    <a:pt x="239" y="31"/>
                  </a:lnTo>
                  <a:lnTo>
                    <a:pt x="258" y="60"/>
                  </a:lnTo>
                  <a:lnTo>
                    <a:pt x="246" y="77"/>
                  </a:lnTo>
                  <a:lnTo>
                    <a:pt x="246" y="94"/>
                  </a:lnTo>
                  <a:lnTo>
                    <a:pt x="262" y="101"/>
                  </a:lnTo>
                  <a:lnTo>
                    <a:pt x="279" y="87"/>
                  </a:lnTo>
                  <a:lnTo>
                    <a:pt x="307" y="91"/>
                  </a:lnTo>
                  <a:lnTo>
                    <a:pt x="314" y="91"/>
                  </a:lnTo>
                  <a:lnTo>
                    <a:pt x="314" y="74"/>
                  </a:lnTo>
                  <a:lnTo>
                    <a:pt x="307" y="54"/>
                  </a:lnTo>
                  <a:lnTo>
                    <a:pt x="311" y="47"/>
                  </a:lnTo>
                  <a:lnTo>
                    <a:pt x="347" y="47"/>
                  </a:lnTo>
                  <a:lnTo>
                    <a:pt x="359" y="40"/>
                  </a:lnTo>
                  <a:lnTo>
                    <a:pt x="386" y="40"/>
                  </a:lnTo>
                  <a:lnTo>
                    <a:pt x="386" y="60"/>
                  </a:lnTo>
                  <a:lnTo>
                    <a:pt x="379" y="74"/>
                  </a:lnTo>
                  <a:lnTo>
                    <a:pt x="392" y="87"/>
                  </a:lnTo>
                  <a:lnTo>
                    <a:pt x="428" y="77"/>
                  </a:lnTo>
                  <a:lnTo>
                    <a:pt x="431" y="91"/>
                  </a:lnTo>
                  <a:lnTo>
                    <a:pt x="431" y="101"/>
                  </a:lnTo>
                  <a:lnTo>
                    <a:pt x="435" y="111"/>
                  </a:lnTo>
                  <a:lnTo>
                    <a:pt x="472" y="85"/>
                  </a:lnTo>
                  <a:lnTo>
                    <a:pt x="472" y="74"/>
                  </a:lnTo>
                  <a:lnTo>
                    <a:pt x="488" y="71"/>
                  </a:lnTo>
                  <a:lnTo>
                    <a:pt x="521" y="77"/>
                  </a:lnTo>
                  <a:lnTo>
                    <a:pt x="521" y="91"/>
                  </a:lnTo>
                  <a:lnTo>
                    <a:pt x="508" y="125"/>
                  </a:lnTo>
                  <a:lnTo>
                    <a:pt x="515" y="132"/>
                  </a:lnTo>
                  <a:lnTo>
                    <a:pt x="532" y="111"/>
                  </a:lnTo>
                  <a:lnTo>
                    <a:pt x="553" y="118"/>
                  </a:lnTo>
                  <a:lnTo>
                    <a:pt x="553" y="132"/>
                  </a:lnTo>
                  <a:lnTo>
                    <a:pt x="556" y="138"/>
                  </a:lnTo>
                  <a:lnTo>
                    <a:pt x="564" y="118"/>
                  </a:lnTo>
                  <a:lnTo>
                    <a:pt x="572" y="111"/>
                  </a:lnTo>
                  <a:lnTo>
                    <a:pt x="601" y="115"/>
                  </a:lnTo>
                  <a:lnTo>
                    <a:pt x="601" y="141"/>
                  </a:lnTo>
                  <a:lnTo>
                    <a:pt x="581" y="155"/>
                  </a:lnTo>
                  <a:lnTo>
                    <a:pt x="581" y="160"/>
                  </a:lnTo>
                  <a:lnTo>
                    <a:pt x="597" y="172"/>
                  </a:lnTo>
                  <a:lnTo>
                    <a:pt x="617" y="155"/>
                  </a:lnTo>
                  <a:lnTo>
                    <a:pt x="634" y="132"/>
                  </a:lnTo>
                  <a:lnTo>
                    <a:pt x="644" y="138"/>
                  </a:lnTo>
                  <a:lnTo>
                    <a:pt x="666" y="155"/>
                  </a:lnTo>
                  <a:lnTo>
                    <a:pt x="666" y="172"/>
                  </a:lnTo>
                  <a:lnTo>
                    <a:pt x="693" y="174"/>
                  </a:lnTo>
                  <a:lnTo>
                    <a:pt x="702" y="181"/>
                  </a:lnTo>
                  <a:lnTo>
                    <a:pt x="702" y="188"/>
                  </a:lnTo>
                  <a:lnTo>
                    <a:pt x="682" y="202"/>
                  </a:lnTo>
                  <a:lnTo>
                    <a:pt x="666" y="198"/>
                  </a:lnTo>
                  <a:lnTo>
                    <a:pt x="654" y="207"/>
                  </a:lnTo>
                  <a:lnTo>
                    <a:pt x="654" y="228"/>
                  </a:lnTo>
                  <a:lnTo>
                    <a:pt x="674" y="242"/>
                  </a:lnTo>
                  <a:lnTo>
                    <a:pt x="693" y="242"/>
                  </a:lnTo>
                  <a:lnTo>
                    <a:pt x="702" y="245"/>
                  </a:lnTo>
                  <a:lnTo>
                    <a:pt x="702" y="259"/>
                  </a:lnTo>
                  <a:lnTo>
                    <a:pt x="693" y="273"/>
                  </a:lnTo>
                  <a:lnTo>
                    <a:pt x="706" y="278"/>
                  </a:lnTo>
                  <a:lnTo>
                    <a:pt x="716" y="268"/>
                  </a:lnTo>
                  <a:lnTo>
                    <a:pt x="716" y="245"/>
                  </a:lnTo>
                  <a:lnTo>
                    <a:pt x="741" y="245"/>
                  </a:lnTo>
                  <a:lnTo>
                    <a:pt x="783" y="259"/>
                  </a:lnTo>
                  <a:lnTo>
                    <a:pt x="814" y="245"/>
                  </a:lnTo>
                  <a:lnTo>
                    <a:pt x="835" y="245"/>
                  </a:lnTo>
                  <a:lnTo>
                    <a:pt x="855" y="252"/>
                  </a:lnTo>
                  <a:lnTo>
                    <a:pt x="867" y="266"/>
                  </a:lnTo>
                  <a:lnTo>
                    <a:pt x="939" y="266"/>
                  </a:lnTo>
                  <a:lnTo>
                    <a:pt x="960" y="285"/>
                  </a:lnTo>
                  <a:lnTo>
                    <a:pt x="960" y="299"/>
                  </a:lnTo>
                  <a:lnTo>
                    <a:pt x="931" y="308"/>
                  </a:lnTo>
                  <a:lnTo>
                    <a:pt x="931" y="319"/>
                  </a:lnTo>
                  <a:lnTo>
                    <a:pt x="968" y="339"/>
                  </a:lnTo>
                  <a:lnTo>
                    <a:pt x="956" y="353"/>
                  </a:lnTo>
                  <a:lnTo>
                    <a:pt x="931" y="363"/>
                  </a:lnTo>
                  <a:lnTo>
                    <a:pt x="919" y="363"/>
                  </a:lnTo>
                  <a:lnTo>
                    <a:pt x="908" y="370"/>
                  </a:lnTo>
                  <a:lnTo>
                    <a:pt x="948" y="390"/>
                  </a:lnTo>
                  <a:lnTo>
                    <a:pt x="952" y="407"/>
                  </a:lnTo>
                  <a:lnTo>
                    <a:pt x="876" y="404"/>
                  </a:lnTo>
                  <a:lnTo>
                    <a:pt x="859" y="384"/>
                  </a:lnTo>
                  <a:lnTo>
                    <a:pt x="863" y="363"/>
                  </a:lnTo>
                  <a:lnTo>
                    <a:pt x="855" y="356"/>
                  </a:lnTo>
                  <a:lnTo>
                    <a:pt x="843" y="363"/>
                  </a:lnTo>
                  <a:lnTo>
                    <a:pt x="814" y="367"/>
                  </a:lnTo>
                  <a:lnTo>
                    <a:pt x="806" y="353"/>
                  </a:lnTo>
                  <a:lnTo>
                    <a:pt x="795" y="349"/>
                  </a:lnTo>
                  <a:lnTo>
                    <a:pt x="783" y="353"/>
                  </a:lnTo>
                  <a:lnTo>
                    <a:pt x="771" y="360"/>
                  </a:lnTo>
                  <a:lnTo>
                    <a:pt x="771" y="372"/>
                  </a:lnTo>
                  <a:lnTo>
                    <a:pt x="783" y="386"/>
                  </a:lnTo>
                  <a:lnTo>
                    <a:pt x="795" y="390"/>
                  </a:lnTo>
                  <a:lnTo>
                    <a:pt x="786" y="399"/>
                  </a:lnTo>
                  <a:lnTo>
                    <a:pt x="774" y="410"/>
                  </a:lnTo>
                  <a:lnTo>
                    <a:pt x="795" y="417"/>
                  </a:lnTo>
                  <a:lnTo>
                    <a:pt x="814" y="445"/>
                  </a:lnTo>
                  <a:lnTo>
                    <a:pt x="863" y="431"/>
                  </a:lnTo>
                  <a:lnTo>
                    <a:pt x="867" y="440"/>
                  </a:lnTo>
                  <a:lnTo>
                    <a:pt x="890" y="457"/>
                  </a:lnTo>
                  <a:lnTo>
                    <a:pt x="911" y="457"/>
                  </a:lnTo>
                  <a:lnTo>
                    <a:pt x="931" y="477"/>
                  </a:lnTo>
                  <a:lnTo>
                    <a:pt x="931" y="490"/>
                  </a:lnTo>
                  <a:lnTo>
                    <a:pt x="948" y="504"/>
                  </a:lnTo>
                  <a:lnTo>
                    <a:pt x="956" y="517"/>
                  </a:lnTo>
                  <a:lnTo>
                    <a:pt x="975" y="517"/>
                  </a:lnTo>
                  <a:lnTo>
                    <a:pt x="987" y="520"/>
                  </a:lnTo>
                  <a:lnTo>
                    <a:pt x="1021" y="565"/>
                  </a:lnTo>
                  <a:lnTo>
                    <a:pt x="1016" y="572"/>
                  </a:lnTo>
                  <a:lnTo>
                    <a:pt x="997" y="572"/>
                  </a:lnTo>
                  <a:lnTo>
                    <a:pt x="952" y="574"/>
                  </a:lnTo>
                  <a:lnTo>
                    <a:pt x="927" y="574"/>
                  </a:lnTo>
                  <a:lnTo>
                    <a:pt x="919" y="565"/>
                  </a:lnTo>
                  <a:lnTo>
                    <a:pt x="895" y="565"/>
                  </a:lnTo>
                  <a:lnTo>
                    <a:pt x="867" y="548"/>
                  </a:lnTo>
                  <a:lnTo>
                    <a:pt x="827" y="555"/>
                  </a:lnTo>
                  <a:lnTo>
                    <a:pt x="846" y="574"/>
                  </a:lnTo>
                  <a:lnTo>
                    <a:pt x="903" y="578"/>
                  </a:lnTo>
                  <a:lnTo>
                    <a:pt x="964" y="605"/>
                  </a:lnTo>
                  <a:lnTo>
                    <a:pt x="975" y="618"/>
                  </a:lnTo>
                  <a:lnTo>
                    <a:pt x="997" y="626"/>
                  </a:lnTo>
                  <a:lnTo>
                    <a:pt x="999" y="631"/>
                  </a:lnTo>
                  <a:lnTo>
                    <a:pt x="968" y="638"/>
                  </a:lnTo>
                  <a:lnTo>
                    <a:pt x="890" y="652"/>
                  </a:lnTo>
                  <a:lnTo>
                    <a:pt x="827" y="626"/>
                  </a:lnTo>
                  <a:lnTo>
                    <a:pt x="779" y="635"/>
                  </a:lnTo>
                  <a:lnTo>
                    <a:pt x="755" y="626"/>
                  </a:lnTo>
                  <a:lnTo>
                    <a:pt x="723" y="598"/>
                  </a:lnTo>
                  <a:lnTo>
                    <a:pt x="710" y="598"/>
                  </a:lnTo>
                  <a:lnTo>
                    <a:pt x="702" y="578"/>
                  </a:lnTo>
                  <a:lnTo>
                    <a:pt x="661" y="572"/>
                  </a:lnTo>
                  <a:lnTo>
                    <a:pt x="625" y="555"/>
                  </a:lnTo>
                  <a:lnTo>
                    <a:pt x="594" y="555"/>
                  </a:lnTo>
                  <a:lnTo>
                    <a:pt x="597" y="574"/>
                  </a:lnTo>
                  <a:lnTo>
                    <a:pt x="578" y="581"/>
                  </a:lnTo>
                  <a:lnTo>
                    <a:pt x="556" y="600"/>
                  </a:lnTo>
                  <a:lnTo>
                    <a:pt x="492" y="598"/>
                  </a:lnTo>
                  <a:lnTo>
                    <a:pt x="476" y="591"/>
                  </a:lnTo>
                  <a:lnTo>
                    <a:pt x="476" y="548"/>
                  </a:lnTo>
                  <a:lnTo>
                    <a:pt x="540" y="517"/>
                  </a:lnTo>
                  <a:lnTo>
                    <a:pt x="556" y="517"/>
                  </a:lnTo>
                  <a:lnTo>
                    <a:pt x="601" y="497"/>
                  </a:lnTo>
                  <a:lnTo>
                    <a:pt x="609" y="490"/>
                  </a:lnTo>
                  <a:lnTo>
                    <a:pt x="609" y="485"/>
                  </a:lnTo>
                  <a:lnTo>
                    <a:pt x="585" y="457"/>
                  </a:lnTo>
                  <a:lnTo>
                    <a:pt x="585" y="424"/>
                  </a:lnTo>
                  <a:lnTo>
                    <a:pt x="594" y="414"/>
                  </a:lnTo>
                  <a:lnTo>
                    <a:pt x="605" y="417"/>
                  </a:lnTo>
                  <a:lnTo>
                    <a:pt x="621" y="404"/>
                  </a:lnTo>
                  <a:lnTo>
                    <a:pt x="654" y="404"/>
                  </a:lnTo>
                  <a:lnTo>
                    <a:pt x="661" y="407"/>
                  </a:lnTo>
                  <a:lnTo>
                    <a:pt x="669" y="414"/>
                  </a:lnTo>
                  <a:lnTo>
                    <a:pt x="689" y="426"/>
                  </a:lnTo>
                  <a:lnTo>
                    <a:pt x="723" y="399"/>
                  </a:lnTo>
                  <a:lnTo>
                    <a:pt x="723" y="393"/>
                  </a:lnTo>
                  <a:lnTo>
                    <a:pt x="682" y="370"/>
                  </a:lnTo>
                  <a:lnTo>
                    <a:pt x="650" y="370"/>
                  </a:lnTo>
                  <a:lnTo>
                    <a:pt x="644" y="386"/>
                  </a:lnTo>
                  <a:lnTo>
                    <a:pt x="634" y="393"/>
                  </a:lnTo>
                  <a:lnTo>
                    <a:pt x="605" y="393"/>
                  </a:lnTo>
                  <a:lnTo>
                    <a:pt x="594" y="384"/>
                  </a:lnTo>
                  <a:lnTo>
                    <a:pt x="594" y="370"/>
                  </a:lnTo>
                  <a:lnTo>
                    <a:pt x="609" y="356"/>
                  </a:lnTo>
                  <a:lnTo>
                    <a:pt x="625" y="356"/>
                  </a:lnTo>
                  <a:lnTo>
                    <a:pt x="625" y="344"/>
                  </a:lnTo>
                  <a:lnTo>
                    <a:pt x="609" y="336"/>
                  </a:lnTo>
                  <a:lnTo>
                    <a:pt x="572" y="336"/>
                  </a:lnTo>
                  <a:lnTo>
                    <a:pt x="556" y="313"/>
                  </a:lnTo>
                  <a:lnTo>
                    <a:pt x="545" y="313"/>
                  </a:lnTo>
                  <a:lnTo>
                    <a:pt x="500" y="292"/>
                  </a:lnTo>
                  <a:lnTo>
                    <a:pt x="488" y="273"/>
                  </a:lnTo>
                  <a:lnTo>
                    <a:pt x="476" y="273"/>
                  </a:lnTo>
                  <a:lnTo>
                    <a:pt x="449" y="299"/>
                  </a:lnTo>
                  <a:lnTo>
                    <a:pt x="431" y="292"/>
                  </a:lnTo>
                  <a:lnTo>
                    <a:pt x="440" y="266"/>
                  </a:lnTo>
                  <a:lnTo>
                    <a:pt x="411" y="249"/>
                  </a:lnTo>
                  <a:lnTo>
                    <a:pt x="396" y="231"/>
                  </a:lnTo>
                  <a:lnTo>
                    <a:pt x="379" y="226"/>
                  </a:lnTo>
                  <a:lnTo>
                    <a:pt x="379" y="207"/>
                  </a:lnTo>
                  <a:lnTo>
                    <a:pt x="328" y="207"/>
                  </a:lnTo>
                  <a:lnTo>
                    <a:pt x="314" y="195"/>
                  </a:lnTo>
                  <a:lnTo>
                    <a:pt x="303" y="195"/>
                  </a:lnTo>
                  <a:lnTo>
                    <a:pt x="303" y="207"/>
                  </a:lnTo>
                  <a:lnTo>
                    <a:pt x="347" y="231"/>
                  </a:lnTo>
                  <a:lnTo>
                    <a:pt x="347" y="249"/>
                  </a:lnTo>
                  <a:lnTo>
                    <a:pt x="330" y="256"/>
                  </a:lnTo>
                  <a:lnTo>
                    <a:pt x="307" y="249"/>
                  </a:lnTo>
                  <a:lnTo>
                    <a:pt x="295" y="252"/>
                  </a:lnTo>
                  <a:lnTo>
                    <a:pt x="275" y="252"/>
                  </a:lnTo>
                  <a:lnTo>
                    <a:pt x="266" y="245"/>
                  </a:lnTo>
                  <a:lnTo>
                    <a:pt x="254" y="245"/>
                  </a:lnTo>
                  <a:lnTo>
                    <a:pt x="239" y="259"/>
                  </a:lnTo>
                  <a:lnTo>
                    <a:pt x="198" y="256"/>
                  </a:lnTo>
                  <a:lnTo>
                    <a:pt x="198" y="268"/>
                  </a:lnTo>
                  <a:lnTo>
                    <a:pt x="174" y="268"/>
                  </a:lnTo>
                  <a:lnTo>
                    <a:pt x="154" y="249"/>
                  </a:lnTo>
                  <a:lnTo>
                    <a:pt x="137" y="266"/>
                  </a:lnTo>
                  <a:lnTo>
                    <a:pt x="125" y="266"/>
                  </a:lnTo>
                  <a:lnTo>
                    <a:pt x="113" y="245"/>
                  </a:lnTo>
                  <a:lnTo>
                    <a:pt x="92" y="259"/>
                  </a:lnTo>
                  <a:lnTo>
                    <a:pt x="76" y="259"/>
                  </a:lnTo>
                  <a:lnTo>
                    <a:pt x="35" y="245"/>
                  </a:lnTo>
                  <a:lnTo>
                    <a:pt x="24" y="212"/>
                  </a:lnTo>
                  <a:lnTo>
                    <a:pt x="60" y="207"/>
                  </a:lnTo>
                  <a:lnTo>
                    <a:pt x="82" y="207"/>
                  </a:lnTo>
                  <a:lnTo>
                    <a:pt x="82" y="202"/>
                  </a:lnTo>
                  <a:lnTo>
                    <a:pt x="56" y="195"/>
                  </a:lnTo>
                  <a:lnTo>
                    <a:pt x="0" y="172"/>
                  </a:lnTo>
                  <a:lnTo>
                    <a:pt x="35" y="24"/>
                  </a:lnTo>
                  <a:lnTo>
                    <a:pt x="73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5" name="Freeform 28"/>
            <p:cNvSpPr>
              <a:spLocks/>
            </p:cNvSpPr>
            <p:nvPr/>
          </p:nvSpPr>
          <p:spPr bwMode="auto">
            <a:xfrm>
              <a:off x="3244" y="1861"/>
              <a:ext cx="58" cy="48"/>
            </a:xfrm>
            <a:custGeom>
              <a:avLst/>
              <a:gdLst>
                <a:gd name="T0" fmla="*/ 24 w 50"/>
                <a:gd name="T1" fmla="*/ 0 h 37"/>
                <a:gd name="T2" fmla="*/ 0 w 50"/>
                <a:gd name="T3" fmla="*/ 8 h 37"/>
                <a:gd name="T4" fmla="*/ 0 w 50"/>
                <a:gd name="T5" fmla="*/ 22 h 37"/>
                <a:gd name="T6" fmla="*/ 21 w 50"/>
                <a:gd name="T7" fmla="*/ 36 h 37"/>
                <a:gd name="T8" fmla="*/ 38 w 50"/>
                <a:gd name="T9" fmla="*/ 36 h 37"/>
                <a:gd name="T10" fmla="*/ 49 w 50"/>
                <a:gd name="T11" fmla="*/ 32 h 37"/>
                <a:gd name="T12" fmla="*/ 24 w 50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7">
                  <a:moveTo>
                    <a:pt x="24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21" y="36"/>
                  </a:lnTo>
                  <a:lnTo>
                    <a:pt x="38" y="36"/>
                  </a:lnTo>
                  <a:lnTo>
                    <a:pt x="49" y="32"/>
                  </a:lnTo>
                  <a:lnTo>
                    <a:pt x="24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6" name="Freeform 29"/>
            <p:cNvSpPr>
              <a:spLocks/>
            </p:cNvSpPr>
            <p:nvPr/>
          </p:nvSpPr>
          <p:spPr bwMode="auto">
            <a:xfrm>
              <a:off x="3155" y="1876"/>
              <a:ext cx="71" cy="115"/>
            </a:xfrm>
            <a:custGeom>
              <a:avLst/>
              <a:gdLst>
                <a:gd name="T0" fmla="*/ 0 w 61"/>
                <a:gd name="T1" fmla="*/ 23 h 88"/>
                <a:gd name="T2" fmla="*/ 0 w 61"/>
                <a:gd name="T3" fmla="*/ 60 h 88"/>
                <a:gd name="T4" fmla="*/ 21 w 61"/>
                <a:gd name="T5" fmla="*/ 87 h 88"/>
                <a:gd name="T6" fmla="*/ 40 w 61"/>
                <a:gd name="T7" fmla="*/ 87 h 88"/>
                <a:gd name="T8" fmla="*/ 60 w 61"/>
                <a:gd name="T9" fmla="*/ 66 h 88"/>
                <a:gd name="T10" fmla="*/ 60 w 61"/>
                <a:gd name="T11" fmla="*/ 37 h 88"/>
                <a:gd name="T12" fmla="*/ 56 w 61"/>
                <a:gd name="T13" fmla="*/ 23 h 88"/>
                <a:gd name="T14" fmla="*/ 21 w 61"/>
                <a:gd name="T15" fmla="*/ 0 h 88"/>
                <a:gd name="T16" fmla="*/ 0 w 61"/>
                <a:gd name="T17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8">
                  <a:moveTo>
                    <a:pt x="0" y="23"/>
                  </a:moveTo>
                  <a:lnTo>
                    <a:pt x="0" y="60"/>
                  </a:lnTo>
                  <a:lnTo>
                    <a:pt x="21" y="87"/>
                  </a:lnTo>
                  <a:lnTo>
                    <a:pt x="40" y="87"/>
                  </a:lnTo>
                  <a:lnTo>
                    <a:pt x="60" y="66"/>
                  </a:lnTo>
                  <a:lnTo>
                    <a:pt x="60" y="37"/>
                  </a:lnTo>
                  <a:lnTo>
                    <a:pt x="56" y="23"/>
                  </a:lnTo>
                  <a:lnTo>
                    <a:pt x="21" y="0"/>
                  </a:lnTo>
                  <a:lnTo>
                    <a:pt x="0" y="23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7" name="Freeform 30"/>
            <p:cNvSpPr>
              <a:spLocks/>
            </p:cNvSpPr>
            <p:nvPr/>
          </p:nvSpPr>
          <p:spPr bwMode="auto">
            <a:xfrm>
              <a:off x="3234" y="2318"/>
              <a:ext cx="36" cy="37"/>
            </a:xfrm>
            <a:custGeom>
              <a:avLst/>
              <a:gdLst>
                <a:gd name="T0" fmla="*/ 0 w 31"/>
                <a:gd name="T1" fmla="*/ 20 h 28"/>
                <a:gd name="T2" fmla="*/ 20 w 31"/>
                <a:gd name="T3" fmla="*/ 27 h 28"/>
                <a:gd name="T4" fmla="*/ 30 w 31"/>
                <a:gd name="T5" fmla="*/ 20 h 28"/>
                <a:gd name="T6" fmla="*/ 30 w 31"/>
                <a:gd name="T7" fmla="*/ 9 h 28"/>
                <a:gd name="T8" fmla="*/ 14 w 31"/>
                <a:gd name="T9" fmla="*/ 0 h 28"/>
                <a:gd name="T10" fmla="*/ 0 w 31"/>
                <a:gd name="T11" fmla="*/ 0 h 28"/>
                <a:gd name="T12" fmla="*/ 0 w 31"/>
                <a:gd name="T13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8">
                  <a:moveTo>
                    <a:pt x="0" y="20"/>
                  </a:moveTo>
                  <a:lnTo>
                    <a:pt x="20" y="27"/>
                  </a:lnTo>
                  <a:lnTo>
                    <a:pt x="30" y="20"/>
                  </a:lnTo>
                  <a:lnTo>
                    <a:pt x="30" y="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auto">
            <a:xfrm>
              <a:off x="3180" y="2428"/>
              <a:ext cx="55" cy="80"/>
            </a:xfrm>
            <a:custGeom>
              <a:avLst/>
              <a:gdLst>
                <a:gd name="T0" fmla="*/ 0 w 48"/>
                <a:gd name="T1" fmla="*/ 14 h 61"/>
                <a:gd name="T2" fmla="*/ 7 w 48"/>
                <a:gd name="T3" fmla="*/ 27 h 61"/>
                <a:gd name="T4" fmla="*/ 7 w 48"/>
                <a:gd name="T5" fmla="*/ 48 h 61"/>
                <a:gd name="T6" fmla="*/ 23 w 48"/>
                <a:gd name="T7" fmla="*/ 60 h 61"/>
                <a:gd name="T8" fmla="*/ 44 w 48"/>
                <a:gd name="T9" fmla="*/ 60 h 61"/>
                <a:gd name="T10" fmla="*/ 47 w 48"/>
                <a:gd name="T11" fmla="*/ 51 h 61"/>
                <a:gd name="T12" fmla="*/ 47 w 48"/>
                <a:gd name="T13" fmla="*/ 20 h 61"/>
                <a:gd name="T14" fmla="*/ 44 w 48"/>
                <a:gd name="T15" fmla="*/ 7 h 61"/>
                <a:gd name="T16" fmla="*/ 19 w 48"/>
                <a:gd name="T17" fmla="*/ 0 h 61"/>
                <a:gd name="T18" fmla="*/ 0 w 48"/>
                <a:gd name="T19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61">
                  <a:moveTo>
                    <a:pt x="0" y="14"/>
                  </a:moveTo>
                  <a:lnTo>
                    <a:pt x="7" y="27"/>
                  </a:lnTo>
                  <a:lnTo>
                    <a:pt x="7" y="48"/>
                  </a:lnTo>
                  <a:lnTo>
                    <a:pt x="23" y="60"/>
                  </a:lnTo>
                  <a:lnTo>
                    <a:pt x="44" y="60"/>
                  </a:lnTo>
                  <a:lnTo>
                    <a:pt x="47" y="51"/>
                  </a:lnTo>
                  <a:lnTo>
                    <a:pt x="47" y="20"/>
                  </a:lnTo>
                  <a:lnTo>
                    <a:pt x="44" y="7"/>
                  </a:lnTo>
                  <a:lnTo>
                    <a:pt x="19" y="0"/>
                  </a:lnTo>
                  <a:lnTo>
                    <a:pt x="0" y="14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3012" y="2406"/>
              <a:ext cx="109" cy="90"/>
            </a:xfrm>
            <a:custGeom>
              <a:avLst/>
              <a:gdLst>
                <a:gd name="T0" fmla="*/ 56 w 94"/>
                <a:gd name="T1" fmla="*/ 0 h 69"/>
                <a:gd name="T2" fmla="*/ 40 w 94"/>
                <a:gd name="T3" fmla="*/ 9 h 69"/>
                <a:gd name="T4" fmla="*/ 4 w 94"/>
                <a:gd name="T5" fmla="*/ 27 h 69"/>
                <a:gd name="T6" fmla="*/ 0 w 94"/>
                <a:gd name="T7" fmla="*/ 35 h 69"/>
                <a:gd name="T8" fmla="*/ 0 w 94"/>
                <a:gd name="T9" fmla="*/ 50 h 69"/>
                <a:gd name="T10" fmla="*/ 23 w 94"/>
                <a:gd name="T11" fmla="*/ 68 h 69"/>
                <a:gd name="T12" fmla="*/ 37 w 94"/>
                <a:gd name="T13" fmla="*/ 68 h 69"/>
                <a:gd name="T14" fmla="*/ 52 w 94"/>
                <a:gd name="T15" fmla="*/ 56 h 69"/>
                <a:gd name="T16" fmla="*/ 64 w 94"/>
                <a:gd name="T17" fmla="*/ 35 h 69"/>
                <a:gd name="T18" fmla="*/ 85 w 94"/>
                <a:gd name="T19" fmla="*/ 35 h 69"/>
                <a:gd name="T20" fmla="*/ 93 w 94"/>
                <a:gd name="T21" fmla="*/ 14 h 69"/>
                <a:gd name="T22" fmla="*/ 85 w 94"/>
                <a:gd name="T23" fmla="*/ 0 h 69"/>
                <a:gd name="T24" fmla="*/ 56 w 94"/>
                <a:gd name="T2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69">
                  <a:moveTo>
                    <a:pt x="56" y="0"/>
                  </a:moveTo>
                  <a:lnTo>
                    <a:pt x="40" y="9"/>
                  </a:lnTo>
                  <a:lnTo>
                    <a:pt x="4" y="27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3" y="68"/>
                  </a:lnTo>
                  <a:lnTo>
                    <a:pt x="37" y="68"/>
                  </a:lnTo>
                  <a:lnTo>
                    <a:pt x="52" y="56"/>
                  </a:lnTo>
                  <a:lnTo>
                    <a:pt x="64" y="35"/>
                  </a:lnTo>
                  <a:lnTo>
                    <a:pt x="85" y="35"/>
                  </a:lnTo>
                  <a:lnTo>
                    <a:pt x="93" y="14"/>
                  </a:lnTo>
                  <a:lnTo>
                    <a:pt x="85" y="0"/>
                  </a:lnTo>
                  <a:lnTo>
                    <a:pt x="56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0" name="Freeform 33"/>
            <p:cNvSpPr>
              <a:spLocks/>
            </p:cNvSpPr>
            <p:nvPr/>
          </p:nvSpPr>
          <p:spPr bwMode="auto">
            <a:xfrm>
              <a:off x="2870" y="2159"/>
              <a:ext cx="277" cy="248"/>
            </a:xfrm>
            <a:custGeom>
              <a:avLst/>
              <a:gdLst>
                <a:gd name="T0" fmla="*/ 63 w 240"/>
                <a:gd name="T1" fmla="*/ 37 h 190"/>
                <a:gd name="T2" fmla="*/ 47 w 240"/>
                <a:gd name="T3" fmla="*/ 10 h 190"/>
                <a:gd name="T4" fmla="*/ 35 w 240"/>
                <a:gd name="T5" fmla="*/ 0 h 190"/>
                <a:gd name="T6" fmla="*/ 23 w 240"/>
                <a:gd name="T7" fmla="*/ 0 h 190"/>
                <a:gd name="T8" fmla="*/ 23 w 240"/>
                <a:gd name="T9" fmla="*/ 21 h 190"/>
                <a:gd name="T10" fmla="*/ 12 w 240"/>
                <a:gd name="T11" fmla="*/ 82 h 190"/>
                <a:gd name="T12" fmla="*/ 19 w 240"/>
                <a:gd name="T13" fmla="*/ 111 h 190"/>
                <a:gd name="T14" fmla="*/ 8 w 240"/>
                <a:gd name="T15" fmla="*/ 142 h 190"/>
                <a:gd name="T16" fmla="*/ 0 w 240"/>
                <a:gd name="T17" fmla="*/ 156 h 190"/>
                <a:gd name="T18" fmla="*/ 23 w 240"/>
                <a:gd name="T19" fmla="*/ 169 h 190"/>
                <a:gd name="T20" fmla="*/ 51 w 240"/>
                <a:gd name="T21" fmla="*/ 169 h 190"/>
                <a:gd name="T22" fmla="*/ 56 w 240"/>
                <a:gd name="T23" fmla="*/ 172 h 190"/>
                <a:gd name="T24" fmla="*/ 56 w 240"/>
                <a:gd name="T25" fmla="*/ 189 h 190"/>
                <a:gd name="T26" fmla="*/ 87 w 240"/>
                <a:gd name="T27" fmla="*/ 189 h 190"/>
                <a:gd name="T28" fmla="*/ 99 w 240"/>
                <a:gd name="T29" fmla="*/ 172 h 190"/>
                <a:gd name="T30" fmla="*/ 115 w 240"/>
                <a:gd name="T31" fmla="*/ 149 h 190"/>
                <a:gd name="T32" fmla="*/ 115 w 240"/>
                <a:gd name="T33" fmla="*/ 118 h 190"/>
                <a:gd name="T34" fmla="*/ 128 w 240"/>
                <a:gd name="T35" fmla="*/ 114 h 190"/>
                <a:gd name="T36" fmla="*/ 144 w 240"/>
                <a:gd name="T37" fmla="*/ 131 h 190"/>
                <a:gd name="T38" fmla="*/ 187 w 240"/>
                <a:gd name="T39" fmla="*/ 142 h 190"/>
                <a:gd name="T40" fmla="*/ 231 w 240"/>
                <a:gd name="T41" fmla="*/ 142 h 190"/>
                <a:gd name="T42" fmla="*/ 239 w 240"/>
                <a:gd name="T43" fmla="*/ 135 h 190"/>
                <a:gd name="T44" fmla="*/ 239 w 240"/>
                <a:gd name="T45" fmla="*/ 108 h 190"/>
                <a:gd name="T46" fmla="*/ 223 w 240"/>
                <a:gd name="T47" fmla="*/ 95 h 190"/>
                <a:gd name="T48" fmla="*/ 207 w 240"/>
                <a:gd name="T49" fmla="*/ 95 h 190"/>
                <a:gd name="T50" fmla="*/ 150 w 240"/>
                <a:gd name="T51" fmla="*/ 51 h 190"/>
                <a:gd name="T52" fmla="*/ 128 w 240"/>
                <a:gd name="T53" fmla="*/ 51 h 190"/>
                <a:gd name="T54" fmla="*/ 115 w 240"/>
                <a:gd name="T55" fmla="*/ 37 h 190"/>
                <a:gd name="T56" fmla="*/ 63 w 240"/>
                <a:gd name="T57" fmla="*/ 3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90">
                  <a:moveTo>
                    <a:pt x="63" y="37"/>
                  </a:moveTo>
                  <a:lnTo>
                    <a:pt x="47" y="1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12" y="82"/>
                  </a:lnTo>
                  <a:lnTo>
                    <a:pt x="19" y="111"/>
                  </a:lnTo>
                  <a:lnTo>
                    <a:pt x="8" y="142"/>
                  </a:lnTo>
                  <a:lnTo>
                    <a:pt x="0" y="156"/>
                  </a:lnTo>
                  <a:lnTo>
                    <a:pt x="23" y="169"/>
                  </a:lnTo>
                  <a:lnTo>
                    <a:pt x="51" y="169"/>
                  </a:lnTo>
                  <a:lnTo>
                    <a:pt x="56" y="172"/>
                  </a:lnTo>
                  <a:lnTo>
                    <a:pt x="56" y="189"/>
                  </a:lnTo>
                  <a:lnTo>
                    <a:pt x="87" y="189"/>
                  </a:lnTo>
                  <a:lnTo>
                    <a:pt x="99" y="172"/>
                  </a:lnTo>
                  <a:lnTo>
                    <a:pt x="115" y="149"/>
                  </a:lnTo>
                  <a:lnTo>
                    <a:pt x="115" y="118"/>
                  </a:lnTo>
                  <a:lnTo>
                    <a:pt x="128" y="114"/>
                  </a:lnTo>
                  <a:lnTo>
                    <a:pt x="144" y="131"/>
                  </a:lnTo>
                  <a:lnTo>
                    <a:pt x="187" y="142"/>
                  </a:lnTo>
                  <a:lnTo>
                    <a:pt x="231" y="142"/>
                  </a:lnTo>
                  <a:lnTo>
                    <a:pt x="239" y="135"/>
                  </a:lnTo>
                  <a:lnTo>
                    <a:pt x="239" y="108"/>
                  </a:lnTo>
                  <a:lnTo>
                    <a:pt x="223" y="95"/>
                  </a:lnTo>
                  <a:lnTo>
                    <a:pt x="207" y="95"/>
                  </a:lnTo>
                  <a:lnTo>
                    <a:pt x="150" y="51"/>
                  </a:lnTo>
                  <a:lnTo>
                    <a:pt x="128" y="51"/>
                  </a:lnTo>
                  <a:lnTo>
                    <a:pt x="115" y="37"/>
                  </a:lnTo>
                  <a:lnTo>
                    <a:pt x="63" y="37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1" name="Freeform 34"/>
            <p:cNvSpPr>
              <a:spLocks/>
            </p:cNvSpPr>
            <p:nvPr/>
          </p:nvSpPr>
          <p:spPr bwMode="auto">
            <a:xfrm>
              <a:off x="575" y="1402"/>
              <a:ext cx="644" cy="1059"/>
            </a:xfrm>
            <a:custGeom>
              <a:avLst/>
              <a:gdLst>
                <a:gd name="T0" fmla="*/ 524 w 558"/>
                <a:gd name="T1" fmla="*/ 105 h 812"/>
                <a:gd name="T2" fmla="*/ 484 w 558"/>
                <a:gd name="T3" fmla="*/ 131 h 812"/>
                <a:gd name="T4" fmla="*/ 465 w 558"/>
                <a:gd name="T5" fmla="*/ 152 h 812"/>
                <a:gd name="T6" fmla="*/ 465 w 558"/>
                <a:gd name="T7" fmla="*/ 209 h 812"/>
                <a:gd name="T8" fmla="*/ 480 w 558"/>
                <a:gd name="T9" fmla="*/ 225 h 812"/>
                <a:gd name="T10" fmla="*/ 488 w 558"/>
                <a:gd name="T11" fmla="*/ 229 h 812"/>
                <a:gd name="T12" fmla="*/ 504 w 558"/>
                <a:gd name="T13" fmla="*/ 255 h 812"/>
                <a:gd name="T14" fmla="*/ 492 w 558"/>
                <a:gd name="T15" fmla="*/ 279 h 812"/>
                <a:gd name="T16" fmla="*/ 480 w 558"/>
                <a:gd name="T17" fmla="*/ 289 h 812"/>
                <a:gd name="T18" fmla="*/ 480 w 558"/>
                <a:gd name="T19" fmla="*/ 299 h 812"/>
                <a:gd name="T20" fmla="*/ 497 w 558"/>
                <a:gd name="T21" fmla="*/ 312 h 812"/>
                <a:gd name="T22" fmla="*/ 497 w 558"/>
                <a:gd name="T23" fmla="*/ 339 h 812"/>
                <a:gd name="T24" fmla="*/ 467 w 558"/>
                <a:gd name="T25" fmla="*/ 356 h 812"/>
                <a:gd name="T26" fmla="*/ 467 w 558"/>
                <a:gd name="T27" fmla="*/ 377 h 812"/>
                <a:gd name="T28" fmla="*/ 459 w 558"/>
                <a:gd name="T29" fmla="*/ 384 h 812"/>
                <a:gd name="T30" fmla="*/ 480 w 558"/>
                <a:gd name="T31" fmla="*/ 401 h 812"/>
                <a:gd name="T32" fmla="*/ 467 w 558"/>
                <a:gd name="T33" fmla="*/ 417 h 812"/>
                <a:gd name="T34" fmla="*/ 484 w 558"/>
                <a:gd name="T35" fmla="*/ 464 h 812"/>
                <a:gd name="T36" fmla="*/ 473 w 558"/>
                <a:gd name="T37" fmla="*/ 478 h 812"/>
                <a:gd name="T38" fmla="*/ 475 w 558"/>
                <a:gd name="T39" fmla="*/ 502 h 812"/>
                <a:gd name="T40" fmla="*/ 456 w 558"/>
                <a:gd name="T41" fmla="*/ 518 h 812"/>
                <a:gd name="T42" fmla="*/ 456 w 558"/>
                <a:gd name="T43" fmla="*/ 555 h 812"/>
                <a:gd name="T44" fmla="*/ 465 w 558"/>
                <a:gd name="T45" fmla="*/ 569 h 812"/>
                <a:gd name="T46" fmla="*/ 448 w 558"/>
                <a:gd name="T47" fmla="*/ 582 h 812"/>
                <a:gd name="T48" fmla="*/ 459 w 558"/>
                <a:gd name="T49" fmla="*/ 616 h 812"/>
                <a:gd name="T50" fmla="*/ 480 w 558"/>
                <a:gd name="T51" fmla="*/ 643 h 812"/>
                <a:gd name="T52" fmla="*/ 488 w 558"/>
                <a:gd name="T53" fmla="*/ 677 h 812"/>
                <a:gd name="T54" fmla="*/ 480 w 558"/>
                <a:gd name="T55" fmla="*/ 706 h 812"/>
                <a:gd name="T56" fmla="*/ 537 w 558"/>
                <a:gd name="T57" fmla="*/ 731 h 812"/>
                <a:gd name="T58" fmla="*/ 549 w 558"/>
                <a:gd name="T59" fmla="*/ 731 h 812"/>
                <a:gd name="T60" fmla="*/ 549 w 558"/>
                <a:gd name="T61" fmla="*/ 765 h 812"/>
                <a:gd name="T62" fmla="*/ 545 w 558"/>
                <a:gd name="T63" fmla="*/ 780 h 812"/>
                <a:gd name="T64" fmla="*/ 557 w 558"/>
                <a:gd name="T65" fmla="*/ 797 h 812"/>
                <a:gd name="T66" fmla="*/ 557 w 558"/>
                <a:gd name="T67" fmla="*/ 811 h 812"/>
                <a:gd name="T68" fmla="*/ 287 w 558"/>
                <a:gd name="T69" fmla="*/ 690 h 812"/>
                <a:gd name="T70" fmla="*/ 137 w 558"/>
                <a:gd name="T71" fmla="*/ 605 h 812"/>
                <a:gd name="T72" fmla="*/ 45 w 558"/>
                <a:gd name="T73" fmla="*/ 542 h 812"/>
                <a:gd name="T74" fmla="*/ 45 w 558"/>
                <a:gd name="T75" fmla="*/ 518 h 812"/>
                <a:gd name="T76" fmla="*/ 38 w 558"/>
                <a:gd name="T77" fmla="*/ 505 h 812"/>
                <a:gd name="T78" fmla="*/ 8 w 558"/>
                <a:gd name="T79" fmla="*/ 505 h 812"/>
                <a:gd name="T80" fmla="*/ 0 w 558"/>
                <a:gd name="T81" fmla="*/ 495 h 812"/>
                <a:gd name="T82" fmla="*/ 0 w 558"/>
                <a:gd name="T83" fmla="*/ 482 h 812"/>
                <a:gd name="T84" fmla="*/ 53 w 558"/>
                <a:gd name="T85" fmla="*/ 417 h 812"/>
                <a:gd name="T86" fmla="*/ 118 w 558"/>
                <a:gd name="T87" fmla="*/ 346 h 812"/>
                <a:gd name="T88" fmla="*/ 145 w 558"/>
                <a:gd name="T89" fmla="*/ 312 h 812"/>
                <a:gd name="T90" fmla="*/ 467 w 558"/>
                <a:gd name="T91" fmla="*/ 0 h 812"/>
                <a:gd name="T92" fmla="*/ 484 w 558"/>
                <a:gd name="T93" fmla="*/ 0 h 812"/>
                <a:gd name="T94" fmla="*/ 512 w 558"/>
                <a:gd name="T95" fmla="*/ 44 h 812"/>
                <a:gd name="T96" fmla="*/ 520 w 558"/>
                <a:gd name="T97" fmla="*/ 77 h 812"/>
                <a:gd name="T98" fmla="*/ 524 w 558"/>
                <a:gd name="T99" fmla="*/ 105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8" h="812">
                  <a:moveTo>
                    <a:pt x="524" y="105"/>
                  </a:moveTo>
                  <a:lnTo>
                    <a:pt x="484" y="131"/>
                  </a:lnTo>
                  <a:lnTo>
                    <a:pt x="465" y="152"/>
                  </a:lnTo>
                  <a:lnTo>
                    <a:pt x="465" y="209"/>
                  </a:lnTo>
                  <a:lnTo>
                    <a:pt x="480" y="225"/>
                  </a:lnTo>
                  <a:lnTo>
                    <a:pt x="488" y="229"/>
                  </a:lnTo>
                  <a:lnTo>
                    <a:pt x="504" y="255"/>
                  </a:lnTo>
                  <a:lnTo>
                    <a:pt x="492" y="279"/>
                  </a:lnTo>
                  <a:lnTo>
                    <a:pt x="480" y="289"/>
                  </a:lnTo>
                  <a:lnTo>
                    <a:pt x="480" y="299"/>
                  </a:lnTo>
                  <a:lnTo>
                    <a:pt x="497" y="312"/>
                  </a:lnTo>
                  <a:lnTo>
                    <a:pt x="497" y="339"/>
                  </a:lnTo>
                  <a:lnTo>
                    <a:pt x="467" y="356"/>
                  </a:lnTo>
                  <a:lnTo>
                    <a:pt x="467" y="377"/>
                  </a:lnTo>
                  <a:lnTo>
                    <a:pt x="459" y="384"/>
                  </a:lnTo>
                  <a:lnTo>
                    <a:pt x="480" y="401"/>
                  </a:lnTo>
                  <a:lnTo>
                    <a:pt x="467" y="417"/>
                  </a:lnTo>
                  <a:lnTo>
                    <a:pt x="484" y="464"/>
                  </a:lnTo>
                  <a:lnTo>
                    <a:pt x="473" y="478"/>
                  </a:lnTo>
                  <a:lnTo>
                    <a:pt x="475" y="502"/>
                  </a:lnTo>
                  <a:lnTo>
                    <a:pt x="456" y="518"/>
                  </a:lnTo>
                  <a:lnTo>
                    <a:pt x="456" y="555"/>
                  </a:lnTo>
                  <a:lnTo>
                    <a:pt x="465" y="569"/>
                  </a:lnTo>
                  <a:lnTo>
                    <a:pt x="448" y="582"/>
                  </a:lnTo>
                  <a:lnTo>
                    <a:pt x="459" y="616"/>
                  </a:lnTo>
                  <a:lnTo>
                    <a:pt x="480" y="643"/>
                  </a:lnTo>
                  <a:lnTo>
                    <a:pt x="488" y="677"/>
                  </a:lnTo>
                  <a:lnTo>
                    <a:pt x="480" y="706"/>
                  </a:lnTo>
                  <a:lnTo>
                    <a:pt x="537" y="731"/>
                  </a:lnTo>
                  <a:lnTo>
                    <a:pt x="549" y="731"/>
                  </a:lnTo>
                  <a:lnTo>
                    <a:pt x="549" y="765"/>
                  </a:lnTo>
                  <a:lnTo>
                    <a:pt x="545" y="780"/>
                  </a:lnTo>
                  <a:lnTo>
                    <a:pt x="557" y="797"/>
                  </a:lnTo>
                  <a:lnTo>
                    <a:pt x="557" y="811"/>
                  </a:lnTo>
                  <a:lnTo>
                    <a:pt x="287" y="690"/>
                  </a:lnTo>
                  <a:lnTo>
                    <a:pt x="137" y="605"/>
                  </a:lnTo>
                  <a:lnTo>
                    <a:pt x="45" y="542"/>
                  </a:lnTo>
                  <a:lnTo>
                    <a:pt x="45" y="518"/>
                  </a:lnTo>
                  <a:lnTo>
                    <a:pt x="38" y="505"/>
                  </a:lnTo>
                  <a:lnTo>
                    <a:pt x="8" y="505"/>
                  </a:lnTo>
                  <a:lnTo>
                    <a:pt x="0" y="495"/>
                  </a:lnTo>
                  <a:lnTo>
                    <a:pt x="0" y="482"/>
                  </a:lnTo>
                  <a:lnTo>
                    <a:pt x="53" y="417"/>
                  </a:lnTo>
                  <a:lnTo>
                    <a:pt x="118" y="346"/>
                  </a:lnTo>
                  <a:lnTo>
                    <a:pt x="145" y="312"/>
                  </a:lnTo>
                  <a:lnTo>
                    <a:pt x="467" y="0"/>
                  </a:lnTo>
                  <a:lnTo>
                    <a:pt x="484" y="0"/>
                  </a:lnTo>
                  <a:lnTo>
                    <a:pt x="512" y="44"/>
                  </a:lnTo>
                  <a:lnTo>
                    <a:pt x="520" y="77"/>
                  </a:lnTo>
                  <a:lnTo>
                    <a:pt x="524" y="105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1091" y="1442"/>
              <a:ext cx="1942" cy="1285"/>
            </a:xfrm>
            <a:custGeom>
              <a:avLst/>
              <a:gdLst>
                <a:gd name="T0" fmla="*/ 108 w 1682"/>
                <a:gd name="T1" fmla="*/ 765 h 985"/>
                <a:gd name="T2" fmla="*/ 88 w 1682"/>
                <a:gd name="T3" fmla="*/ 699 h 985"/>
                <a:gd name="T4" fmla="*/ 11 w 1682"/>
                <a:gd name="T5" fmla="*/ 584 h 985"/>
                <a:gd name="T6" fmla="*/ 8 w 1682"/>
                <a:gd name="T7" fmla="*/ 487 h 985"/>
                <a:gd name="T8" fmla="*/ 19 w 1682"/>
                <a:gd name="T9" fmla="*/ 386 h 985"/>
                <a:gd name="T10" fmla="*/ 19 w 1682"/>
                <a:gd name="T11" fmla="*/ 325 h 985"/>
                <a:gd name="T12" fmla="*/ 31 w 1682"/>
                <a:gd name="T13" fmla="*/ 259 h 985"/>
                <a:gd name="T14" fmla="*/ 31 w 1682"/>
                <a:gd name="T15" fmla="*/ 195 h 985"/>
                <a:gd name="T16" fmla="*/ 76 w 1682"/>
                <a:gd name="T17" fmla="*/ 74 h 985"/>
                <a:gd name="T18" fmla="*/ 123 w 1682"/>
                <a:gd name="T19" fmla="*/ 108 h 985"/>
                <a:gd name="T20" fmla="*/ 241 w 1682"/>
                <a:gd name="T21" fmla="*/ 74 h 985"/>
                <a:gd name="T22" fmla="*/ 217 w 1682"/>
                <a:gd name="T23" fmla="*/ 92 h 985"/>
                <a:gd name="T24" fmla="*/ 301 w 1682"/>
                <a:gd name="T25" fmla="*/ 118 h 985"/>
                <a:gd name="T26" fmla="*/ 378 w 1682"/>
                <a:gd name="T27" fmla="*/ 118 h 985"/>
                <a:gd name="T28" fmla="*/ 430 w 1682"/>
                <a:gd name="T29" fmla="*/ 148 h 985"/>
                <a:gd name="T30" fmla="*/ 503 w 1682"/>
                <a:gd name="T31" fmla="*/ 202 h 985"/>
                <a:gd name="T32" fmla="*/ 640 w 1682"/>
                <a:gd name="T33" fmla="*/ 292 h 985"/>
                <a:gd name="T34" fmla="*/ 752 w 1682"/>
                <a:gd name="T35" fmla="*/ 411 h 985"/>
                <a:gd name="T36" fmla="*/ 855 w 1682"/>
                <a:gd name="T37" fmla="*/ 464 h 985"/>
                <a:gd name="T38" fmla="*/ 853 w 1682"/>
                <a:gd name="T39" fmla="*/ 411 h 985"/>
                <a:gd name="T40" fmla="*/ 925 w 1682"/>
                <a:gd name="T41" fmla="*/ 370 h 985"/>
                <a:gd name="T42" fmla="*/ 1037 w 1682"/>
                <a:gd name="T43" fmla="*/ 426 h 985"/>
                <a:gd name="T44" fmla="*/ 1146 w 1682"/>
                <a:gd name="T45" fmla="*/ 426 h 985"/>
                <a:gd name="T46" fmla="*/ 1205 w 1682"/>
                <a:gd name="T47" fmla="*/ 447 h 985"/>
                <a:gd name="T48" fmla="*/ 1217 w 1682"/>
                <a:gd name="T49" fmla="*/ 460 h 985"/>
                <a:gd name="T50" fmla="*/ 1285 w 1682"/>
                <a:gd name="T51" fmla="*/ 396 h 985"/>
                <a:gd name="T52" fmla="*/ 1285 w 1682"/>
                <a:gd name="T53" fmla="*/ 337 h 985"/>
                <a:gd name="T54" fmla="*/ 1205 w 1682"/>
                <a:gd name="T55" fmla="*/ 262 h 985"/>
                <a:gd name="T56" fmla="*/ 1226 w 1682"/>
                <a:gd name="T57" fmla="*/ 212 h 985"/>
                <a:gd name="T58" fmla="*/ 1213 w 1682"/>
                <a:gd name="T59" fmla="*/ 111 h 985"/>
                <a:gd name="T60" fmla="*/ 1338 w 1682"/>
                <a:gd name="T61" fmla="*/ 7 h 985"/>
                <a:gd name="T62" fmla="*/ 1285 w 1682"/>
                <a:gd name="T63" fmla="*/ 111 h 985"/>
                <a:gd name="T64" fmla="*/ 1266 w 1682"/>
                <a:gd name="T65" fmla="*/ 148 h 985"/>
                <a:gd name="T66" fmla="*/ 1299 w 1682"/>
                <a:gd name="T67" fmla="*/ 235 h 985"/>
                <a:gd name="T68" fmla="*/ 1326 w 1682"/>
                <a:gd name="T69" fmla="*/ 315 h 985"/>
                <a:gd name="T70" fmla="*/ 1379 w 1682"/>
                <a:gd name="T71" fmla="*/ 377 h 985"/>
                <a:gd name="T72" fmla="*/ 1410 w 1682"/>
                <a:gd name="T73" fmla="*/ 337 h 985"/>
                <a:gd name="T74" fmla="*/ 1499 w 1682"/>
                <a:gd name="T75" fmla="*/ 466 h 985"/>
                <a:gd name="T76" fmla="*/ 1507 w 1682"/>
                <a:gd name="T77" fmla="*/ 315 h 985"/>
                <a:gd name="T78" fmla="*/ 1624 w 1682"/>
                <a:gd name="T79" fmla="*/ 299 h 985"/>
                <a:gd name="T80" fmla="*/ 1640 w 1682"/>
                <a:gd name="T81" fmla="*/ 346 h 985"/>
                <a:gd name="T82" fmla="*/ 1640 w 1682"/>
                <a:gd name="T83" fmla="*/ 393 h 985"/>
                <a:gd name="T84" fmla="*/ 1681 w 1682"/>
                <a:gd name="T85" fmla="*/ 438 h 985"/>
                <a:gd name="T86" fmla="*/ 1600 w 1682"/>
                <a:gd name="T87" fmla="*/ 504 h 985"/>
                <a:gd name="T88" fmla="*/ 1559 w 1682"/>
                <a:gd name="T89" fmla="*/ 524 h 985"/>
                <a:gd name="T90" fmla="*/ 1507 w 1682"/>
                <a:gd name="T91" fmla="*/ 595 h 985"/>
                <a:gd name="T92" fmla="*/ 1407 w 1682"/>
                <a:gd name="T93" fmla="*/ 592 h 985"/>
                <a:gd name="T94" fmla="*/ 1521 w 1682"/>
                <a:gd name="T95" fmla="*/ 655 h 985"/>
                <a:gd name="T96" fmla="*/ 1430 w 1682"/>
                <a:gd name="T97" fmla="*/ 706 h 985"/>
                <a:gd name="T98" fmla="*/ 1410 w 1682"/>
                <a:gd name="T99" fmla="*/ 773 h 985"/>
                <a:gd name="T100" fmla="*/ 1310 w 1682"/>
                <a:gd name="T101" fmla="*/ 860 h 985"/>
                <a:gd name="T102" fmla="*/ 956 w 1682"/>
                <a:gd name="T103" fmla="*/ 97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2" h="985">
                  <a:moveTo>
                    <a:pt x="445" y="883"/>
                  </a:moveTo>
                  <a:lnTo>
                    <a:pt x="249" y="826"/>
                  </a:lnTo>
                  <a:lnTo>
                    <a:pt x="108" y="779"/>
                  </a:lnTo>
                  <a:lnTo>
                    <a:pt x="108" y="765"/>
                  </a:lnTo>
                  <a:lnTo>
                    <a:pt x="96" y="748"/>
                  </a:lnTo>
                  <a:lnTo>
                    <a:pt x="100" y="733"/>
                  </a:lnTo>
                  <a:lnTo>
                    <a:pt x="100" y="699"/>
                  </a:lnTo>
                  <a:lnTo>
                    <a:pt x="88" y="699"/>
                  </a:lnTo>
                  <a:lnTo>
                    <a:pt x="31" y="675"/>
                  </a:lnTo>
                  <a:lnTo>
                    <a:pt x="39" y="645"/>
                  </a:lnTo>
                  <a:lnTo>
                    <a:pt x="31" y="612"/>
                  </a:lnTo>
                  <a:lnTo>
                    <a:pt x="11" y="584"/>
                  </a:lnTo>
                  <a:lnTo>
                    <a:pt x="0" y="551"/>
                  </a:lnTo>
                  <a:lnTo>
                    <a:pt x="16" y="537"/>
                  </a:lnTo>
                  <a:lnTo>
                    <a:pt x="8" y="524"/>
                  </a:lnTo>
                  <a:lnTo>
                    <a:pt x="8" y="487"/>
                  </a:lnTo>
                  <a:lnTo>
                    <a:pt x="27" y="471"/>
                  </a:lnTo>
                  <a:lnTo>
                    <a:pt x="24" y="447"/>
                  </a:lnTo>
                  <a:lnTo>
                    <a:pt x="35" y="433"/>
                  </a:lnTo>
                  <a:lnTo>
                    <a:pt x="19" y="386"/>
                  </a:lnTo>
                  <a:lnTo>
                    <a:pt x="31" y="370"/>
                  </a:lnTo>
                  <a:lnTo>
                    <a:pt x="11" y="353"/>
                  </a:lnTo>
                  <a:lnTo>
                    <a:pt x="19" y="346"/>
                  </a:lnTo>
                  <a:lnTo>
                    <a:pt x="19" y="325"/>
                  </a:lnTo>
                  <a:lnTo>
                    <a:pt x="49" y="308"/>
                  </a:lnTo>
                  <a:lnTo>
                    <a:pt x="49" y="282"/>
                  </a:lnTo>
                  <a:lnTo>
                    <a:pt x="31" y="268"/>
                  </a:lnTo>
                  <a:lnTo>
                    <a:pt x="31" y="259"/>
                  </a:lnTo>
                  <a:lnTo>
                    <a:pt x="43" y="249"/>
                  </a:lnTo>
                  <a:lnTo>
                    <a:pt x="56" y="225"/>
                  </a:lnTo>
                  <a:lnTo>
                    <a:pt x="39" y="198"/>
                  </a:lnTo>
                  <a:lnTo>
                    <a:pt x="31" y="195"/>
                  </a:lnTo>
                  <a:lnTo>
                    <a:pt x="16" y="179"/>
                  </a:lnTo>
                  <a:lnTo>
                    <a:pt x="16" y="121"/>
                  </a:lnTo>
                  <a:lnTo>
                    <a:pt x="35" y="101"/>
                  </a:lnTo>
                  <a:lnTo>
                    <a:pt x="76" y="74"/>
                  </a:lnTo>
                  <a:lnTo>
                    <a:pt x="72" y="47"/>
                  </a:lnTo>
                  <a:lnTo>
                    <a:pt x="113" y="66"/>
                  </a:lnTo>
                  <a:lnTo>
                    <a:pt x="113" y="87"/>
                  </a:lnTo>
                  <a:lnTo>
                    <a:pt x="123" y="108"/>
                  </a:lnTo>
                  <a:lnTo>
                    <a:pt x="140" y="101"/>
                  </a:lnTo>
                  <a:lnTo>
                    <a:pt x="148" y="81"/>
                  </a:lnTo>
                  <a:lnTo>
                    <a:pt x="176" y="66"/>
                  </a:lnTo>
                  <a:lnTo>
                    <a:pt x="241" y="74"/>
                  </a:lnTo>
                  <a:lnTo>
                    <a:pt x="249" y="66"/>
                  </a:lnTo>
                  <a:lnTo>
                    <a:pt x="293" y="71"/>
                  </a:lnTo>
                  <a:lnTo>
                    <a:pt x="316" y="87"/>
                  </a:lnTo>
                  <a:lnTo>
                    <a:pt x="217" y="92"/>
                  </a:lnTo>
                  <a:lnTo>
                    <a:pt x="195" y="97"/>
                  </a:lnTo>
                  <a:lnTo>
                    <a:pt x="209" y="108"/>
                  </a:lnTo>
                  <a:lnTo>
                    <a:pt x="277" y="101"/>
                  </a:lnTo>
                  <a:lnTo>
                    <a:pt x="301" y="118"/>
                  </a:lnTo>
                  <a:lnTo>
                    <a:pt x="316" y="118"/>
                  </a:lnTo>
                  <a:lnTo>
                    <a:pt x="329" y="104"/>
                  </a:lnTo>
                  <a:lnTo>
                    <a:pt x="365" y="84"/>
                  </a:lnTo>
                  <a:lnTo>
                    <a:pt x="378" y="118"/>
                  </a:lnTo>
                  <a:lnTo>
                    <a:pt x="378" y="167"/>
                  </a:lnTo>
                  <a:lnTo>
                    <a:pt x="397" y="167"/>
                  </a:lnTo>
                  <a:lnTo>
                    <a:pt x="426" y="144"/>
                  </a:lnTo>
                  <a:lnTo>
                    <a:pt x="430" y="148"/>
                  </a:lnTo>
                  <a:lnTo>
                    <a:pt x="430" y="208"/>
                  </a:lnTo>
                  <a:lnTo>
                    <a:pt x="450" y="208"/>
                  </a:lnTo>
                  <a:lnTo>
                    <a:pt x="469" y="188"/>
                  </a:lnTo>
                  <a:lnTo>
                    <a:pt x="503" y="202"/>
                  </a:lnTo>
                  <a:lnTo>
                    <a:pt x="511" y="233"/>
                  </a:lnTo>
                  <a:lnTo>
                    <a:pt x="571" y="273"/>
                  </a:lnTo>
                  <a:lnTo>
                    <a:pt x="594" y="273"/>
                  </a:lnTo>
                  <a:lnTo>
                    <a:pt x="640" y="292"/>
                  </a:lnTo>
                  <a:lnTo>
                    <a:pt x="659" y="337"/>
                  </a:lnTo>
                  <a:lnTo>
                    <a:pt x="630" y="360"/>
                  </a:lnTo>
                  <a:lnTo>
                    <a:pt x="655" y="393"/>
                  </a:lnTo>
                  <a:lnTo>
                    <a:pt x="752" y="411"/>
                  </a:lnTo>
                  <a:lnTo>
                    <a:pt x="792" y="411"/>
                  </a:lnTo>
                  <a:lnTo>
                    <a:pt x="792" y="431"/>
                  </a:lnTo>
                  <a:lnTo>
                    <a:pt x="819" y="464"/>
                  </a:lnTo>
                  <a:lnTo>
                    <a:pt x="855" y="464"/>
                  </a:lnTo>
                  <a:lnTo>
                    <a:pt x="864" y="451"/>
                  </a:lnTo>
                  <a:lnTo>
                    <a:pt x="864" y="443"/>
                  </a:lnTo>
                  <a:lnTo>
                    <a:pt x="853" y="426"/>
                  </a:lnTo>
                  <a:lnTo>
                    <a:pt x="853" y="411"/>
                  </a:lnTo>
                  <a:lnTo>
                    <a:pt x="855" y="400"/>
                  </a:lnTo>
                  <a:lnTo>
                    <a:pt x="884" y="400"/>
                  </a:lnTo>
                  <a:lnTo>
                    <a:pt x="896" y="393"/>
                  </a:lnTo>
                  <a:lnTo>
                    <a:pt x="925" y="370"/>
                  </a:lnTo>
                  <a:lnTo>
                    <a:pt x="937" y="373"/>
                  </a:lnTo>
                  <a:lnTo>
                    <a:pt x="937" y="403"/>
                  </a:lnTo>
                  <a:lnTo>
                    <a:pt x="984" y="426"/>
                  </a:lnTo>
                  <a:lnTo>
                    <a:pt x="1037" y="426"/>
                  </a:lnTo>
                  <a:lnTo>
                    <a:pt x="1053" y="443"/>
                  </a:lnTo>
                  <a:lnTo>
                    <a:pt x="1074" y="447"/>
                  </a:lnTo>
                  <a:lnTo>
                    <a:pt x="1158" y="447"/>
                  </a:lnTo>
                  <a:lnTo>
                    <a:pt x="1146" y="426"/>
                  </a:lnTo>
                  <a:lnTo>
                    <a:pt x="1146" y="414"/>
                  </a:lnTo>
                  <a:lnTo>
                    <a:pt x="1178" y="403"/>
                  </a:lnTo>
                  <a:lnTo>
                    <a:pt x="1213" y="426"/>
                  </a:lnTo>
                  <a:lnTo>
                    <a:pt x="1205" y="447"/>
                  </a:lnTo>
                  <a:lnTo>
                    <a:pt x="1205" y="471"/>
                  </a:lnTo>
                  <a:lnTo>
                    <a:pt x="1213" y="480"/>
                  </a:lnTo>
                  <a:lnTo>
                    <a:pt x="1230" y="480"/>
                  </a:lnTo>
                  <a:lnTo>
                    <a:pt x="1217" y="460"/>
                  </a:lnTo>
                  <a:lnTo>
                    <a:pt x="1230" y="438"/>
                  </a:lnTo>
                  <a:lnTo>
                    <a:pt x="1258" y="426"/>
                  </a:lnTo>
                  <a:lnTo>
                    <a:pt x="1262" y="411"/>
                  </a:lnTo>
                  <a:lnTo>
                    <a:pt x="1285" y="396"/>
                  </a:lnTo>
                  <a:lnTo>
                    <a:pt x="1285" y="379"/>
                  </a:lnTo>
                  <a:lnTo>
                    <a:pt x="1262" y="373"/>
                  </a:lnTo>
                  <a:lnTo>
                    <a:pt x="1262" y="360"/>
                  </a:lnTo>
                  <a:lnTo>
                    <a:pt x="1285" y="337"/>
                  </a:lnTo>
                  <a:lnTo>
                    <a:pt x="1285" y="330"/>
                  </a:lnTo>
                  <a:lnTo>
                    <a:pt x="1242" y="325"/>
                  </a:lnTo>
                  <a:lnTo>
                    <a:pt x="1197" y="285"/>
                  </a:lnTo>
                  <a:lnTo>
                    <a:pt x="1205" y="262"/>
                  </a:lnTo>
                  <a:lnTo>
                    <a:pt x="1194" y="249"/>
                  </a:lnTo>
                  <a:lnTo>
                    <a:pt x="1194" y="225"/>
                  </a:lnTo>
                  <a:lnTo>
                    <a:pt x="1209" y="212"/>
                  </a:lnTo>
                  <a:lnTo>
                    <a:pt x="1226" y="212"/>
                  </a:lnTo>
                  <a:lnTo>
                    <a:pt x="1217" y="198"/>
                  </a:lnTo>
                  <a:lnTo>
                    <a:pt x="1217" y="179"/>
                  </a:lnTo>
                  <a:lnTo>
                    <a:pt x="1238" y="179"/>
                  </a:lnTo>
                  <a:lnTo>
                    <a:pt x="1213" y="111"/>
                  </a:lnTo>
                  <a:lnTo>
                    <a:pt x="1213" y="38"/>
                  </a:lnTo>
                  <a:lnTo>
                    <a:pt x="1244" y="0"/>
                  </a:lnTo>
                  <a:lnTo>
                    <a:pt x="1282" y="0"/>
                  </a:lnTo>
                  <a:lnTo>
                    <a:pt x="1338" y="7"/>
                  </a:lnTo>
                  <a:lnTo>
                    <a:pt x="1346" y="21"/>
                  </a:lnTo>
                  <a:lnTo>
                    <a:pt x="1318" y="94"/>
                  </a:lnTo>
                  <a:lnTo>
                    <a:pt x="1307" y="108"/>
                  </a:lnTo>
                  <a:lnTo>
                    <a:pt x="1285" y="111"/>
                  </a:lnTo>
                  <a:lnTo>
                    <a:pt x="1282" y="97"/>
                  </a:lnTo>
                  <a:lnTo>
                    <a:pt x="1269" y="97"/>
                  </a:lnTo>
                  <a:lnTo>
                    <a:pt x="1266" y="104"/>
                  </a:lnTo>
                  <a:lnTo>
                    <a:pt x="1266" y="148"/>
                  </a:lnTo>
                  <a:lnTo>
                    <a:pt x="1262" y="165"/>
                  </a:lnTo>
                  <a:lnTo>
                    <a:pt x="1289" y="184"/>
                  </a:lnTo>
                  <a:lnTo>
                    <a:pt x="1299" y="202"/>
                  </a:lnTo>
                  <a:lnTo>
                    <a:pt x="1299" y="235"/>
                  </a:lnTo>
                  <a:lnTo>
                    <a:pt x="1326" y="252"/>
                  </a:lnTo>
                  <a:lnTo>
                    <a:pt x="1338" y="280"/>
                  </a:lnTo>
                  <a:lnTo>
                    <a:pt x="1323" y="308"/>
                  </a:lnTo>
                  <a:lnTo>
                    <a:pt x="1326" y="315"/>
                  </a:lnTo>
                  <a:lnTo>
                    <a:pt x="1358" y="315"/>
                  </a:lnTo>
                  <a:lnTo>
                    <a:pt x="1371" y="333"/>
                  </a:lnTo>
                  <a:lnTo>
                    <a:pt x="1371" y="360"/>
                  </a:lnTo>
                  <a:lnTo>
                    <a:pt x="1379" y="377"/>
                  </a:lnTo>
                  <a:lnTo>
                    <a:pt x="1387" y="393"/>
                  </a:lnTo>
                  <a:lnTo>
                    <a:pt x="1398" y="391"/>
                  </a:lnTo>
                  <a:lnTo>
                    <a:pt x="1398" y="337"/>
                  </a:lnTo>
                  <a:lnTo>
                    <a:pt x="1410" y="337"/>
                  </a:lnTo>
                  <a:lnTo>
                    <a:pt x="1438" y="370"/>
                  </a:lnTo>
                  <a:lnTo>
                    <a:pt x="1452" y="426"/>
                  </a:lnTo>
                  <a:lnTo>
                    <a:pt x="1487" y="466"/>
                  </a:lnTo>
                  <a:lnTo>
                    <a:pt x="1499" y="466"/>
                  </a:lnTo>
                  <a:lnTo>
                    <a:pt x="1507" y="460"/>
                  </a:lnTo>
                  <a:lnTo>
                    <a:pt x="1507" y="426"/>
                  </a:lnTo>
                  <a:lnTo>
                    <a:pt x="1539" y="351"/>
                  </a:lnTo>
                  <a:lnTo>
                    <a:pt x="1507" y="315"/>
                  </a:lnTo>
                  <a:lnTo>
                    <a:pt x="1507" y="282"/>
                  </a:lnTo>
                  <a:lnTo>
                    <a:pt x="1604" y="282"/>
                  </a:lnTo>
                  <a:lnTo>
                    <a:pt x="1624" y="292"/>
                  </a:lnTo>
                  <a:lnTo>
                    <a:pt x="1624" y="299"/>
                  </a:lnTo>
                  <a:lnTo>
                    <a:pt x="1612" y="315"/>
                  </a:lnTo>
                  <a:lnTo>
                    <a:pt x="1624" y="315"/>
                  </a:lnTo>
                  <a:lnTo>
                    <a:pt x="1640" y="308"/>
                  </a:lnTo>
                  <a:lnTo>
                    <a:pt x="1640" y="346"/>
                  </a:lnTo>
                  <a:lnTo>
                    <a:pt x="1643" y="363"/>
                  </a:lnTo>
                  <a:lnTo>
                    <a:pt x="1628" y="363"/>
                  </a:lnTo>
                  <a:lnTo>
                    <a:pt x="1624" y="373"/>
                  </a:lnTo>
                  <a:lnTo>
                    <a:pt x="1640" y="393"/>
                  </a:lnTo>
                  <a:lnTo>
                    <a:pt x="1653" y="393"/>
                  </a:lnTo>
                  <a:lnTo>
                    <a:pt x="1661" y="411"/>
                  </a:lnTo>
                  <a:lnTo>
                    <a:pt x="1661" y="420"/>
                  </a:lnTo>
                  <a:lnTo>
                    <a:pt x="1681" y="438"/>
                  </a:lnTo>
                  <a:lnTo>
                    <a:pt x="1681" y="471"/>
                  </a:lnTo>
                  <a:lnTo>
                    <a:pt x="1628" y="518"/>
                  </a:lnTo>
                  <a:lnTo>
                    <a:pt x="1612" y="504"/>
                  </a:lnTo>
                  <a:lnTo>
                    <a:pt x="1600" y="504"/>
                  </a:lnTo>
                  <a:lnTo>
                    <a:pt x="1600" y="518"/>
                  </a:lnTo>
                  <a:lnTo>
                    <a:pt x="1612" y="554"/>
                  </a:lnTo>
                  <a:lnTo>
                    <a:pt x="1577" y="527"/>
                  </a:lnTo>
                  <a:lnTo>
                    <a:pt x="1559" y="524"/>
                  </a:lnTo>
                  <a:lnTo>
                    <a:pt x="1539" y="518"/>
                  </a:lnTo>
                  <a:lnTo>
                    <a:pt x="1512" y="544"/>
                  </a:lnTo>
                  <a:lnTo>
                    <a:pt x="1539" y="572"/>
                  </a:lnTo>
                  <a:lnTo>
                    <a:pt x="1507" y="595"/>
                  </a:lnTo>
                  <a:lnTo>
                    <a:pt x="1470" y="595"/>
                  </a:lnTo>
                  <a:lnTo>
                    <a:pt x="1422" y="574"/>
                  </a:lnTo>
                  <a:lnTo>
                    <a:pt x="1410" y="581"/>
                  </a:lnTo>
                  <a:lnTo>
                    <a:pt x="1407" y="592"/>
                  </a:lnTo>
                  <a:lnTo>
                    <a:pt x="1438" y="607"/>
                  </a:lnTo>
                  <a:lnTo>
                    <a:pt x="1491" y="607"/>
                  </a:lnTo>
                  <a:lnTo>
                    <a:pt x="1514" y="619"/>
                  </a:lnTo>
                  <a:lnTo>
                    <a:pt x="1521" y="655"/>
                  </a:lnTo>
                  <a:lnTo>
                    <a:pt x="1499" y="685"/>
                  </a:lnTo>
                  <a:lnTo>
                    <a:pt x="1463" y="692"/>
                  </a:lnTo>
                  <a:lnTo>
                    <a:pt x="1438" y="695"/>
                  </a:lnTo>
                  <a:lnTo>
                    <a:pt x="1430" y="706"/>
                  </a:lnTo>
                  <a:lnTo>
                    <a:pt x="1430" y="722"/>
                  </a:lnTo>
                  <a:lnTo>
                    <a:pt x="1418" y="739"/>
                  </a:lnTo>
                  <a:lnTo>
                    <a:pt x="1398" y="739"/>
                  </a:lnTo>
                  <a:lnTo>
                    <a:pt x="1410" y="773"/>
                  </a:lnTo>
                  <a:lnTo>
                    <a:pt x="1379" y="793"/>
                  </a:lnTo>
                  <a:lnTo>
                    <a:pt x="1362" y="813"/>
                  </a:lnTo>
                  <a:lnTo>
                    <a:pt x="1326" y="833"/>
                  </a:lnTo>
                  <a:lnTo>
                    <a:pt x="1310" y="860"/>
                  </a:lnTo>
                  <a:lnTo>
                    <a:pt x="1310" y="887"/>
                  </a:lnTo>
                  <a:lnTo>
                    <a:pt x="1289" y="896"/>
                  </a:lnTo>
                  <a:lnTo>
                    <a:pt x="1269" y="984"/>
                  </a:lnTo>
                  <a:lnTo>
                    <a:pt x="956" y="970"/>
                  </a:lnTo>
                  <a:lnTo>
                    <a:pt x="796" y="950"/>
                  </a:lnTo>
                  <a:lnTo>
                    <a:pt x="634" y="927"/>
                  </a:lnTo>
                  <a:lnTo>
                    <a:pt x="445" y="883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3" name="Freeform 36"/>
            <p:cNvSpPr>
              <a:spLocks/>
            </p:cNvSpPr>
            <p:nvPr/>
          </p:nvSpPr>
          <p:spPr bwMode="auto">
            <a:xfrm>
              <a:off x="612" y="2108"/>
              <a:ext cx="770" cy="1447"/>
            </a:xfrm>
            <a:custGeom>
              <a:avLst/>
              <a:gdLst>
                <a:gd name="T0" fmla="*/ 666 w 667"/>
                <a:gd name="T1" fmla="*/ 315 h 1109"/>
                <a:gd name="T2" fmla="*/ 480 w 667"/>
                <a:gd name="T3" fmla="*/ 712 h 1109"/>
                <a:gd name="T4" fmla="*/ 496 w 667"/>
                <a:gd name="T5" fmla="*/ 736 h 1109"/>
                <a:gd name="T6" fmla="*/ 480 w 667"/>
                <a:gd name="T7" fmla="*/ 746 h 1109"/>
                <a:gd name="T8" fmla="*/ 488 w 667"/>
                <a:gd name="T9" fmla="*/ 756 h 1109"/>
                <a:gd name="T10" fmla="*/ 507 w 667"/>
                <a:gd name="T11" fmla="*/ 766 h 1109"/>
                <a:gd name="T12" fmla="*/ 529 w 667"/>
                <a:gd name="T13" fmla="*/ 790 h 1109"/>
                <a:gd name="T14" fmla="*/ 521 w 667"/>
                <a:gd name="T15" fmla="*/ 810 h 1109"/>
                <a:gd name="T16" fmla="*/ 531 w 667"/>
                <a:gd name="T17" fmla="*/ 846 h 1109"/>
                <a:gd name="T18" fmla="*/ 561 w 667"/>
                <a:gd name="T19" fmla="*/ 857 h 1109"/>
                <a:gd name="T20" fmla="*/ 564 w 667"/>
                <a:gd name="T21" fmla="*/ 891 h 1109"/>
                <a:gd name="T22" fmla="*/ 589 w 667"/>
                <a:gd name="T23" fmla="*/ 891 h 1109"/>
                <a:gd name="T24" fmla="*/ 617 w 667"/>
                <a:gd name="T25" fmla="*/ 924 h 1109"/>
                <a:gd name="T26" fmla="*/ 605 w 667"/>
                <a:gd name="T27" fmla="*/ 954 h 1109"/>
                <a:gd name="T28" fmla="*/ 617 w 667"/>
                <a:gd name="T29" fmla="*/ 965 h 1109"/>
                <a:gd name="T30" fmla="*/ 628 w 667"/>
                <a:gd name="T31" fmla="*/ 994 h 1109"/>
                <a:gd name="T32" fmla="*/ 644 w 667"/>
                <a:gd name="T33" fmla="*/ 1007 h 1109"/>
                <a:gd name="T34" fmla="*/ 633 w 667"/>
                <a:gd name="T35" fmla="*/ 1035 h 1109"/>
                <a:gd name="T36" fmla="*/ 642 w 667"/>
                <a:gd name="T37" fmla="*/ 1068 h 1109"/>
                <a:gd name="T38" fmla="*/ 625 w 667"/>
                <a:gd name="T39" fmla="*/ 1108 h 1109"/>
                <a:gd name="T40" fmla="*/ 226 w 667"/>
                <a:gd name="T41" fmla="*/ 981 h 1109"/>
                <a:gd name="T42" fmla="*/ 197 w 667"/>
                <a:gd name="T43" fmla="*/ 954 h 1109"/>
                <a:gd name="T44" fmla="*/ 197 w 667"/>
                <a:gd name="T45" fmla="*/ 934 h 1109"/>
                <a:gd name="T46" fmla="*/ 158 w 667"/>
                <a:gd name="T47" fmla="*/ 900 h 1109"/>
                <a:gd name="T48" fmla="*/ 145 w 667"/>
                <a:gd name="T49" fmla="*/ 880 h 1109"/>
                <a:gd name="T50" fmla="*/ 145 w 667"/>
                <a:gd name="T51" fmla="*/ 846 h 1109"/>
                <a:gd name="T52" fmla="*/ 113 w 667"/>
                <a:gd name="T53" fmla="*/ 810 h 1109"/>
                <a:gd name="T54" fmla="*/ 69 w 667"/>
                <a:gd name="T55" fmla="*/ 783 h 1109"/>
                <a:gd name="T56" fmla="*/ 72 w 667"/>
                <a:gd name="T57" fmla="*/ 743 h 1109"/>
                <a:gd name="T58" fmla="*/ 69 w 667"/>
                <a:gd name="T59" fmla="*/ 718 h 1109"/>
                <a:gd name="T60" fmla="*/ 97 w 667"/>
                <a:gd name="T61" fmla="*/ 703 h 1109"/>
                <a:gd name="T62" fmla="*/ 105 w 667"/>
                <a:gd name="T63" fmla="*/ 699 h 1109"/>
                <a:gd name="T64" fmla="*/ 97 w 667"/>
                <a:gd name="T65" fmla="*/ 685 h 1109"/>
                <a:gd name="T66" fmla="*/ 94 w 667"/>
                <a:gd name="T67" fmla="*/ 669 h 1109"/>
                <a:gd name="T68" fmla="*/ 94 w 667"/>
                <a:gd name="T69" fmla="*/ 635 h 1109"/>
                <a:gd name="T70" fmla="*/ 80 w 667"/>
                <a:gd name="T71" fmla="*/ 621 h 1109"/>
                <a:gd name="T72" fmla="*/ 61 w 667"/>
                <a:gd name="T73" fmla="*/ 611 h 1109"/>
                <a:gd name="T74" fmla="*/ 45 w 667"/>
                <a:gd name="T75" fmla="*/ 564 h 1109"/>
                <a:gd name="T76" fmla="*/ 45 w 667"/>
                <a:gd name="T77" fmla="*/ 547 h 1109"/>
                <a:gd name="T78" fmla="*/ 86 w 667"/>
                <a:gd name="T79" fmla="*/ 486 h 1109"/>
                <a:gd name="T80" fmla="*/ 125 w 667"/>
                <a:gd name="T81" fmla="*/ 457 h 1109"/>
                <a:gd name="T82" fmla="*/ 137 w 667"/>
                <a:gd name="T83" fmla="*/ 413 h 1109"/>
                <a:gd name="T84" fmla="*/ 137 w 667"/>
                <a:gd name="T85" fmla="*/ 376 h 1109"/>
                <a:gd name="T86" fmla="*/ 105 w 667"/>
                <a:gd name="T87" fmla="*/ 338 h 1109"/>
                <a:gd name="T88" fmla="*/ 117 w 667"/>
                <a:gd name="T89" fmla="*/ 298 h 1109"/>
                <a:gd name="T90" fmla="*/ 110 w 667"/>
                <a:gd name="T91" fmla="*/ 195 h 1109"/>
                <a:gd name="T92" fmla="*/ 113 w 667"/>
                <a:gd name="T93" fmla="*/ 162 h 1109"/>
                <a:gd name="T94" fmla="*/ 125 w 667"/>
                <a:gd name="T95" fmla="*/ 148 h 1109"/>
                <a:gd name="T96" fmla="*/ 125 w 667"/>
                <a:gd name="T97" fmla="*/ 127 h 1109"/>
                <a:gd name="T98" fmla="*/ 113 w 667"/>
                <a:gd name="T99" fmla="*/ 96 h 1109"/>
                <a:gd name="T100" fmla="*/ 94 w 667"/>
                <a:gd name="T101" fmla="*/ 87 h 1109"/>
                <a:gd name="T102" fmla="*/ 48 w 667"/>
                <a:gd name="T103" fmla="*/ 96 h 1109"/>
                <a:gd name="T104" fmla="*/ 33 w 667"/>
                <a:gd name="T105" fmla="*/ 103 h 1109"/>
                <a:gd name="T106" fmla="*/ 16 w 667"/>
                <a:gd name="T107" fmla="*/ 91 h 1109"/>
                <a:gd name="T108" fmla="*/ 16 w 667"/>
                <a:gd name="T109" fmla="*/ 70 h 1109"/>
                <a:gd name="T110" fmla="*/ 0 w 667"/>
                <a:gd name="T111" fmla="*/ 44 h 1109"/>
                <a:gd name="T112" fmla="*/ 5 w 667"/>
                <a:gd name="T113" fmla="*/ 23 h 1109"/>
                <a:gd name="T114" fmla="*/ 5 w 667"/>
                <a:gd name="T115" fmla="*/ 3 h 1109"/>
                <a:gd name="T116" fmla="*/ 12 w 667"/>
                <a:gd name="T117" fmla="*/ 0 h 1109"/>
                <a:gd name="T118" fmla="*/ 105 w 667"/>
                <a:gd name="T119" fmla="*/ 63 h 1109"/>
                <a:gd name="T120" fmla="*/ 254 w 667"/>
                <a:gd name="T121" fmla="*/ 148 h 1109"/>
                <a:gd name="T122" fmla="*/ 525 w 667"/>
                <a:gd name="T123" fmla="*/ 268 h 1109"/>
                <a:gd name="T124" fmla="*/ 666 w 667"/>
                <a:gd name="T125" fmla="*/ 315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67" h="1109">
                  <a:moveTo>
                    <a:pt x="666" y="315"/>
                  </a:moveTo>
                  <a:lnTo>
                    <a:pt x="480" y="712"/>
                  </a:lnTo>
                  <a:lnTo>
                    <a:pt x="496" y="736"/>
                  </a:lnTo>
                  <a:lnTo>
                    <a:pt x="480" y="746"/>
                  </a:lnTo>
                  <a:lnTo>
                    <a:pt x="488" y="756"/>
                  </a:lnTo>
                  <a:lnTo>
                    <a:pt x="507" y="766"/>
                  </a:lnTo>
                  <a:lnTo>
                    <a:pt x="529" y="790"/>
                  </a:lnTo>
                  <a:lnTo>
                    <a:pt x="521" y="810"/>
                  </a:lnTo>
                  <a:lnTo>
                    <a:pt x="531" y="846"/>
                  </a:lnTo>
                  <a:lnTo>
                    <a:pt x="561" y="857"/>
                  </a:lnTo>
                  <a:lnTo>
                    <a:pt x="564" y="891"/>
                  </a:lnTo>
                  <a:lnTo>
                    <a:pt x="589" y="891"/>
                  </a:lnTo>
                  <a:lnTo>
                    <a:pt x="617" y="924"/>
                  </a:lnTo>
                  <a:lnTo>
                    <a:pt x="605" y="954"/>
                  </a:lnTo>
                  <a:lnTo>
                    <a:pt x="617" y="965"/>
                  </a:lnTo>
                  <a:lnTo>
                    <a:pt x="628" y="994"/>
                  </a:lnTo>
                  <a:lnTo>
                    <a:pt x="644" y="1007"/>
                  </a:lnTo>
                  <a:lnTo>
                    <a:pt x="633" y="1035"/>
                  </a:lnTo>
                  <a:lnTo>
                    <a:pt x="642" y="1068"/>
                  </a:lnTo>
                  <a:lnTo>
                    <a:pt x="625" y="1108"/>
                  </a:lnTo>
                  <a:lnTo>
                    <a:pt x="226" y="981"/>
                  </a:lnTo>
                  <a:lnTo>
                    <a:pt x="197" y="954"/>
                  </a:lnTo>
                  <a:lnTo>
                    <a:pt x="197" y="934"/>
                  </a:lnTo>
                  <a:lnTo>
                    <a:pt x="158" y="900"/>
                  </a:lnTo>
                  <a:lnTo>
                    <a:pt x="145" y="880"/>
                  </a:lnTo>
                  <a:lnTo>
                    <a:pt x="145" y="846"/>
                  </a:lnTo>
                  <a:lnTo>
                    <a:pt x="113" y="810"/>
                  </a:lnTo>
                  <a:lnTo>
                    <a:pt x="69" y="783"/>
                  </a:lnTo>
                  <a:lnTo>
                    <a:pt x="72" y="743"/>
                  </a:lnTo>
                  <a:lnTo>
                    <a:pt x="69" y="718"/>
                  </a:lnTo>
                  <a:lnTo>
                    <a:pt x="97" y="703"/>
                  </a:lnTo>
                  <a:lnTo>
                    <a:pt x="105" y="699"/>
                  </a:lnTo>
                  <a:lnTo>
                    <a:pt x="97" y="685"/>
                  </a:lnTo>
                  <a:lnTo>
                    <a:pt x="94" y="669"/>
                  </a:lnTo>
                  <a:lnTo>
                    <a:pt x="94" y="635"/>
                  </a:lnTo>
                  <a:lnTo>
                    <a:pt x="80" y="621"/>
                  </a:lnTo>
                  <a:lnTo>
                    <a:pt x="61" y="611"/>
                  </a:lnTo>
                  <a:lnTo>
                    <a:pt x="45" y="564"/>
                  </a:lnTo>
                  <a:lnTo>
                    <a:pt x="45" y="547"/>
                  </a:lnTo>
                  <a:lnTo>
                    <a:pt x="86" y="486"/>
                  </a:lnTo>
                  <a:lnTo>
                    <a:pt x="125" y="457"/>
                  </a:lnTo>
                  <a:lnTo>
                    <a:pt x="137" y="413"/>
                  </a:lnTo>
                  <a:lnTo>
                    <a:pt x="137" y="376"/>
                  </a:lnTo>
                  <a:lnTo>
                    <a:pt x="105" y="338"/>
                  </a:lnTo>
                  <a:lnTo>
                    <a:pt x="117" y="298"/>
                  </a:lnTo>
                  <a:lnTo>
                    <a:pt x="110" y="195"/>
                  </a:lnTo>
                  <a:lnTo>
                    <a:pt x="113" y="162"/>
                  </a:lnTo>
                  <a:lnTo>
                    <a:pt x="125" y="148"/>
                  </a:lnTo>
                  <a:lnTo>
                    <a:pt x="125" y="127"/>
                  </a:lnTo>
                  <a:lnTo>
                    <a:pt x="113" y="96"/>
                  </a:lnTo>
                  <a:lnTo>
                    <a:pt x="94" y="87"/>
                  </a:lnTo>
                  <a:lnTo>
                    <a:pt x="48" y="96"/>
                  </a:lnTo>
                  <a:lnTo>
                    <a:pt x="33" y="103"/>
                  </a:lnTo>
                  <a:lnTo>
                    <a:pt x="16" y="91"/>
                  </a:lnTo>
                  <a:lnTo>
                    <a:pt x="16" y="70"/>
                  </a:lnTo>
                  <a:lnTo>
                    <a:pt x="0" y="44"/>
                  </a:lnTo>
                  <a:lnTo>
                    <a:pt x="5" y="23"/>
                  </a:lnTo>
                  <a:lnTo>
                    <a:pt x="5" y="3"/>
                  </a:lnTo>
                  <a:lnTo>
                    <a:pt x="12" y="0"/>
                  </a:lnTo>
                  <a:lnTo>
                    <a:pt x="105" y="63"/>
                  </a:lnTo>
                  <a:lnTo>
                    <a:pt x="254" y="148"/>
                  </a:lnTo>
                  <a:lnTo>
                    <a:pt x="525" y="268"/>
                  </a:lnTo>
                  <a:lnTo>
                    <a:pt x="666" y="315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4" name="Freeform 37"/>
            <p:cNvSpPr>
              <a:spLocks/>
            </p:cNvSpPr>
            <p:nvPr/>
          </p:nvSpPr>
          <p:spPr bwMode="auto">
            <a:xfrm>
              <a:off x="508" y="2707"/>
              <a:ext cx="110" cy="230"/>
            </a:xfrm>
            <a:custGeom>
              <a:avLst/>
              <a:gdLst>
                <a:gd name="T0" fmla="*/ 33 w 95"/>
                <a:gd name="T1" fmla="*/ 0 h 176"/>
                <a:gd name="T2" fmla="*/ 65 w 95"/>
                <a:gd name="T3" fmla="*/ 31 h 176"/>
                <a:gd name="T4" fmla="*/ 94 w 95"/>
                <a:gd name="T5" fmla="*/ 40 h 176"/>
                <a:gd name="T6" fmla="*/ 94 w 95"/>
                <a:gd name="T7" fmla="*/ 54 h 176"/>
                <a:gd name="T8" fmla="*/ 65 w 95"/>
                <a:gd name="T9" fmla="*/ 77 h 176"/>
                <a:gd name="T10" fmla="*/ 50 w 95"/>
                <a:gd name="T11" fmla="*/ 77 h 176"/>
                <a:gd name="T12" fmla="*/ 33 w 95"/>
                <a:gd name="T13" fmla="*/ 97 h 176"/>
                <a:gd name="T14" fmla="*/ 33 w 95"/>
                <a:gd name="T15" fmla="*/ 151 h 176"/>
                <a:gd name="T16" fmla="*/ 15 w 95"/>
                <a:gd name="T17" fmla="*/ 175 h 176"/>
                <a:gd name="T18" fmla="*/ 15 w 95"/>
                <a:gd name="T19" fmla="*/ 97 h 176"/>
                <a:gd name="T20" fmla="*/ 0 w 95"/>
                <a:gd name="T21" fmla="*/ 77 h 176"/>
                <a:gd name="T22" fmla="*/ 3 w 95"/>
                <a:gd name="T23" fmla="*/ 71 h 176"/>
                <a:gd name="T24" fmla="*/ 15 w 95"/>
                <a:gd name="T25" fmla="*/ 64 h 176"/>
                <a:gd name="T26" fmla="*/ 15 w 95"/>
                <a:gd name="T27" fmla="*/ 10 h 176"/>
                <a:gd name="T28" fmla="*/ 33 w 95"/>
                <a:gd name="T2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76">
                  <a:moveTo>
                    <a:pt x="33" y="0"/>
                  </a:moveTo>
                  <a:lnTo>
                    <a:pt x="65" y="31"/>
                  </a:lnTo>
                  <a:lnTo>
                    <a:pt x="94" y="40"/>
                  </a:lnTo>
                  <a:lnTo>
                    <a:pt x="94" y="54"/>
                  </a:lnTo>
                  <a:lnTo>
                    <a:pt x="65" y="77"/>
                  </a:lnTo>
                  <a:lnTo>
                    <a:pt x="50" y="77"/>
                  </a:lnTo>
                  <a:lnTo>
                    <a:pt x="33" y="97"/>
                  </a:lnTo>
                  <a:lnTo>
                    <a:pt x="33" y="151"/>
                  </a:lnTo>
                  <a:lnTo>
                    <a:pt x="15" y="175"/>
                  </a:lnTo>
                  <a:lnTo>
                    <a:pt x="15" y="97"/>
                  </a:lnTo>
                  <a:lnTo>
                    <a:pt x="0" y="77"/>
                  </a:lnTo>
                  <a:lnTo>
                    <a:pt x="3" y="71"/>
                  </a:lnTo>
                  <a:lnTo>
                    <a:pt x="15" y="64"/>
                  </a:lnTo>
                  <a:lnTo>
                    <a:pt x="15" y="10"/>
                  </a:lnTo>
                  <a:lnTo>
                    <a:pt x="33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5" name="Freeform 38"/>
            <p:cNvSpPr>
              <a:spLocks/>
            </p:cNvSpPr>
            <p:nvPr/>
          </p:nvSpPr>
          <p:spPr bwMode="auto">
            <a:xfrm>
              <a:off x="626" y="3127"/>
              <a:ext cx="190" cy="329"/>
            </a:xfrm>
            <a:custGeom>
              <a:avLst/>
              <a:gdLst>
                <a:gd name="T0" fmla="*/ 11 w 165"/>
                <a:gd name="T1" fmla="*/ 0 h 252"/>
                <a:gd name="T2" fmla="*/ 101 w 165"/>
                <a:gd name="T3" fmla="*/ 72 h 252"/>
                <a:gd name="T4" fmla="*/ 125 w 165"/>
                <a:gd name="T5" fmla="*/ 110 h 252"/>
                <a:gd name="T6" fmla="*/ 125 w 165"/>
                <a:gd name="T7" fmla="*/ 133 h 252"/>
                <a:gd name="T8" fmla="*/ 118 w 165"/>
                <a:gd name="T9" fmla="*/ 156 h 252"/>
                <a:gd name="T10" fmla="*/ 125 w 165"/>
                <a:gd name="T11" fmla="*/ 170 h 252"/>
                <a:gd name="T12" fmla="*/ 147 w 165"/>
                <a:gd name="T13" fmla="*/ 187 h 252"/>
                <a:gd name="T14" fmla="*/ 164 w 165"/>
                <a:gd name="T15" fmla="*/ 213 h 252"/>
                <a:gd name="T16" fmla="*/ 164 w 165"/>
                <a:gd name="T17" fmla="*/ 241 h 252"/>
                <a:gd name="T18" fmla="*/ 131 w 165"/>
                <a:gd name="T19" fmla="*/ 251 h 252"/>
                <a:gd name="T20" fmla="*/ 122 w 165"/>
                <a:gd name="T21" fmla="*/ 251 h 252"/>
                <a:gd name="T22" fmla="*/ 110 w 165"/>
                <a:gd name="T23" fmla="*/ 241 h 252"/>
                <a:gd name="T24" fmla="*/ 110 w 165"/>
                <a:gd name="T25" fmla="*/ 223 h 252"/>
                <a:gd name="T26" fmla="*/ 99 w 165"/>
                <a:gd name="T27" fmla="*/ 217 h 252"/>
                <a:gd name="T28" fmla="*/ 65 w 165"/>
                <a:gd name="T29" fmla="*/ 173 h 252"/>
                <a:gd name="T30" fmla="*/ 65 w 165"/>
                <a:gd name="T31" fmla="*/ 163 h 252"/>
                <a:gd name="T32" fmla="*/ 51 w 165"/>
                <a:gd name="T33" fmla="*/ 136 h 252"/>
                <a:gd name="T34" fmla="*/ 28 w 165"/>
                <a:gd name="T35" fmla="*/ 127 h 252"/>
                <a:gd name="T36" fmla="*/ 32 w 165"/>
                <a:gd name="T37" fmla="*/ 102 h 252"/>
                <a:gd name="T38" fmla="*/ 40 w 165"/>
                <a:gd name="T39" fmla="*/ 83 h 252"/>
                <a:gd name="T40" fmla="*/ 24 w 165"/>
                <a:gd name="T41" fmla="*/ 66 h 252"/>
                <a:gd name="T42" fmla="*/ 0 w 165"/>
                <a:gd name="T43" fmla="*/ 32 h 252"/>
                <a:gd name="T44" fmla="*/ 0 w 165"/>
                <a:gd name="T45" fmla="*/ 6 h 252"/>
                <a:gd name="T46" fmla="*/ 11 w 165"/>
                <a:gd name="T4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52">
                  <a:moveTo>
                    <a:pt x="11" y="0"/>
                  </a:moveTo>
                  <a:lnTo>
                    <a:pt x="101" y="72"/>
                  </a:lnTo>
                  <a:lnTo>
                    <a:pt x="125" y="110"/>
                  </a:lnTo>
                  <a:lnTo>
                    <a:pt x="125" y="133"/>
                  </a:lnTo>
                  <a:lnTo>
                    <a:pt x="118" y="156"/>
                  </a:lnTo>
                  <a:lnTo>
                    <a:pt x="125" y="170"/>
                  </a:lnTo>
                  <a:lnTo>
                    <a:pt x="147" y="187"/>
                  </a:lnTo>
                  <a:lnTo>
                    <a:pt x="164" y="213"/>
                  </a:lnTo>
                  <a:lnTo>
                    <a:pt x="164" y="241"/>
                  </a:lnTo>
                  <a:lnTo>
                    <a:pt x="131" y="251"/>
                  </a:lnTo>
                  <a:lnTo>
                    <a:pt x="122" y="251"/>
                  </a:lnTo>
                  <a:lnTo>
                    <a:pt x="110" y="241"/>
                  </a:lnTo>
                  <a:lnTo>
                    <a:pt x="110" y="223"/>
                  </a:lnTo>
                  <a:lnTo>
                    <a:pt x="99" y="217"/>
                  </a:lnTo>
                  <a:lnTo>
                    <a:pt x="65" y="173"/>
                  </a:lnTo>
                  <a:lnTo>
                    <a:pt x="65" y="163"/>
                  </a:lnTo>
                  <a:lnTo>
                    <a:pt x="51" y="136"/>
                  </a:lnTo>
                  <a:lnTo>
                    <a:pt x="28" y="127"/>
                  </a:lnTo>
                  <a:lnTo>
                    <a:pt x="32" y="102"/>
                  </a:lnTo>
                  <a:lnTo>
                    <a:pt x="40" y="83"/>
                  </a:lnTo>
                  <a:lnTo>
                    <a:pt x="24" y="66"/>
                  </a:lnTo>
                  <a:lnTo>
                    <a:pt x="0" y="32"/>
                  </a:lnTo>
                  <a:lnTo>
                    <a:pt x="0" y="6"/>
                  </a:lnTo>
                  <a:lnTo>
                    <a:pt x="11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6" name="Freeform 39"/>
            <p:cNvSpPr>
              <a:spLocks/>
            </p:cNvSpPr>
            <p:nvPr/>
          </p:nvSpPr>
          <p:spPr bwMode="auto">
            <a:xfrm>
              <a:off x="1166" y="2521"/>
              <a:ext cx="661" cy="1098"/>
            </a:xfrm>
            <a:custGeom>
              <a:avLst/>
              <a:gdLst>
                <a:gd name="T0" fmla="*/ 0 w 572"/>
                <a:gd name="T1" fmla="*/ 396 h 842"/>
                <a:gd name="T2" fmla="*/ 16 w 572"/>
                <a:gd name="T3" fmla="*/ 420 h 842"/>
                <a:gd name="T4" fmla="*/ 0 w 572"/>
                <a:gd name="T5" fmla="*/ 429 h 842"/>
                <a:gd name="T6" fmla="*/ 8 w 572"/>
                <a:gd name="T7" fmla="*/ 439 h 842"/>
                <a:gd name="T8" fmla="*/ 27 w 572"/>
                <a:gd name="T9" fmla="*/ 450 h 842"/>
                <a:gd name="T10" fmla="*/ 49 w 572"/>
                <a:gd name="T11" fmla="*/ 474 h 842"/>
                <a:gd name="T12" fmla="*/ 41 w 572"/>
                <a:gd name="T13" fmla="*/ 493 h 842"/>
                <a:gd name="T14" fmla="*/ 52 w 572"/>
                <a:gd name="T15" fmla="*/ 530 h 842"/>
                <a:gd name="T16" fmla="*/ 81 w 572"/>
                <a:gd name="T17" fmla="*/ 540 h 842"/>
                <a:gd name="T18" fmla="*/ 84 w 572"/>
                <a:gd name="T19" fmla="*/ 574 h 842"/>
                <a:gd name="T20" fmla="*/ 109 w 572"/>
                <a:gd name="T21" fmla="*/ 574 h 842"/>
                <a:gd name="T22" fmla="*/ 137 w 572"/>
                <a:gd name="T23" fmla="*/ 608 h 842"/>
                <a:gd name="T24" fmla="*/ 125 w 572"/>
                <a:gd name="T25" fmla="*/ 637 h 842"/>
                <a:gd name="T26" fmla="*/ 137 w 572"/>
                <a:gd name="T27" fmla="*/ 648 h 842"/>
                <a:gd name="T28" fmla="*/ 148 w 572"/>
                <a:gd name="T29" fmla="*/ 677 h 842"/>
                <a:gd name="T30" fmla="*/ 164 w 572"/>
                <a:gd name="T31" fmla="*/ 690 h 842"/>
                <a:gd name="T32" fmla="*/ 153 w 572"/>
                <a:gd name="T33" fmla="*/ 717 h 842"/>
                <a:gd name="T34" fmla="*/ 161 w 572"/>
                <a:gd name="T35" fmla="*/ 751 h 842"/>
                <a:gd name="T36" fmla="*/ 145 w 572"/>
                <a:gd name="T37" fmla="*/ 791 h 842"/>
                <a:gd name="T38" fmla="*/ 381 w 572"/>
                <a:gd name="T39" fmla="*/ 841 h 842"/>
                <a:gd name="T40" fmla="*/ 571 w 572"/>
                <a:gd name="T41" fmla="*/ 101 h 842"/>
                <a:gd name="T42" fmla="*/ 381 w 572"/>
                <a:gd name="T43" fmla="*/ 57 h 842"/>
                <a:gd name="T44" fmla="*/ 186 w 572"/>
                <a:gd name="T45" fmla="*/ 0 h 842"/>
                <a:gd name="T46" fmla="*/ 0 w 572"/>
                <a:gd name="T47" fmla="*/ 396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2" h="842">
                  <a:moveTo>
                    <a:pt x="0" y="396"/>
                  </a:moveTo>
                  <a:lnTo>
                    <a:pt x="16" y="420"/>
                  </a:lnTo>
                  <a:lnTo>
                    <a:pt x="0" y="429"/>
                  </a:lnTo>
                  <a:lnTo>
                    <a:pt x="8" y="439"/>
                  </a:lnTo>
                  <a:lnTo>
                    <a:pt x="27" y="450"/>
                  </a:lnTo>
                  <a:lnTo>
                    <a:pt x="49" y="474"/>
                  </a:lnTo>
                  <a:lnTo>
                    <a:pt x="41" y="493"/>
                  </a:lnTo>
                  <a:lnTo>
                    <a:pt x="52" y="530"/>
                  </a:lnTo>
                  <a:lnTo>
                    <a:pt x="81" y="540"/>
                  </a:lnTo>
                  <a:lnTo>
                    <a:pt x="84" y="574"/>
                  </a:lnTo>
                  <a:lnTo>
                    <a:pt x="109" y="574"/>
                  </a:lnTo>
                  <a:lnTo>
                    <a:pt x="137" y="608"/>
                  </a:lnTo>
                  <a:lnTo>
                    <a:pt x="125" y="637"/>
                  </a:lnTo>
                  <a:lnTo>
                    <a:pt x="137" y="648"/>
                  </a:lnTo>
                  <a:lnTo>
                    <a:pt x="148" y="677"/>
                  </a:lnTo>
                  <a:lnTo>
                    <a:pt x="164" y="690"/>
                  </a:lnTo>
                  <a:lnTo>
                    <a:pt x="153" y="717"/>
                  </a:lnTo>
                  <a:lnTo>
                    <a:pt x="161" y="751"/>
                  </a:lnTo>
                  <a:lnTo>
                    <a:pt x="145" y="791"/>
                  </a:lnTo>
                  <a:lnTo>
                    <a:pt x="381" y="841"/>
                  </a:lnTo>
                  <a:lnTo>
                    <a:pt x="571" y="101"/>
                  </a:lnTo>
                  <a:lnTo>
                    <a:pt x="381" y="57"/>
                  </a:lnTo>
                  <a:lnTo>
                    <a:pt x="186" y="0"/>
                  </a:lnTo>
                  <a:lnTo>
                    <a:pt x="0" y="396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7" name="Freeform 40"/>
            <p:cNvSpPr>
              <a:spLocks/>
            </p:cNvSpPr>
            <p:nvPr/>
          </p:nvSpPr>
          <p:spPr bwMode="auto">
            <a:xfrm>
              <a:off x="1607" y="2651"/>
              <a:ext cx="592" cy="1055"/>
            </a:xfrm>
            <a:custGeom>
              <a:avLst/>
              <a:gdLst>
                <a:gd name="T0" fmla="*/ 190 w 513"/>
                <a:gd name="T1" fmla="*/ 0 h 809"/>
                <a:gd name="T2" fmla="*/ 352 w 513"/>
                <a:gd name="T3" fmla="*/ 23 h 809"/>
                <a:gd name="T4" fmla="*/ 512 w 513"/>
                <a:gd name="T5" fmla="*/ 43 h 809"/>
                <a:gd name="T6" fmla="*/ 469 w 513"/>
                <a:gd name="T7" fmla="*/ 808 h 809"/>
                <a:gd name="T8" fmla="*/ 235 w 513"/>
                <a:gd name="T9" fmla="*/ 782 h 809"/>
                <a:gd name="T10" fmla="*/ 0 w 513"/>
                <a:gd name="T11" fmla="*/ 740 h 809"/>
                <a:gd name="T12" fmla="*/ 190 w 513"/>
                <a:gd name="T13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809">
                  <a:moveTo>
                    <a:pt x="190" y="0"/>
                  </a:moveTo>
                  <a:lnTo>
                    <a:pt x="352" y="23"/>
                  </a:lnTo>
                  <a:lnTo>
                    <a:pt x="512" y="43"/>
                  </a:lnTo>
                  <a:lnTo>
                    <a:pt x="469" y="808"/>
                  </a:lnTo>
                  <a:lnTo>
                    <a:pt x="235" y="782"/>
                  </a:lnTo>
                  <a:lnTo>
                    <a:pt x="0" y="740"/>
                  </a:lnTo>
                  <a:lnTo>
                    <a:pt x="190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8" name="Freeform 41"/>
            <p:cNvSpPr>
              <a:spLocks/>
            </p:cNvSpPr>
            <p:nvPr/>
          </p:nvSpPr>
          <p:spPr bwMode="auto">
            <a:xfrm>
              <a:off x="2149" y="2707"/>
              <a:ext cx="724" cy="1008"/>
            </a:xfrm>
            <a:custGeom>
              <a:avLst/>
              <a:gdLst>
                <a:gd name="T0" fmla="*/ 0 w 627"/>
                <a:gd name="T1" fmla="*/ 765 h 773"/>
                <a:gd name="T2" fmla="*/ 43 w 627"/>
                <a:gd name="T3" fmla="*/ 0 h 773"/>
                <a:gd name="T4" fmla="*/ 356 w 627"/>
                <a:gd name="T5" fmla="*/ 14 h 773"/>
                <a:gd name="T6" fmla="*/ 346 w 627"/>
                <a:gd name="T7" fmla="*/ 57 h 773"/>
                <a:gd name="T8" fmla="*/ 354 w 627"/>
                <a:gd name="T9" fmla="*/ 94 h 773"/>
                <a:gd name="T10" fmla="*/ 397 w 627"/>
                <a:gd name="T11" fmla="*/ 101 h 773"/>
                <a:gd name="T12" fmla="*/ 413 w 627"/>
                <a:gd name="T13" fmla="*/ 125 h 773"/>
                <a:gd name="T14" fmla="*/ 442 w 627"/>
                <a:gd name="T15" fmla="*/ 131 h 773"/>
                <a:gd name="T16" fmla="*/ 442 w 627"/>
                <a:gd name="T17" fmla="*/ 195 h 773"/>
                <a:gd name="T18" fmla="*/ 466 w 627"/>
                <a:gd name="T19" fmla="*/ 218 h 773"/>
                <a:gd name="T20" fmla="*/ 505 w 627"/>
                <a:gd name="T21" fmla="*/ 208 h 773"/>
                <a:gd name="T22" fmla="*/ 566 w 627"/>
                <a:gd name="T23" fmla="*/ 208 h 773"/>
                <a:gd name="T24" fmla="*/ 626 w 627"/>
                <a:gd name="T25" fmla="*/ 218 h 773"/>
                <a:gd name="T26" fmla="*/ 339 w 627"/>
                <a:gd name="T27" fmla="*/ 506 h 773"/>
                <a:gd name="T28" fmla="*/ 339 w 627"/>
                <a:gd name="T29" fmla="*/ 772 h 773"/>
                <a:gd name="T30" fmla="*/ 0 w 627"/>
                <a:gd name="T31" fmla="*/ 765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7" h="773">
                  <a:moveTo>
                    <a:pt x="0" y="765"/>
                  </a:moveTo>
                  <a:lnTo>
                    <a:pt x="43" y="0"/>
                  </a:lnTo>
                  <a:lnTo>
                    <a:pt x="356" y="14"/>
                  </a:lnTo>
                  <a:lnTo>
                    <a:pt x="346" y="57"/>
                  </a:lnTo>
                  <a:lnTo>
                    <a:pt x="354" y="94"/>
                  </a:lnTo>
                  <a:lnTo>
                    <a:pt x="397" y="101"/>
                  </a:lnTo>
                  <a:lnTo>
                    <a:pt x="413" y="125"/>
                  </a:lnTo>
                  <a:lnTo>
                    <a:pt x="442" y="131"/>
                  </a:lnTo>
                  <a:lnTo>
                    <a:pt x="442" y="195"/>
                  </a:lnTo>
                  <a:lnTo>
                    <a:pt x="466" y="218"/>
                  </a:lnTo>
                  <a:lnTo>
                    <a:pt x="505" y="208"/>
                  </a:lnTo>
                  <a:lnTo>
                    <a:pt x="566" y="208"/>
                  </a:lnTo>
                  <a:lnTo>
                    <a:pt x="626" y="218"/>
                  </a:lnTo>
                  <a:lnTo>
                    <a:pt x="339" y="506"/>
                  </a:lnTo>
                  <a:lnTo>
                    <a:pt x="339" y="772"/>
                  </a:lnTo>
                  <a:lnTo>
                    <a:pt x="0" y="765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2538" y="2990"/>
              <a:ext cx="1412" cy="1282"/>
            </a:xfrm>
            <a:custGeom>
              <a:avLst/>
              <a:gdLst>
                <a:gd name="T0" fmla="*/ 777 w 1223"/>
                <a:gd name="T1" fmla="*/ 324 h 983"/>
                <a:gd name="T2" fmla="*/ 724 w 1223"/>
                <a:gd name="T3" fmla="*/ 294 h 983"/>
                <a:gd name="T4" fmla="*/ 683 w 1223"/>
                <a:gd name="T5" fmla="*/ 287 h 983"/>
                <a:gd name="T6" fmla="*/ 703 w 1223"/>
                <a:gd name="T7" fmla="*/ 273 h 983"/>
                <a:gd name="T8" fmla="*/ 663 w 1223"/>
                <a:gd name="T9" fmla="*/ 259 h 983"/>
                <a:gd name="T10" fmla="*/ 623 w 1223"/>
                <a:gd name="T11" fmla="*/ 179 h 983"/>
                <a:gd name="T12" fmla="*/ 627 w 1223"/>
                <a:gd name="T13" fmla="*/ 108 h 983"/>
                <a:gd name="T14" fmla="*/ 555 w 1223"/>
                <a:gd name="T15" fmla="*/ 99 h 983"/>
                <a:gd name="T16" fmla="*/ 474 w 1223"/>
                <a:gd name="T17" fmla="*/ 92 h 983"/>
                <a:gd name="T18" fmla="*/ 441 w 1223"/>
                <a:gd name="T19" fmla="*/ 71 h 983"/>
                <a:gd name="T20" fmla="*/ 373 w 1223"/>
                <a:gd name="T21" fmla="*/ 65 h 983"/>
                <a:gd name="T22" fmla="*/ 288 w 1223"/>
                <a:gd name="T23" fmla="*/ 0 h 983"/>
                <a:gd name="T24" fmla="*/ 0 w 1223"/>
                <a:gd name="T25" fmla="*/ 555 h 983"/>
                <a:gd name="T26" fmla="*/ 56 w 1223"/>
                <a:gd name="T27" fmla="*/ 571 h 983"/>
                <a:gd name="T28" fmla="*/ 201 w 1223"/>
                <a:gd name="T29" fmla="*/ 599 h 983"/>
                <a:gd name="T30" fmla="*/ 361 w 1223"/>
                <a:gd name="T31" fmla="*/ 571 h 983"/>
                <a:gd name="T32" fmla="*/ 386 w 1223"/>
                <a:gd name="T33" fmla="*/ 555 h 983"/>
                <a:gd name="T34" fmla="*/ 486 w 1223"/>
                <a:gd name="T35" fmla="*/ 541 h 983"/>
                <a:gd name="T36" fmla="*/ 519 w 1223"/>
                <a:gd name="T37" fmla="*/ 569 h 983"/>
                <a:gd name="T38" fmla="*/ 570 w 1223"/>
                <a:gd name="T39" fmla="*/ 589 h 983"/>
                <a:gd name="T40" fmla="*/ 615 w 1223"/>
                <a:gd name="T41" fmla="*/ 632 h 983"/>
                <a:gd name="T42" fmla="*/ 634 w 1223"/>
                <a:gd name="T43" fmla="*/ 670 h 983"/>
                <a:gd name="T44" fmla="*/ 656 w 1223"/>
                <a:gd name="T45" fmla="*/ 689 h 983"/>
                <a:gd name="T46" fmla="*/ 683 w 1223"/>
                <a:gd name="T47" fmla="*/ 677 h 983"/>
                <a:gd name="T48" fmla="*/ 724 w 1223"/>
                <a:gd name="T49" fmla="*/ 689 h 983"/>
                <a:gd name="T50" fmla="*/ 859 w 1223"/>
                <a:gd name="T51" fmla="*/ 710 h 983"/>
                <a:gd name="T52" fmla="*/ 925 w 1223"/>
                <a:gd name="T53" fmla="*/ 733 h 983"/>
                <a:gd name="T54" fmla="*/ 933 w 1223"/>
                <a:gd name="T55" fmla="*/ 771 h 983"/>
                <a:gd name="T56" fmla="*/ 876 w 1223"/>
                <a:gd name="T57" fmla="*/ 784 h 983"/>
                <a:gd name="T58" fmla="*/ 853 w 1223"/>
                <a:gd name="T59" fmla="*/ 761 h 983"/>
                <a:gd name="T60" fmla="*/ 828 w 1223"/>
                <a:gd name="T61" fmla="*/ 773 h 983"/>
                <a:gd name="T62" fmla="*/ 840 w 1223"/>
                <a:gd name="T63" fmla="*/ 828 h 983"/>
                <a:gd name="T64" fmla="*/ 843 w 1223"/>
                <a:gd name="T65" fmla="*/ 879 h 983"/>
                <a:gd name="T66" fmla="*/ 804 w 1223"/>
                <a:gd name="T67" fmla="*/ 915 h 983"/>
                <a:gd name="T68" fmla="*/ 812 w 1223"/>
                <a:gd name="T69" fmla="*/ 949 h 983"/>
                <a:gd name="T70" fmla="*/ 788 w 1223"/>
                <a:gd name="T71" fmla="*/ 966 h 983"/>
                <a:gd name="T72" fmla="*/ 819 w 1223"/>
                <a:gd name="T73" fmla="*/ 969 h 983"/>
                <a:gd name="T74" fmla="*/ 843 w 1223"/>
                <a:gd name="T75" fmla="*/ 945 h 983"/>
                <a:gd name="T76" fmla="*/ 876 w 1223"/>
                <a:gd name="T77" fmla="*/ 932 h 983"/>
                <a:gd name="T78" fmla="*/ 921 w 1223"/>
                <a:gd name="T79" fmla="*/ 905 h 983"/>
                <a:gd name="T80" fmla="*/ 948 w 1223"/>
                <a:gd name="T81" fmla="*/ 895 h 983"/>
                <a:gd name="T82" fmla="*/ 1005 w 1223"/>
                <a:gd name="T83" fmla="*/ 889 h 983"/>
                <a:gd name="T84" fmla="*/ 1013 w 1223"/>
                <a:gd name="T85" fmla="*/ 855 h 983"/>
                <a:gd name="T86" fmla="*/ 965 w 1223"/>
                <a:gd name="T87" fmla="*/ 868 h 983"/>
                <a:gd name="T88" fmla="*/ 1029 w 1223"/>
                <a:gd name="T89" fmla="*/ 797 h 983"/>
                <a:gd name="T90" fmla="*/ 1082 w 1223"/>
                <a:gd name="T91" fmla="*/ 780 h 983"/>
                <a:gd name="T92" fmla="*/ 1123 w 1223"/>
                <a:gd name="T93" fmla="*/ 778 h 983"/>
                <a:gd name="T94" fmla="*/ 1134 w 1223"/>
                <a:gd name="T95" fmla="*/ 753 h 983"/>
                <a:gd name="T96" fmla="*/ 1183 w 1223"/>
                <a:gd name="T97" fmla="*/ 733 h 983"/>
                <a:gd name="T98" fmla="*/ 1222 w 1223"/>
                <a:gd name="T99" fmla="*/ 665 h 983"/>
                <a:gd name="T100" fmla="*/ 1170 w 1223"/>
                <a:gd name="T101" fmla="*/ 656 h 983"/>
                <a:gd name="T102" fmla="*/ 1111 w 1223"/>
                <a:gd name="T103" fmla="*/ 653 h 983"/>
                <a:gd name="T104" fmla="*/ 1077 w 1223"/>
                <a:gd name="T105" fmla="*/ 660 h 983"/>
                <a:gd name="T106" fmla="*/ 1050 w 1223"/>
                <a:gd name="T107" fmla="*/ 653 h 983"/>
                <a:gd name="T108" fmla="*/ 1026 w 1223"/>
                <a:gd name="T109" fmla="*/ 632 h 983"/>
                <a:gd name="T110" fmla="*/ 941 w 1223"/>
                <a:gd name="T111" fmla="*/ 625 h 983"/>
                <a:gd name="T112" fmla="*/ 873 w 1223"/>
                <a:gd name="T113" fmla="*/ 564 h 983"/>
                <a:gd name="T114" fmla="*/ 804 w 1223"/>
                <a:gd name="T115" fmla="*/ 324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3" h="983">
                  <a:moveTo>
                    <a:pt x="804" y="324"/>
                  </a:moveTo>
                  <a:lnTo>
                    <a:pt x="777" y="324"/>
                  </a:lnTo>
                  <a:lnTo>
                    <a:pt x="747" y="317"/>
                  </a:lnTo>
                  <a:lnTo>
                    <a:pt x="724" y="294"/>
                  </a:lnTo>
                  <a:lnTo>
                    <a:pt x="697" y="294"/>
                  </a:lnTo>
                  <a:lnTo>
                    <a:pt x="683" y="287"/>
                  </a:lnTo>
                  <a:lnTo>
                    <a:pt x="703" y="276"/>
                  </a:lnTo>
                  <a:lnTo>
                    <a:pt x="703" y="273"/>
                  </a:lnTo>
                  <a:lnTo>
                    <a:pt x="683" y="273"/>
                  </a:lnTo>
                  <a:lnTo>
                    <a:pt x="663" y="259"/>
                  </a:lnTo>
                  <a:lnTo>
                    <a:pt x="667" y="229"/>
                  </a:lnTo>
                  <a:lnTo>
                    <a:pt x="623" y="179"/>
                  </a:lnTo>
                  <a:lnTo>
                    <a:pt x="627" y="126"/>
                  </a:lnTo>
                  <a:lnTo>
                    <a:pt x="627" y="108"/>
                  </a:lnTo>
                  <a:lnTo>
                    <a:pt x="611" y="92"/>
                  </a:lnTo>
                  <a:lnTo>
                    <a:pt x="555" y="99"/>
                  </a:lnTo>
                  <a:lnTo>
                    <a:pt x="519" y="92"/>
                  </a:lnTo>
                  <a:lnTo>
                    <a:pt x="474" y="92"/>
                  </a:lnTo>
                  <a:lnTo>
                    <a:pt x="466" y="78"/>
                  </a:lnTo>
                  <a:lnTo>
                    <a:pt x="441" y="71"/>
                  </a:lnTo>
                  <a:lnTo>
                    <a:pt x="402" y="75"/>
                  </a:lnTo>
                  <a:lnTo>
                    <a:pt x="373" y="65"/>
                  </a:lnTo>
                  <a:lnTo>
                    <a:pt x="320" y="17"/>
                  </a:lnTo>
                  <a:lnTo>
                    <a:pt x="288" y="0"/>
                  </a:lnTo>
                  <a:lnTo>
                    <a:pt x="0" y="289"/>
                  </a:lnTo>
                  <a:lnTo>
                    <a:pt x="0" y="555"/>
                  </a:lnTo>
                  <a:lnTo>
                    <a:pt x="38" y="559"/>
                  </a:lnTo>
                  <a:lnTo>
                    <a:pt x="56" y="571"/>
                  </a:lnTo>
                  <a:lnTo>
                    <a:pt x="171" y="582"/>
                  </a:lnTo>
                  <a:lnTo>
                    <a:pt x="201" y="599"/>
                  </a:lnTo>
                  <a:lnTo>
                    <a:pt x="301" y="599"/>
                  </a:lnTo>
                  <a:lnTo>
                    <a:pt x="361" y="571"/>
                  </a:lnTo>
                  <a:lnTo>
                    <a:pt x="361" y="555"/>
                  </a:lnTo>
                  <a:lnTo>
                    <a:pt x="386" y="555"/>
                  </a:lnTo>
                  <a:lnTo>
                    <a:pt x="390" y="545"/>
                  </a:lnTo>
                  <a:lnTo>
                    <a:pt x="486" y="541"/>
                  </a:lnTo>
                  <a:lnTo>
                    <a:pt x="519" y="555"/>
                  </a:lnTo>
                  <a:lnTo>
                    <a:pt x="519" y="569"/>
                  </a:lnTo>
                  <a:lnTo>
                    <a:pt x="534" y="589"/>
                  </a:lnTo>
                  <a:lnTo>
                    <a:pt x="570" y="589"/>
                  </a:lnTo>
                  <a:lnTo>
                    <a:pt x="595" y="609"/>
                  </a:lnTo>
                  <a:lnTo>
                    <a:pt x="615" y="632"/>
                  </a:lnTo>
                  <a:lnTo>
                    <a:pt x="615" y="646"/>
                  </a:lnTo>
                  <a:lnTo>
                    <a:pt x="634" y="670"/>
                  </a:lnTo>
                  <a:lnTo>
                    <a:pt x="656" y="677"/>
                  </a:lnTo>
                  <a:lnTo>
                    <a:pt x="656" y="689"/>
                  </a:lnTo>
                  <a:lnTo>
                    <a:pt x="667" y="689"/>
                  </a:lnTo>
                  <a:lnTo>
                    <a:pt x="683" y="677"/>
                  </a:lnTo>
                  <a:lnTo>
                    <a:pt x="711" y="677"/>
                  </a:lnTo>
                  <a:lnTo>
                    <a:pt x="724" y="689"/>
                  </a:lnTo>
                  <a:lnTo>
                    <a:pt x="849" y="689"/>
                  </a:lnTo>
                  <a:lnTo>
                    <a:pt x="859" y="710"/>
                  </a:lnTo>
                  <a:lnTo>
                    <a:pt x="885" y="710"/>
                  </a:lnTo>
                  <a:lnTo>
                    <a:pt x="925" y="733"/>
                  </a:lnTo>
                  <a:lnTo>
                    <a:pt x="933" y="750"/>
                  </a:lnTo>
                  <a:lnTo>
                    <a:pt x="933" y="771"/>
                  </a:lnTo>
                  <a:lnTo>
                    <a:pt x="929" y="784"/>
                  </a:lnTo>
                  <a:lnTo>
                    <a:pt x="876" y="784"/>
                  </a:lnTo>
                  <a:lnTo>
                    <a:pt x="868" y="766"/>
                  </a:lnTo>
                  <a:lnTo>
                    <a:pt x="853" y="761"/>
                  </a:lnTo>
                  <a:lnTo>
                    <a:pt x="843" y="761"/>
                  </a:lnTo>
                  <a:lnTo>
                    <a:pt x="828" y="773"/>
                  </a:lnTo>
                  <a:lnTo>
                    <a:pt x="828" y="787"/>
                  </a:lnTo>
                  <a:lnTo>
                    <a:pt x="840" y="828"/>
                  </a:lnTo>
                  <a:lnTo>
                    <a:pt x="836" y="865"/>
                  </a:lnTo>
                  <a:lnTo>
                    <a:pt x="843" y="879"/>
                  </a:lnTo>
                  <a:lnTo>
                    <a:pt x="816" y="902"/>
                  </a:lnTo>
                  <a:lnTo>
                    <a:pt x="804" y="915"/>
                  </a:lnTo>
                  <a:lnTo>
                    <a:pt x="804" y="919"/>
                  </a:lnTo>
                  <a:lnTo>
                    <a:pt x="812" y="949"/>
                  </a:lnTo>
                  <a:lnTo>
                    <a:pt x="808" y="956"/>
                  </a:lnTo>
                  <a:lnTo>
                    <a:pt x="788" y="966"/>
                  </a:lnTo>
                  <a:lnTo>
                    <a:pt x="804" y="982"/>
                  </a:lnTo>
                  <a:lnTo>
                    <a:pt x="819" y="969"/>
                  </a:lnTo>
                  <a:lnTo>
                    <a:pt x="836" y="962"/>
                  </a:lnTo>
                  <a:lnTo>
                    <a:pt x="843" y="945"/>
                  </a:lnTo>
                  <a:lnTo>
                    <a:pt x="857" y="936"/>
                  </a:lnTo>
                  <a:lnTo>
                    <a:pt x="876" y="932"/>
                  </a:lnTo>
                  <a:lnTo>
                    <a:pt x="904" y="919"/>
                  </a:lnTo>
                  <a:lnTo>
                    <a:pt x="921" y="905"/>
                  </a:lnTo>
                  <a:lnTo>
                    <a:pt x="937" y="905"/>
                  </a:lnTo>
                  <a:lnTo>
                    <a:pt x="948" y="895"/>
                  </a:lnTo>
                  <a:lnTo>
                    <a:pt x="972" y="895"/>
                  </a:lnTo>
                  <a:lnTo>
                    <a:pt x="1005" y="889"/>
                  </a:lnTo>
                  <a:lnTo>
                    <a:pt x="1021" y="871"/>
                  </a:lnTo>
                  <a:lnTo>
                    <a:pt x="1013" y="855"/>
                  </a:lnTo>
                  <a:lnTo>
                    <a:pt x="997" y="868"/>
                  </a:lnTo>
                  <a:lnTo>
                    <a:pt x="965" y="868"/>
                  </a:lnTo>
                  <a:lnTo>
                    <a:pt x="965" y="851"/>
                  </a:lnTo>
                  <a:lnTo>
                    <a:pt x="1029" y="797"/>
                  </a:lnTo>
                  <a:lnTo>
                    <a:pt x="1058" y="797"/>
                  </a:lnTo>
                  <a:lnTo>
                    <a:pt x="1082" y="780"/>
                  </a:lnTo>
                  <a:lnTo>
                    <a:pt x="1115" y="780"/>
                  </a:lnTo>
                  <a:lnTo>
                    <a:pt x="1123" y="778"/>
                  </a:lnTo>
                  <a:lnTo>
                    <a:pt x="1123" y="761"/>
                  </a:lnTo>
                  <a:lnTo>
                    <a:pt x="1134" y="753"/>
                  </a:lnTo>
                  <a:lnTo>
                    <a:pt x="1155" y="753"/>
                  </a:lnTo>
                  <a:lnTo>
                    <a:pt x="1183" y="733"/>
                  </a:lnTo>
                  <a:lnTo>
                    <a:pt x="1179" y="710"/>
                  </a:lnTo>
                  <a:lnTo>
                    <a:pt x="1222" y="665"/>
                  </a:lnTo>
                  <a:lnTo>
                    <a:pt x="1211" y="653"/>
                  </a:lnTo>
                  <a:lnTo>
                    <a:pt x="1170" y="656"/>
                  </a:lnTo>
                  <a:lnTo>
                    <a:pt x="1158" y="670"/>
                  </a:lnTo>
                  <a:lnTo>
                    <a:pt x="1111" y="653"/>
                  </a:lnTo>
                  <a:lnTo>
                    <a:pt x="1101" y="665"/>
                  </a:lnTo>
                  <a:lnTo>
                    <a:pt x="1077" y="660"/>
                  </a:lnTo>
                  <a:lnTo>
                    <a:pt x="1074" y="642"/>
                  </a:lnTo>
                  <a:lnTo>
                    <a:pt x="1050" y="653"/>
                  </a:lnTo>
                  <a:lnTo>
                    <a:pt x="1037" y="653"/>
                  </a:lnTo>
                  <a:lnTo>
                    <a:pt x="1026" y="632"/>
                  </a:lnTo>
                  <a:lnTo>
                    <a:pt x="978" y="625"/>
                  </a:lnTo>
                  <a:lnTo>
                    <a:pt x="941" y="625"/>
                  </a:lnTo>
                  <a:lnTo>
                    <a:pt x="904" y="609"/>
                  </a:lnTo>
                  <a:lnTo>
                    <a:pt x="873" y="564"/>
                  </a:lnTo>
                  <a:lnTo>
                    <a:pt x="840" y="465"/>
                  </a:lnTo>
                  <a:lnTo>
                    <a:pt x="804" y="324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0" name="Freeform 43"/>
            <p:cNvSpPr>
              <a:spLocks/>
            </p:cNvSpPr>
            <p:nvPr/>
          </p:nvSpPr>
          <p:spPr bwMode="auto">
            <a:xfrm>
              <a:off x="3280" y="2354"/>
              <a:ext cx="1416" cy="1512"/>
            </a:xfrm>
            <a:custGeom>
              <a:avLst/>
              <a:gdLst>
                <a:gd name="T0" fmla="*/ 516 w 1226"/>
                <a:gd name="T1" fmla="*/ 1159 h 1160"/>
                <a:gd name="T2" fmla="*/ 432 w 1226"/>
                <a:gd name="T3" fmla="*/ 1131 h 1160"/>
                <a:gd name="T4" fmla="*/ 335 w 1226"/>
                <a:gd name="T5" fmla="*/ 1114 h 1160"/>
                <a:gd name="T6" fmla="*/ 198 w 1226"/>
                <a:gd name="T7" fmla="*/ 954 h 1160"/>
                <a:gd name="T8" fmla="*/ 198 w 1226"/>
                <a:gd name="T9" fmla="*/ 759 h 1160"/>
                <a:gd name="T10" fmla="*/ 162 w 1226"/>
                <a:gd name="T11" fmla="*/ 661 h 1160"/>
                <a:gd name="T12" fmla="*/ 94 w 1226"/>
                <a:gd name="T13" fmla="*/ 575 h 1160"/>
                <a:gd name="T14" fmla="*/ 166 w 1226"/>
                <a:gd name="T15" fmla="*/ 501 h 1160"/>
                <a:gd name="T16" fmla="*/ 177 w 1226"/>
                <a:gd name="T17" fmla="*/ 386 h 1160"/>
                <a:gd name="T18" fmla="*/ 81 w 1226"/>
                <a:gd name="T19" fmla="*/ 228 h 1160"/>
                <a:gd name="T20" fmla="*/ 54 w 1226"/>
                <a:gd name="T21" fmla="*/ 157 h 1160"/>
                <a:gd name="T22" fmla="*/ 0 w 1226"/>
                <a:gd name="T23" fmla="*/ 75 h 1160"/>
                <a:gd name="T24" fmla="*/ 94 w 1226"/>
                <a:gd name="T25" fmla="*/ 9 h 1160"/>
                <a:gd name="T26" fmla="*/ 246 w 1226"/>
                <a:gd name="T27" fmla="*/ 26 h 1160"/>
                <a:gd name="T28" fmla="*/ 303 w 1226"/>
                <a:gd name="T29" fmla="*/ 44 h 1160"/>
                <a:gd name="T30" fmla="*/ 416 w 1226"/>
                <a:gd name="T31" fmla="*/ 148 h 1160"/>
                <a:gd name="T32" fmla="*/ 541 w 1226"/>
                <a:gd name="T33" fmla="*/ 144 h 1160"/>
                <a:gd name="T34" fmla="*/ 593 w 1226"/>
                <a:gd name="T35" fmla="*/ 84 h 1160"/>
                <a:gd name="T36" fmla="*/ 617 w 1226"/>
                <a:gd name="T37" fmla="*/ 115 h 1160"/>
                <a:gd name="T38" fmla="*/ 670 w 1226"/>
                <a:gd name="T39" fmla="*/ 175 h 1160"/>
                <a:gd name="T40" fmla="*/ 694 w 1226"/>
                <a:gd name="T41" fmla="*/ 251 h 1160"/>
                <a:gd name="T42" fmla="*/ 743 w 1226"/>
                <a:gd name="T43" fmla="*/ 296 h 1160"/>
                <a:gd name="T44" fmla="*/ 790 w 1226"/>
                <a:gd name="T45" fmla="*/ 373 h 1160"/>
                <a:gd name="T46" fmla="*/ 674 w 1226"/>
                <a:gd name="T47" fmla="*/ 390 h 1160"/>
                <a:gd name="T48" fmla="*/ 674 w 1226"/>
                <a:gd name="T49" fmla="*/ 409 h 1160"/>
                <a:gd name="T50" fmla="*/ 655 w 1226"/>
                <a:gd name="T51" fmla="*/ 437 h 1160"/>
                <a:gd name="T52" fmla="*/ 698 w 1226"/>
                <a:gd name="T53" fmla="*/ 510 h 1160"/>
                <a:gd name="T54" fmla="*/ 762 w 1226"/>
                <a:gd name="T55" fmla="*/ 564 h 1160"/>
                <a:gd name="T56" fmla="*/ 856 w 1226"/>
                <a:gd name="T57" fmla="*/ 567 h 1160"/>
                <a:gd name="T58" fmla="*/ 858 w 1226"/>
                <a:gd name="T59" fmla="*/ 470 h 1160"/>
                <a:gd name="T60" fmla="*/ 871 w 1226"/>
                <a:gd name="T61" fmla="*/ 510 h 1160"/>
                <a:gd name="T62" fmla="*/ 952 w 1226"/>
                <a:gd name="T63" fmla="*/ 503 h 1160"/>
                <a:gd name="T64" fmla="*/ 1201 w 1226"/>
                <a:gd name="T65" fmla="*/ 390 h 1160"/>
                <a:gd name="T66" fmla="*/ 1169 w 1226"/>
                <a:gd name="T67" fmla="*/ 475 h 1160"/>
                <a:gd name="T68" fmla="*/ 1065 w 1226"/>
                <a:gd name="T69" fmla="*/ 602 h 1160"/>
                <a:gd name="T70" fmla="*/ 924 w 1226"/>
                <a:gd name="T71" fmla="*/ 651 h 1160"/>
                <a:gd name="T72" fmla="*/ 839 w 1226"/>
                <a:gd name="T73" fmla="*/ 736 h 1160"/>
                <a:gd name="T74" fmla="*/ 766 w 1226"/>
                <a:gd name="T75" fmla="*/ 860 h 1160"/>
                <a:gd name="T76" fmla="*/ 739 w 1226"/>
                <a:gd name="T77" fmla="*/ 980 h 1160"/>
                <a:gd name="T78" fmla="*/ 774 w 1226"/>
                <a:gd name="T79" fmla="*/ 877 h 1160"/>
                <a:gd name="T80" fmla="*/ 811 w 1226"/>
                <a:gd name="T81" fmla="*/ 819 h 1160"/>
                <a:gd name="T82" fmla="*/ 952 w 1226"/>
                <a:gd name="T83" fmla="*/ 703 h 1160"/>
                <a:gd name="T84" fmla="*/ 1024 w 1226"/>
                <a:gd name="T85" fmla="*/ 762 h 1160"/>
                <a:gd name="T86" fmla="*/ 919 w 1226"/>
                <a:gd name="T87" fmla="*/ 830 h 1160"/>
                <a:gd name="T88" fmla="*/ 831 w 1226"/>
                <a:gd name="T89" fmla="*/ 884 h 1160"/>
                <a:gd name="T90" fmla="*/ 801 w 1226"/>
                <a:gd name="T91" fmla="*/ 987 h 1160"/>
                <a:gd name="T92" fmla="*/ 778 w 1226"/>
                <a:gd name="T93" fmla="*/ 1074 h 1160"/>
                <a:gd name="T94" fmla="*/ 694 w 1226"/>
                <a:gd name="T95" fmla="*/ 1119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6" h="1160">
                  <a:moveTo>
                    <a:pt x="580" y="1154"/>
                  </a:moveTo>
                  <a:lnTo>
                    <a:pt x="569" y="1142"/>
                  </a:lnTo>
                  <a:lnTo>
                    <a:pt x="528" y="1145"/>
                  </a:lnTo>
                  <a:lnTo>
                    <a:pt x="516" y="1159"/>
                  </a:lnTo>
                  <a:lnTo>
                    <a:pt x="469" y="1142"/>
                  </a:lnTo>
                  <a:lnTo>
                    <a:pt x="459" y="1154"/>
                  </a:lnTo>
                  <a:lnTo>
                    <a:pt x="435" y="1149"/>
                  </a:lnTo>
                  <a:lnTo>
                    <a:pt x="432" y="1131"/>
                  </a:lnTo>
                  <a:lnTo>
                    <a:pt x="407" y="1142"/>
                  </a:lnTo>
                  <a:lnTo>
                    <a:pt x="395" y="1142"/>
                  </a:lnTo>
                  <a:lnTo>
                    <a:pt x="384" y="1121"/>
                  </a:lnTo>
                  <a:lnTo>
                    <a:pt x="335" y="1114"/>
                  </a:lnTo>
                  <a:lnTo>
                    <a:pt x="299" y="1114"/>
                  </a:lnTo>
                  <a:lnTo>
                    <a:pt x="262" y="1098"/>
                  </a:lnTo>
                  <a:lnTo>
                    <a:pt x="231" y="1054"/>
                  </a:lnTo>
                  <a:lnTo>
                    <a:pt x="198" y="954"/>
                  </a:lnTo>
                  <a:lnTo>
                    <a:pt x="162" y="813"/>
                  </a:lnTo>
                  <a:lnTo>
                    <a:pt x="174" y="806"/>
                  </a:lnTo>
                  <a:lnTo>
                    <a:pt x="170" y="772"/>
                  </a:lnTo>
                  <a:lnTo>
                    <a:pt x="198" y="759"/>
                  </a:lnTo>
                  <a:lnTo>
                    <a:pt x="198" y="731"/>
                  </a:lnTo>
                  <a:lnTo>
                    <a:pt x="183" y="719"/>
                  </a:lnTo>
                  <a:lnTo>
                    <a:pt x="183" y="691"/>
                  </a:lnTo>
                  <a:lnTo>
                    <a:pt x="162" y="661"/>
                  </a:lnTo>
                  <a:lnTo>
                    <a:pt x="121" y="631"/>
                  </a:lnTo>
                  <a:lnTo>
                    <a:pt x="126" y="608"/>
                  </a:lnTo>
                  <a:lnTo>
                    <a:pt x="94" y="585"/>
                  </a:lnTo>
                  <a:lnTo>
                    <a:pt x="94" y="575"/>
                  </a:lnTo>
                  <a:lnTo>
                    <a:pt x="114" y="557"/>
                  </a:lnTo>
                  <a:lnTo>
                    <a:pt x="139" y="557"/>
                  </a:lnTo>
                  <a:lnTo>
                    <a:pt x="174" y="530"/>
                  </a:lnTo>
                  <a:lnTo>
                    <a:pt x="166" y="501"/>
                  </a:lnTo>
                  <a:lnTo>
                    <a:pt x="183" y="490"/>
                  </a:lnTo>
                  <a:lnTo>
                    <a:pt x="194" y="477"/>
                  </a:lnTo>
                  <a:lnTo>
                    <a:pt x="194" y="432"/>
                  </a:lnTo>
                  <a:lnTo>
                    <a:pt x="177" y="386"/>
                  </a:lnTo>
                  <a:lnTo>
                    <a:pt x="143" y="343"/>
                  </a:lnTo>
                  <a:lnTo>
                    <a:pt x="86" y="303"/>
                  </a:lnTo>
                  <a:lnTo>
                    <a:pt x="54" y="289"/>
                  </a:lnTo>
                  <a:lnTo>
                    <a:pt x="81" y="228"/>
                  </a:lnTo>
                  <a:lnTo>
                    <a:pt x="86" y="195"/>
                  </a:lnTo>
                  <a:lnTo>
                    <a:pt x="81" y="178"/>
                  </a:lnTo>
                  <a:lnTo>
                    <a:pt x="61" y="175"/>
                  </a:lnTo>
                  <a:lnTo>
                    <a:pt x="54" y="157"/>
                  </a:lnTo>
                  <a:lnTo>
                    <a:pt x="20" y="138"/>
                  </a:lnTo>
                  <a:lnTo>
                    <a:pt x="33" y="110"/>
                  </a:lnTo>
                  <a:lnTo>
                    <a:pt x="20" y="89"/>
                  </a:lnTo>
                  <a:lnTo>
                    <a:pt x="0" y="75"/>
                  </a:lnTo>
                  <a:lnTo>
                    <a:pt x="0" y="40"/>
                  </a:lnTo>
                  <a:lnTo>
                    <a:pt x="16" y="23"/>
                  </a:lnTo>
                  <a:lnTo>
                    <a:pt x="54" y="23"/>
                  </a:lnTo>
                  <a:lnTo>
                    <a:pt x="94" y="9"/>
                  </a:lnTo>
                  <a:lnTo>
                    <a:pt x="134" y="9"/>
                  </a:lnTo>
                  <a:lnTo>
                    <a:pt x="149" y="0"/>
                  </a:lnTo>
                  <a:lnTo>
                    <a:pt x="183" y="0"/>
                  </a:lnTo>
                  <a:lnTo>
                    <a:pt x="246" y="26"/>
                  </a:lnTo>
                  <a:lnTo>
                    <a:pt x="246" y="49"/>
                  </a:lnTo>
                  <a:lnTo>
                    <a:pt x="262" y="56"/>
                  </a:lnTo>
                  <a:lnTo>
                    <a:pt x="282" y="56"/>
                  </a:lnTo>
                  <a:lnTo>
                    <a:pt x="303" y="44"/>
                  </a:lnTo>
                  <a:lnTo>
                    <a:pt x="350" y="44"/>
                  </a:lnTo>
                  <a:lnTo>
                    <a:pt x="363" y="66"/>
                  </a:lnTo>
                  <a:lnTo>
                    <a:pt x="363" y="101"/>
                  </a:lnTo>
                  <a:lnTo>
                    <a:pt x="416" y="148"/>
                  </a:lnTo>
                  <a:lnTo>
                    <a:pt x="416" y="167"/>
                  </a:lnTo>
                  <a:lnTo>
                    <a:pt x="428" y="175"/>
                  </a:lnTo>
                  <a:lnTo>
                    <a:pt x="516" y="175"/>
                  </a:lnTo>
                  <a:lnTo>
                    <a:pt x="541" y="144"/>
                  </a:lnTo>
                  <a:lnTo>
                    <a:pt x="541" y="120"/>
                  </a:lnTo>
                  <a:lnTo>
                    <a:pt x="549" y="84"/>
                  </a:lnTo>
                  <a:lnTo>
                    <a:pt x="545" y="75"/>
                  </a:lnTo>
                  <a:lnTo>
                    <a:pt x="593" y="84"/>
                  </a:lnTo>
                  <a:lnTo>
                    <a:pt x="604" y="96"/>
                  </a:lnTo>
                  <a:lnTo>
                    <a:pt x="596" y="110"/>
                  </a:lnTo>
                  <a:lnTo>
                    <a:pt x="604" y="115"/>
                  </a:lnTo>
                  <a:lnTo>
                    <a:pt x="617" y="115"/>
                  </a:lnTo>
                  <a:lnTo>
                    <a:pt x="633" y="110"/>
                  </a:lnTo>
                  <a:lnTo>
                    <a:pt x="645" y="110"/>
                  </a:lnTo>
                  <a:lnTo>
                    <a:pt x="641" y="175"/>
                  </a:lnTo>
                  <a:lnTo>
                    <a:pt x="670" y="175"/>
                  </a:lnTo>
                  <a:lnTo>
                    <a:pt x="682" y="178"/>
                  </a:lnTo>
                  <a:lnTo>
                    <a:pt x="682" y="197"/>
                  </a:lnTo>
                  <a:lnTo>
                    <a:pt x="694" y="218"/>
                  </a:lnTo>
                  <a:lnTo>
                    <a:pt x="694" y="251"/>
                  </a:lnTo>
                  <a:lnTo>
                    <a:pt x="710" y="251"/>
                  </a:lnTo>
                  <a:lnTo>
                    <a:pt x="735" y="275"/>
                  </a:lnTo>
                  <a:lnTo>
                    <a:pt x="743" y="275"/>
                  </a:lnTo>
                  <a:lnTo>
                    <a:pt x="743" y="296"/>
                  </a:lnTo>
                  <a:lnTo>
                    <a:pt x="770" y="329"/>
                  </a:lnTo>
                  <a:lnTo>
                    <a:pt x="790" y="329"/>
                  </a:lnTo>
                  <a:lnTo>
                    <a:pt x="794" y="336"/>
                  </a:lnTo>
                  <a:lnTo>
                    <a:pt x="790" y="373"/>
                  </a:lnTo>
                  <a:lnTo>
                    <a:pt x="754" y="373"/>
                  </a:lnTo>
                  <a:lnTo>
                    <a:pt x="729" y="378"/>
                  </a:lnTo>
                  <a:lnTo>
                    <a:pt x="729" y="390"/>
                  </a:lnTo>
                  <a:lnTo>
                    <a:pt x="674" y="390"/>
                  </a:lnTo>
                  <a:lnTo>
                    <a:pt x="649" y="383"/>
                  </a:lnTo>
                  <a:lnTo>
                    <a:pt x="641" y="376"/>
                  </a:lnTo>
                  <a:lnTo>
                    <a:pt x="641" y="390"/>
                  </a:lnTo>
                  <a:lnTo>
                    <a:pt x="674" y="409"/>
                  </a:lnTo>
                  <a:lnTo>
                    <a:pt x="649" y="413"/>
                  </a:lnTo>
                  <a:lnTo>
                    <a:pt x="638" y="406"/>
                  </a:lnTo>
                  <a:lnTo>
                    <a:pt x="630" y="413"/>
                  </a:lnTo>
                  <a:lnTo>
                    <a:pt x="655" y="437"/>
                  </a:lnTo>
                  <a:lnTo>
                    <a:pt x="638" y="447"/>
                  </a:lnTo>
                  <a:lnTo>
                    <a:pt x="649" y="463"/>
                  </a:lnTo>
                  <a:lnTo>
                    <a:pt x="678" y="503"/>
                  </a:lnTo>
                  <a:lnTo>
                    <a:pt x="698" y="510"/>
                  </a:lnTo>
                  <a:lnTo>
                    <a:pt x="705" y="530"/>
                  </a:lnTo>
                  <a:lnTo>
                    <a:pt x="727" y="545"/>
                  </a:lnTo>
                  <a:lnTo>
                    <a:pt x="743" y="530"/>
                  </a:lnTo>
                  <a:lnTo>
                    <a:pt x="762" y="564"/>
                  </a:lnTo>
                  <a:lnTo>
                    <a:pt x="790" y="564"/>
                  </a:lnTo>
                  <a:lnTo>
                    <a:pt x="811" y="567"/>
                  </a:lnTo>
                  <a:lnTo>
                    <a:pt x="823" y="555"/>
                  </a:lnTo>
                  <a:lnTo>
                    <a:pt x="856" y="567"/>
                  </a:lnTo>
                  <a:lnTo>
                    <a:pt x="875" y="567"/>
                  </a:lnTo>
                  <a:lnTo>
                    <a:pt x="875" y="541"/>
                  </a:lnTo>
                  <a:lnTo>
                    <a:pt x="850" y="494"/>
                  </a:lnTo>
                  <a:lnTo>
                    <a:pt x="858" y="470"/>
                  </a:lnTo>
                  <a:lnTo>
                    <a:pt x="866" y="475"/>
                  </a:lnTo>
                  <a:lnTo>
                    <a:pt x="883" y="487"/>
                  </a:lnTo>
                  <a:lnTo>
                    <a:pt x="871" y="501"/>
                  </a:lnTo>
                  <a:lnTo>
                    <a:pt x="871" y="510"/>
                  </a:lnTo>
                  <a:lnTo>
                    <a:pt x="888" y="510"/>
                  </a:lnTo>
                  <a:lnTo>
                    <a:pt x="903" y="524"/>
                  </a:lnTo>
                  <a:lnTo>
                    <a:pt x="915" y="520"/>
                  </a:lnTo>
                  <a:lnTo>
                    <a:pt x="952" y="503"/>
                  </a:lnTo>
                  <a:lnTo>
                    <a:pt x="968" y="503"/>
                  </a:lnTo>
                  <a:lnTo>
                    <a:pt x="991" y="484"/>
                  </a:lnTo>
                  <a:lnTo>
                    <a:pt x="1176" y="390"/>
                  </a:lnTo>
                  <a:lnTo>
                    <a:pt x="1201" y="390"/>
                  </a:lnTo>
                  <a:lnTo>
                    <a:pt x="1225" y="416"/>
                  </a:lnTo>
                  <a:lnTo>
                    <a:pt x="1196" y="439"/>
                  </a:lnTo>
                  <a:lnTo>
                    <a:pt x="1186" y="447"/>
                  </a:lnTo>
                  <a:lnTo>
                    <a:pt x="1169" y="475"/>
                  </a:lnTo>
                  <a:lnTo>
                    <a:pt x="1176" y="515"/>
                  </a:lnTo>
                  <a:lnTo>
                    <a:pt x="1149" y="530"/>
                  </a:lnTo>
                  <a:lnTo>
                    <a:pt x="1141" y="541"/>
                  </a:lnTo>
                  <a:lnTo>
                    <a:pt x="1065" y="602"/>
                  </a:lnTo>
                  <a:lnTo>
                    <a:pt x="1024" y="602"/>
                  </a:lnTo>
                  <a:lnTo>
                    <a:pt x="1004" y="616"/>
                  </a:lnTo>
                  <a:lnTo>
                    <a:pt x="936" y="648"/>
                  </a:lnTo>
                  <a:lnTo>
                    <a:pt x="924" y="651"/>
                  </a:lnTo>
                  <a:lnTo>
                    <a:pt x="875" y="675"/>
                  </a:lnTo>
                  <a:lnTo>
                    <a:pt x="846" y="675"/>
                  </a:lnTo>
                  <a:lnTo>
                    <a:pt x="831" y="688"/>
                  </a:lnTo>
                  <a:lnTo>
                    <a:pt x="839" y="736"/>
                  </a:lnTo>
                  <a:lnTo>
                    <a:pt x="831" y="752"/>
                  </a:lnTo>
                  <a:lnTo>
                    <a:pt x="794" y="783"/>
                  </a:lnTo>
                  <a:lnTo>
                    <a:pt x="766" y="827"/>
                  </a:lnTo>
                  <a:lnTo>
                    <a:pt x="766" y="860"/>
                  </a:lnTo>
                  <a:lnTo>
                    <a:pt x="743" y="931"/>
                  </a:lnTo>
                  <a:lnTo>
                    <a:pt x="735" y="954"/>
                  </a:lnTo>
                  <a:lnTo>
                    <a:pt x="735" y="970"/>
                  </a:lnTo>
                  <a:lnTo>
                    <a:pt x="739" y="980"/>
                  </a:lnTo>
                  <a:lnTo>
                    <a:pt x="754" y="960"/>
                  </a:lnTo>
                  <a:lnTo>
                    <a:pt x="754" y="938"/>
                  </a:lnTo>
                  <a:lnTo>
                    <a:pt x="759" y="919"/>
                  </a:lnTo>
                  <a:lnTo>
                    <a:pt x="774" y="877"/>
                  </a:lnTo>
                  <a:lnTo>
                    <a:pt x="790" y="867"/>
                  </a:lnTo>
                  <a:lnTo>
                    <a:pt x="799" y="853"/>
                  </a:lnTo>
                  <a:lnTo>
                    <a:pt x="799" y="830"/>
                  </a:lnTo>
                  <a:lnTo>
                    <a:pt x="811" y="819"/>
                  </a:lnTo>
                  <a:lnTo>
                    <a:pt x="826" y="809"/>
                  </a:lnTo>
                  <a:lnTo>
                    <a:pt x="911" y="715"/>
                  </a:lnTo>
                  <a:lnTo>
                    <a:pt x="930" y="715"/>
                  </a:lnTo>
                  <a:lnTo>
                    <a:pt x="952" y="703"/>
                  </a:lnTo>
                  <a:lnTo>
                    <a:pt x="979" y="703"/>
                  </a:lnTo>
                  <a:lnTo>
                    <a:pt x="1004" y="712"/>
                  </a:lnTo>
                  <a:lnTo>
                    <a:pt x="1024" y="731"/>
                  </a:lnTo>
                  <a:lnTo>
                    <a:pt x="1024" y="762"/>
                  </a:lnTo>
                  <a:lnTo>
                    <a:pt x="1012" y="786"/>
                  </a:lnTo>
                  <a:lnTo>
                    <a:pt x="985" y="830"/>
                  </a:lnTo>
                  <a:lnTo>
                    <a:pt x="964" y="839"/>
                  </a:lnTo>
                  <a:lnTo>
                    <a:pt x="919" y="830"/>
                  </a:lnTo>
                  <a:lnTo>
                    <a:pt x="903" y="849"/>
                  </a:lnTo>
                  <a:lnTo>
                    <a:pt x="846" y="846"/>
                  </a:lnTo>
                  <a:lnTo>
                    <a:pt x="831" y="856"/>
                  </a:lnTo>
                  <a:lnTo>
                    <a:pt x="831" y="884"/>
                  </a:lnTo>
                  <a:lnTo>
                    <a:pt x="823" y="907"/>
                  </a:lnTo>
                  <a:lnTo>
                    <a:pt x="823" y="910"/>
                  </a:lnTo>
                  <a:lnTo>
                    <a:pt x="801" y="931"/>
                  </a:lnTo>
                  <a:lnTo>
                    <a:pt x="801" y="987"/>
                  </a:lnTo>
                  <a:lnTo>
                    <a:pt x="786" y="1027"/>
                  </a:lnTo>
                  <a:lnTo>
                    <a:pt x="799" y="1041"/>
                  </a:lnTo>
                  <a:lnTo>
                    <a:pt x="799" y="1054"/>
                  </a:lnTo>
                  <a:lnTo>
                    <a:pt x="778" y="1074"/>
                  </a:lnTo>
                  <a:lnTo>
                    <a:pt x="751" y="1091"/>
                  </a:lnTo>
                  <a:lnTo>
                    <a:pt x="751" y="1109"/>
                  </a:lnTo>
                  <a:lnTo>
                    <a:pt x="739" y="1109"/>
                  </a:lnTo>
                  <a:lnTo>
                    <a:pt x="694" y="1119"/>
                  </a:lnTo>
                  <a:lnTo>
                    <a:pt x="655" y="1121"/>
                  </a:lnTo>
                  <a:lnTo>
                    <a:pt x="600" y="1154"/>
                  </a:lnTo>
                  <a:lnTo>
                    <a:pt x="580" y="1154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1" name="Freeform 44"/>
            <p:cNvSpPr>
              <a:spLocks/>
            </p:cNvSpPr>
            <p:nvPr/>
          </p:nvSpPr>
          <p:spPr bwMode="auto">
            <a:xfrm>
              <a:off x="3900" y="2364"/>
              <a:ext cx="819" cy="729"/>
            </a:xfrm>
            <a:custGeom>
              <a:avLst/>
              <a:gdLst>
                <a:gd name="T0" fmla="*/ 663 w 709"/>
                <a:gd name="T1" fmla="*/ 380 h 559"/>
                <a:gd name="T2" fmla="*/ 454 w 709"/>
                <a:gd name="T3" fmla="*/ 474 h 559"/>
                <a:gd name="T4" fmla="*/ 415 w 709"/>
                <a:gd name="T5" fmla="*/ 494 h 559"/>
                <a:gd name="T6" fmla="*/ 366 w 709"/>
                <a:gd name="T7" fmla="*/ 514 h 559"/>
                <a:gd name="T8" fmla="*/ 334 w 709"/>
                <a:gd name="T9" fmla="*/ 501 h 559"/>
                <a:gd name="T10" fmla="*/ 346 w 709"/>
                <a:gd name="T11" fmla="*/ 478 h 559"/>
                <a:gd name="T12" fmla="*/ 321 w 709"/>
                <a:gd name="T13" fmla="*/ 461 h 559"/>
                <a:gd name="T14" fmla="*/ 338 w 709"/>
                <a:gd name="T15" fmla="*/ 532 h 559"/>
                <a:gd name="T16" fmla="*/ 319 w 709"/>
                <a:gd name="T17" fmla="*/ 558 h 559"/>
                <a:gd name="T18" fmla="*/ 274 w 709"/>
                <a:gd name="T19" fmla="*/ 558 h 559"/>
                <a:gd name="T20" fmla="*/ 225 w 709"/>
                <a:gd name="T21" fmla="*/ 555 h 559"/>
                <a:gd name="T22" fmla="*/ 190 w 709"/>
                <a:gd name="T23" fmla="*/ 535 h 559"/>
                <a:gd name="T24" fmla="*/ 161 w 709"/>
                <a:gd name="T25" fmla="*/ 501 h 559"/>
                <a:gd name="T26" fmla="*/ 113 w 709"/>
                <a:gd name="T27" fmla="*/ 454 h 559"/>
                <a:gd name="T28" fmla="*/ 118 w 709"/>
                <a:gd name="T29" fmla="*/ 427 h 559"/>
                <a:gd name="T30" fmla="*/ 102 w 709"/>
                <a:gd name="T31" fmla="*/ 396 h 559"/>
                <a:gd name="T32" fmla="*/ 137 w 709"/>
                <a:gd name="T33" fmla="*/ 400 h 559"/>
                <a:gd name="T34" fmla="*/ 104 w 709"/>
                <a:gd name="T35" fmla="*/ 367 h 559"/>
                <a:gd name="T36" fmla="*/ 137 w 709"/>
                <a:gd name="T37" fmla="*/ 380 h 559"/>
                <a:gd name="T38" fmla="*/ 193 w 709"/>
                <a:gd name="T39" fmla="*/ 369 h 559"/>
                <a:gd name="T40" fmla="*/ 254 w 709"/>
                <a:gd name="T41" fmla="*/ 363 h 559"/>
                <a:gd name="T42" fmla="*/ 254 w 709"/>
                <a:gd name="T43" fmla="*/ 320 h 559"/>
                <a:gd name="T44" fmla="*/ 206 w 709"/>
                <a:gd name="T45" fmla="*/ 286 h 559"/>
                <a:gd name="T46" fmla="*/ 198 w 709"/>
                <a:gd name="T47" fmla="*/ 266 h 559"/>
                <a:gd name="T48" fmla="*/ 157 w 709"/>
                <a:gd name="T49" fmla="*/ 242 h 559"/>
                <a:gd name="T50" fmla="*/ 145 w 709"/>
                <a:gd name="T51" fmla="*/ 188 h 559"/>
                <a:gd name="T52" fmla="*/ 133 w 709"/>
                <a:gd name="T53" fmla="*/ 166 h 559"/>
                <a:gd name="T54" fmla="*/ 109 w 709"/>
                <a:gd name="T55" fmla="*/ 101 h 559"/>
                <a:gd name="T56" fmla="*/ 80 w 709"/>
                <a:gd name="T57" fmla="*/ 105 h 559"/>
                <a:gd name="T58" fmla="*/ 60 w 709"/>
                <a:gd name="T59" fmla="*/ 101 h 559"/>
                <a:gd name="T60" fmla="*/ 57 w 709"/>
                <a:gd name="T61" fmla="*/ 74 h 559"/>
                <a:gd name="T62" fmla="*/ 0 w 709"/>
                <a:gd name="T63" fmla="*/ 25 h 559"/>
                <a:gd name="T64" fmla="*/ 19 w 709"/>
                <a:gd name="T65" fmla="*/ 0 h 559"/>
                <a:gd name="T66" fmla="*/ 80 w 709"/>
                <a:gd name="T67" fmla="*/ 57 h 559"/>
                <a:gd name="T68" fmla="*/ 137 w 709"/>
                <a:gd name="T69" fmla="*/ 74 h 559"/>
                <a:gd name="T70" fmla="*/ 193 w 709"/>
                <a:gd name="T71" fmla="*/ 105 h 559"/>
                <a:gd name="T72" fmla="*/ 247 w 709"/>
                <a:gd name="T73" fmla="*/ 148 h 559"/>
                <a:gd name="T74" fmla="*/ 258 w 709"/>
                <a:gd name="T75" fmla="*/ 209 h 559"/>
                <a:gd name="T76" fmla="*/ 313 w 709"/>
                <a:gd name="T77" fmla="*/ 222 h 559"/>
                <a:gd name="T78" fmla="*/ 362 w 709"/>
                <a:gd name="T79" fmla="*/ 209 h 559"/>
                <a:gd name="T80" fmla="*/ 374 w 709"/>
                <a:gd name="T81" fmla="*/ 246 h 559"/>
                <a:gd name="T82" fmla="*/ 427 w 709"/>
                <a:gd name="T83" fmla="*/ 222 h 559"/>
                <a:gd name="T84" fmla="*/ 479 w 709"/>
                <a:gd name="T85" fmla="*/ 219 h 559"/>
                <a:gd name="T86" fmla="*/ 519 w 709"/>
                <a:gd name="T87" fmla="*/ 238 h 559"/>
                <a:gd name="T88" fmla="*/ 475 w 709"/>
                <a:gd name="T89" fmla="*/ 296 h 559"/>
                <a:gd name="T90" fmla="*/ 483 w 709"/>
                <a:gd name="T91" fmla="*/ 333 h 559"/>
                <a:gd name="T92" fmla="*/ 491 w 709"/>
                <a:gd name="T93" fmla="*/ 302 h 559"/>
                <a:gd name="T94" fmla="*/ 514 w 709"/>
                <a:gd name="T95" fmla="*/ 282 h 559"/>
                <a:gd name="T96" fmla="*/ 555 w 709"/>
                <a:gd name="T97" fmla="*/ 246 h 559"/>
                <a:gd name="T98" fmla="*/ 599 w 709"/>
                <a:gd name="T99" fmla="*/ 246 h 559"/>
                <a:gd name="T100" fmla="*/ 636 w 709"/>
                <a:gd name="T101" fmla="*/ 256 h 559"/>
                <a:gd name="T102" fmla="*/ 708 w 709"/>
                <a:gd name="T103" fmla="*/ 320 h 559"/>
                <a:gd name="T104" fmla="*/ 688 w 709"/>
                <a:gd name="T105" fmla="*/ 407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9" h="559">
                  <a:moveTo>
                    <a:pt x="688" y="407"/>
                  </a:moveTo>
                  <a:lnTo>
                    <a:pt x="663" y="380"/>
                  </a:lnTo>
                  <a:lnTo>
                    <a:pt x="639" y="380"/>
                  </a:lnTo>
                  <a:lnTo>
                    <a:pt x="454" y="474"/>
                  </a:lnTo>
                  <a:lnTo>
                    <a:pt x="431" y="494"/>
                  </a:lnTo>
                  <a:lnTo>
                    <a:pt x="415" y="494"/>
                  </a:lnTo>
                  <a:lnTo>
                    <a:pt x="378" y="511"/>
                  </a:lnTo>
                  <a:lnTo>
                    <a:pt x="366" y="514"/>
                  </a:lnTo>
                  <a:lnTo>
                    <a:pt x="351" y="501"/>
                  </a:lnTo>
                  <a:lnTo>
                    <a:pt x="334" y="501"/>
                  </a:lnTo>
                  <a:lnTo>
                    <a:pt x="334" y="492"/>
                  </a:lnTo>
                  <a:lnTo>
                    <a:pt x="346" y="478"/>
                  </a:lnTo>
                  <a:lnTo>
                    <a:pt x="330" y="465"/>
                  </a:lnTo>
                  <a:lnTo>
                    <a:pt x="321" y="461"/>
                  </a:lnTo>
                  <a:lnTo>
                    <a:pt x="313" y="485"/>
                  </a:lnTo>
                  <a:lnTo>
                    <a:pt x="338" y="532"/>
                  </a:lnTo>
                  <a:lnTo>
                    <a:pt x="338" y="558"/>
                  </a:lnTo>
                  <a:lnTo>
                    <a:pt x="319" y="558"/>
                  </a:lnTo>
                  <a:lnTo>
                    <a:pt x="286" y="545"/>
                  </a:lnTo>
                  <a:lnTo>
                    <a:pt x="274" y="558"/>
                  </a:lnTo>
                  <a:lnTo>
                    <a:pt x="254" y="555"/>
                  </a:lnTo>
                  <a:lnTo>
                    <a:pt x="225" y="555"/>
                  </a:lnTo>
                  <a:lnTo>
                    <a:pt x="206" y="520"/>
                  </a:lnTo>
                  <a:lnTo>
                    <a:pt x="190" y="535"/>
                  </a:lnTo>
                  <a:lnTo>
                    <a:pt x="168" y="520"/>
                  </a:lnTo>
                  <a:lnTo>
                    <a:pt x="161" y="501"/>
                  </a:lnTo>
                  <a:lnTo>
                    <a:pt x="141" y="494"/>
                  </a:lnTo>
                  <a:lnTo>
                    <a:pt x="113" y="454"/>
                  </a:lnTo>
                  <a:lnTo>
                    <a:pt x="102" y="438"/>
                  </a:lnTo>
                  <a:lnTo>
                    <a:pt x="118" y="427"/>
                  </a:lnTo>
                  <a:lnTo>
                    <a:pt x="94" y="403"/>
                  </a:lnTo>
                  <a:lnTo>
                    <a:pt x="102" y="396"/>
                  </a:lnTo>
                  <a:lnTo>
                    <a:pt x="113" y="403"/>
                  </a:lnTo>
                  <a:lnTo>
                    <a:pt x="137" y="400"/>
                  </a:lnTo>
                  <a:lnTo>
                    <a:pt x="104" y="380"/>
                  </a:lnTo>
                  <a:lnTo>
                    <a:pt x="104" y="367"/>
                  </a:lnTo>
                  <a:lnTo>
                    <a:pt x="113" y="374"/>
                  </a:lnTo>
                  <a:lnTo>
                    <a:pt x="137" y="380"/>
                  </a:lnTo>
                  <a:lnTo>
                    <a:pt x="193" y="380"/>
                  </a:lnTo>
                  <a:lnTo>
                    <a:pt x="193" y="369"/>
                  </a:lnTo>
                  <a:lnTo>
                    <a:pt x="217" y="363"/>
                  </a:lnTo>
                  <a:lnTo>
                    <a:pt x="254" y="363"/>
                  </a:lnTo>
                  <a:lnTo>
                    <a:pt x="258" y="327"/>
                  </a:lnTo>
                  <a:lnTo>
                    <a:pt x="254" y="320"/>
                  </a:lnTo>
                  <a:lnTo>
                    <a:pt x="233" y="320"/>
                  </a:lnTo>
                  <a:lnTo>
                    <a:pt x="206" y="286"/>
                  </a:lnTo>
                  <a:lnTo>
                    <a:pt x="206" y="266"/>
                  </a:lnTo>
                  <a:lnTo>
                    <a:pt x="198" y="266"/>
                  </a:lnTo>
                  <a:lnTo>
                    <a:pt x="174" y="242"/>
                  </a:lnTo>
                  <a:lnTo>
                    <a:pt x="157" y="242"/>
                  </a:lnTo>
                  <a:lnTo>
                    <a:pt x="157" y="209"/>
                  </a:lnTo>
                  <a:lnTo>
                    <a:pt x="145" y="188"/>
                  </a:lnTo>
                  <a:lnTo>
                    <a:pt x="145" y="168"/>
                  </a:lnTo>
                  <a:lnTo>
                    <a:pt x="133" y="166"/>
                  </a:lnTo>
                  <a:lnTo>
                    <a:pt x="104" y="166"/>
                  </a:lnTo>
                  <a:lnTo>
                    <a:pt x="109" y="101"/>
                  </a:lnTo>
                  <a:lnTo>
                    <a:pt x="96" y="101"/>
                  </a:lnTo>
                  <a:lnTo>
                    <a:pt x="80" y="105"/>
                  </a:lnTo>
                  <a:lnTo>
                    <a:pt x="68" y="105"/>
                  </a:lnTo>
                  <a:lnTo>
                    <a:pt x="60" y="101"/>
                  </a:lnTo>
                  <a:lnTo>
                    <a:pt x="68" y="87"/>
                  </a:lnTo>
                  <a:lnTo>
                    <a:pt x="57" y="74"/>
                  </a:lnTo>
                  <a:lnTo>
                    <a:pt x="8" y="65"/>
                  </a:lnTo>
                  <a:lnTo>
                    <a:pt x="0" y="25"/>
                  </a:lnTo>
                  <a:lnTo>
                    <a:pt x="4" y="0"/>
                  </a:lnTo>
                  <a:lnTo>
                    <a:pt x="19" y="0"/>
                  </a:lnTo>
                  <a:lnTo>
                    <a:pt x="49" y="11"/>
                  </a:lnTo>
                  <a:lnTo>
                    <a:pt x="80" y="57"/>
                  </a:lnTo>
                  <a:lnTo>
                    <a:pt x="121" y="61"/>
                  </a:lnTo>
                  <a:lnTo>
                    <a:pt x="137" y="74"/>
                  </a:lnTo>
                  <a:lnTo>
                    <a:pt x="137" y="105"/>
                  </a:lnTo>
                  <a:lnTo>
                    <a:pt x="193" y="105"/>
                  </a:lnTo>
                  <a:lnTo>
                    <a:pt x="222" y="141"/>
                  </a:lnTo>
                  <a:lnTo>
                    <a:pt x="247" y="148"/>
                  </a:lnTo>
                  <a:lnTo>
                    <a:pt x="247" y="198"/>
                  </a:lnTo>
                  <a:lnTo>
                    <a:pt x="258" y="209"/>
                  </a:lnTo>
                  <a:lnTo>
                    <a:pt x="286" y="209"/>
                  </a:lnTo>
                  <a:lnTo>
                    <a:pt x="313" y="222"/>
                  </a:lnTo>
                  <a:lnTo>
                    <a:pt x="334" y="209"/>
                  </a:lnTo>
                  <a:lnTo>
                    <a:pt x="362" y="209"/>
                  </a:lnTo>
                  <a:lnTo>
                    <a:pt x="382" y="233"/>
                  </a:lnTo>
                  <a:lnTo>
                    <a:pt x="374" y="246"/>
                  </a:lnTo>
                  <a:lnTo>
                    <a:pt x="391" y="246"/>
                  </a:lnTo>
                  <a:lnTo>
                    <a:pt x="427" y="222"/>
                  </a:lnTo>
                  <a:lnTo>
                    <a:pt x="448" y="222"/>
                  </a:lnTo>
                  <a:lnTo>
                    <a:pt x="479" y="219"/>
                  </a:lnTo>
                  <a:lnTo>
                    <a:pt x="522" y="226"/>
                  </a:lnTo>
                  <a:lnTo>
                    <a:pt x="519" y="238"/>
                  </a:lnTo>
                  <a:lnTo>
                    <a:pt x="499" y="273"/>
                  </a:lnTo>
                  <a:lnTo>
                    <a:pt x="475" y="296"/>
                  </a:lnTo>
                  <a:lnTo>
                    <a:pt x="472" y="320"/>
                  </a:lnTo>
                  <a:lnTo>
                    <a:pt x="483" y="333"/>
                  </a:lnTo>
                  <a:lnTo>
                    <a:pt x="495" y="327"/>
                  </a:lnTo>
                  <a:lnTo>
                    <a:pt x="491" y="302"/>
                  </a:lnTo>
                  <a:lnTo>
                    <a:pt x="499" y="289"/>
                  </a:lnTo>
                  <a:lnTo>
                    <a:pt x="514" y="282"/>
                  </a:lnTo>
                  <a:lnTo>
                    <a:pt x="538" y="246"/>
                  </a:lnTo>
                  <a:lnTo>
                    <a:pt x="555" y="246"/>
                  </a:lnTo>
                  <a:lnTo>
                    <a:pt x="579" y="273"/>
                  </a:lnTo>
                  <a:lnTo>
                    <a:pt x="599" y="246"/>
                  </a:lnTo>
                  <a:lnTo>
                    <a:pt x="612" y="246"/>
                  </a:lnTo>
                  <a:lnTo>
                    <a:pt x="636" y="256"/>
                  </a:lnTo>
                  <a:lnTo>
                    <a:pt x="659" y="259"/>
                  </a:lnTo>
                  <a:lnTo>
                    <a:pt x="708" y="320"/>
                  </a:lnTo>
                  <a:lnTo>
                    <a:pt x="708" y="349"/>
                  </a:lnTo>
                  <a:lnTo>
                    <a:pt x="688" y="407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2" name="Freeform 45"/>
            <p:cNvSpPr>
              <a:spLocks/>
            </p:cNvSpPr>
            <p:nvPr/>
          </p:nvSpPr>
          <p:spPr bwMode="auto">
            <a:xfrm>
              <a:off x="4229" y="3389"/>
              <a:ext cx="375" cy="278"/>
            </a:xfrm>
            <a:custGeom>
              <a:avLst/>
              <a:gdLst>
                <a:gd name="T0" fmla="*/ 1 w 325"/>
                <a:gd name="T1" fmla="*/ 118 h 213"/>
                <a:gd name="T2" fmla="*/ 12 w 325"/>
                <a:gd name="T3" fmla="*/ 127 h 213"/>
                <a:gd name="T4" fmla="*/ 53 w 325"/>
                <a:gd name="T5" fmla="*/ 104 h 213"/>
                <a:gd name="T6" fmla="*/ 93 w 325"/>
                <a:gd name="T7" fmla="*/ 118 h 213"/>
                <a:gd name="T8" fmla="*/ 93 w 325"/>
                <a:gd name="T9" fmla="*/ 134 h 213"/>
                <a:gd name="T10" fmla="*/ 102 w 325"/>
                <a:gd name="T11" fmla="*/ 144 h 213"/>
                <a:gd name="T12" fmla="*/ 109 w 325"/>
                <a:gd name="T13" fmla="*/ 161 h 213"/>
                <a:gd name="T14" fmla="*/ 131 w 325"/>
                <a:gd name="T15" fmla="*/ 179 h 213"/>
                <a:gd name="T16" fmla="*/ 147 w 325"/>
                <a:gd name="T17" fmla="*/ 181 h 213"/>
                <a:gd name="T18" fmla="*/ 172 w 325"/>
                <a:gd name="T19" fmla="*/ 205 h 213"/>
                <a:gd name="T20" fmla="*/ 178 w 325"/>
                <a:gd name="T21" fmla="*/ 212 h 213"/>
                <a:gd name="T22" fmla="*/ 203 w 325"/>
                <a:gd name="T23" fmla="*/ 212 h 213"/>
                <a:gd name="T24" fmla="*/ 214 w 325"/>
                <a:gd name="T25" fmla="*/ 205 h 213"/>
                <a:gd name="T26" fmla="*/ 211 w 325"/>
                <a:gd name="T27" fmla="*/ 194 h 213"/>
                <a:gd name="T28" fmla="*/ 263 w 325"/>
                <a:gd name="T29" fmla="*/ 147 h 213"/>
                <a:gd name="T30" fmla="*/ 283 w 325"/>
                <a:gd name="T31" fmla="*/ 111 h 213"/>
                <a:gd name="T32" fmla="*/ 304 w 325"/>
                <a:gd name="T33" fmla="*/ 101 h 213"/>
                <a:gd name="T34" fmla="*/ 324 w 325"/>
                <a:gd name="T35" fmla="*/ 82 h 213"/>
                <a:gd name="T36" fmla="*/ 276 w 325"/>
                <a:gd name="T37" fmla="*/ 77 h 213"/>
                <a:gd name="T38" fmla="*/ 246 w 325"/>
                <a:gd name="T39" fmla="*/ 60 h 213"/>
                <a:gd name="T40" fmla="*/ 236 w 325"/>
                <a:gd name="T41" fmla="*/ 30 h 213"/>
                <a:gd name="T42" fmla="*/ 219 w 325"/>
                <a:gd name="T43" fmla="*/ 50 h 213"/>
                <a:gd name="T44" fmla="*/ 214 w 325"/>
                <a:gd name="T45" fmla="*/ 0 h 213"/>
                <a:gd name="T46" fmla="*/ 193 w 325"/>
                <a:gd name="T47" fmla="*/ 28 h 213"/>
                <a:gd name="T48" fmla="*/ 162 w 325"/>
                <a:gd name="T49" fmla="*/ 36 h 213"/>
                <a:gd name="T50" fmla="*/ 142 w 325"/>
                <a:gd name="T51" fmla="*/ 45 h 213"/>
                <a:gd name="T52" fmla="*/ 97 w 325"/>
                <a:gd name="T53" fmla="*/ 36 h 213"/>
                <a:gd name="T54" fmla="*/ 80 w 325"/>
                <a:gd name="T55" fmla="*/ 55 h 213"/>
                <a:gd name="T56" fmla="*/ 23 w 325"/>
                <a:gd name="T57" fmla="*/ 52 h 213"/>
                <a:gd name="T58" fmla="*/ 8 w 325"/>
                <a:gd name="T59" fmla="*/ 63 h 213"/>
                <a:gd name="T60" fmla="*/ 8 w 325"/>
                <a:gd name="T61" fmla="*/ 90 h 213"/>
                <a:gd name="T62" fmla="*/ 0 w 325"/>
                <a:gd name="T63" fmla="*/ 113 h 213"/>
                <a:gd name="T64" fmla="*/ 1 w 325"/>
                <a:gd name="T65" fmla="*/ 11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5" h="213">
                  <a:moveTo>
                    <a:pt x="1" y="118"/>
                  </a:moveTo>
                  <a:lnTo>
                    <a:pt x="12" y="127"/>
                  </a:lnTo>
                  <a:lnTo>
                    <a:pt x="53" y="104"/>
                  </a:lnTo>
                  <a:lnTo>
                    <a:pt x="93" y="118"/>
                  </a:lnTo>
                  <a:lnTo>
                    <a:pt x="93" y="134"/>
                  </a:lnTo>
                  <a:lnTo>
                    <a:pt x="102" y="144"/>
                  </a:lnTo>
                  <a:lnTo>
                    <a:pt x="109" y="161"/>
                  </a:lnTo>
                  <a:lnTo>
                    <a:pt x="131" y="179"/>
                  </a:lnTo>
                  <a:lnTo>
                    <a:pt x="147" y="181"/>
                  </a:lnTo>
                  <a:lnTo>
                    <a:pt x="172" y="205"/>
                  </a:lnTo>
                  <a:lnTo>
                    <a:pt x="178" y="212"/>
                  </a:lnTo>
                  <a:lnTo>
                    <a:pt x="203" y="212"/>
                  </a:lnTo>
                  <a:lnTo>
                    <a:pt x="214" y="205"/>
                  </a:lnTo>
                  <a:lnTo>
                    <a:pt x="211" y="194"/>
                  </a:lnTo>
                  <a:lnTo>
                    <a:pt x="263" y="147"/>
                  </a:lnTo>
                  <a:lnTo>
                    <a:pt x="283" y="111"/>
                  </a:lnTo>
                  <a:lnTo>
                    <a:pt x="304" y="101"/>
                  </a:lnTo>
                  <a:lnTo>
                    <a:pt x="324" y="82"/>
                  </a:lnTo>
                  <a:lnTo>
                    <a:pt x="276" y="77"/>
                  </a:lnTo>
                  <a:lnTo>
                    <a:pt x="246" y="60"/>
                  </a:lnTo>
                  <a:lnTo>
                    <a:pt x="236" y="30"/>
                  </a:lnTo>
                  <a:lnTo>
                    <a:pt x="219" y="50"/>
                  </a:lnTo>
                  <a:lnTo>
                    <a:pt x="214" y="0"/>
                  </a:lnTo>
                  <a:lnTo>
                    <a:pt x="193" y="28"/>
                  </a:lnTo>
                  <a:lnTo>
                    <a:pt x="162" y="36"/>
                  </a:lnTo>
                  <a:lnTo>
                    <a:pt x="142" y="45"/>
                  </a:lnTo>
                  <a:lnTo>
                    <a:pt x="97" y="36"/>
                  </a:lnTo>
                  <a:lnTo>
                    <a:pt x="80" y="55"/>
                  </a:lnTo>
                  <a:lnTo>
                    <a:pt x="23" y="52"/>
                  </a:lnTo>
                  <a:lnTo>
                    <a:pt x="8" y="63"/>
                  </a:lnTo>
                  <a:lnTo>
                    <a:pt x="8" y="90"/>
                  </a:lnTo>
                  <a:lnTo>
                    <a:pt x="0" y="113"/>
                  </a:lnTo>
                  <a:lnTo>
                    <a:pt x="1" y="118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4690" y="2819"/>
              <a:ext cx="464" cy="419"/>
            </a:xfrm>
            <a:custGeom>
              <a:avLst/>
              <a:gdLst>
                <a:gd name="T0" fmla="*/ 28 w 402"/>
                <a:gd name="T1" fmla="*/ 80 h 321"/>
                <a:gd name="T2" fmla="*/ 0 w 402"/>
                <a:gd name="T3" fmla="*/ 303 h 321"/>
                <a:gd name="T4" fmla="*/ 92 w 402"/>
                <a:gd name="T5" fmla="*/ 301 h 321"/>
                <a:gd name="T6" fmla="*/ 168 w 402"/>
                <a:gd name="T7" fmla="*/ 280 h 321"/>
                <a:gd name="T8" fmla="*/ 213 w 402"/>
                <a:gd name="T9" fmla="*/ 266 h 321"/>
                <a:gd name="T10" fmla="*/ 257 w 402"/>
                <a:gd name="T11" fmla="*/ 223 h 321"/>
                <a:gd name="T12" fmla="*/ 289 w 402"/>
                <a:gd name="T13" fmla="*/ 223 h 321"/>
                <a:gd name="T14" fmla="*/ 249 w 402"/>
                <a:gd name="T15" fmla="*/ 273 h 321"/>
                <a:gd name="T16" fmla="*/ 268 w 402"/>
                <a:gd name="T17" fmla="*/ 289 h 321"/>
                <a:gd name="T18" fmla="*/ 289 w 402"/>
                <a:gd name="T19" fmla="*/ 224 h 321"/>
                <a:gd name="T20" fmla="*/ 341 w 402"/>
                <a:gd name="T21" fmla="*/ 190 h 321"/>
                <a:gd name="T22" fmla="*/ 356 w 402"/>
                <a:gd name="T23" fmla="*/ 230 h 321"/>
                <a:gd name="T24" fmla="*/ 362 w 402"/>
                <a:gd name="T25" fmla="*/ 207 h 321"/>
                <a:gd name="T26" fmla="*/ 393 w 402"/>
                <a:gd name="T27" fmla="*/ 223 h 321"/>
                <a:gd name="T28" fmla="*/ 401 w 402"/>
                <a:gd name="T29" fmla="*/ 197 h 321"/>
                <a:gd name="T30" fmla="*/ 377 w 402"/>
                <a:gd name="T31" fmla="*/ 174 h 321"/>
                <a:gd name="T32" fmla="*/ 386 w 402"/>
                <a:gd name="T33" fmla="*/ 149 h 321"/>
                <a:gd name="T34" fmla="*/ 368 w 402"/>
                <a:gd name="T35" fmla="*/ 143 h 321"/>
                <a:gd name="T36" fmla="*/ 356 w 402"/>
                <a:gd name="T37" fmla="*/ 161 h 321"/>
                <a:gd name="T38" fmla="*/ 329 w 402"/>
                <a:gd name="T39" fmla="*/ 137 h 321"/>
                <a:gd name="T40" fmla="*/ 324 w 402"/>
                <a:gd name="T41" fmla="*/ 157 h 321"/>
                <a:gd name="T42" fmla="*/ 308 w 402"/>
                <a:gd name="T43" fmla="*/ 157 h 321"/>
                <a:gd name="T44" fmla="*/ 324 w 402"/>
                <a:gd name="T45" fmla="*/ 109 h 321"/>
                <a:gd name="T46" fmla="*/ 271 w 402"/>
                <a:gd name="T47" fmla="*/ 136 h 321"/>
                <a:gd name="T48" fmla="*/ 255 w 402"/>
                <a:gd name="T49" fmla="*/ 90 h 321"/>
                <a:gd name="T50" fmla="*/ 206 w 402"/>
                <a:gd name="T51" fmla="*/ 102 h 321"/>
                <a:gd name="T52" fmla="*/ 186 w 402"/>
                <a:gd name="T53" fmla="*/ 122 h 321"/>
                <a:gd name="T54" fmla="*/ 144 w 402"/>
                <a:gd name="T55" fmla="*/ 126 h 321"/>
                <a:gd name="T56" fmla="*/ 148 w 402"/>
                <a:gd name="T57" fmla="*/ 92 h 321"/>
                <a:gd name="T58" fmla="*/ 129 w 402"/>
                <a:gd name="T59" fmla="*/ 68 h 321"/>
                <a:gd name="T60" fmla="*/ 99 w 402"/>
                <a:gd name="T61" fmla="*/ 92 h 321"/>
                <a:gd name="T62" fmla="*/ 57 w 402"/>
                <a:gd name="T63" fmla="*/ 100 h 321"/>
                <a:gd name="T64" fmla="*/ 80 w 402"/>
                <a:gd name="T65" fmla="*/ 67 h 321"/>
                <a:gd name="T66" fmla="*/ 76 w 402"/>
                <a:gd name="T67" fmla="*/ 14 h 321"/>
                <a:gd name="T68" fmla="*/ 57 w 402"/>
                <a:gd name="T69" fmla="*/ 7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2" h="321">
                  <a:moveTo>
                    <a:pt x="57" y="7"/>
                  </a:moveTo>
                  <a:lnTo>
                    <a:pt x="28" y="80"/>
                  </a:lnTo>
                  <a:lnTo>
                    <a:pt x="4" y="194"/>
                  </a:lnTo>
                  <a:lnTo>
                    <a:pt x="0" y="303"/>
                  </a:lnTo>
                  <a:lnTo>
                    <a:pt x="39" y="320"/>
                  </a:lnTo>
                  <a:lnTo>
                    <a:pt x="92" y="301"/>
                  </a:lnTo>
                  <a:lnTo>
                    <a:pt x="99" y="280"/>
                  </a:lnTo>
                  <a:lnTo>
                    <a:pt x="168" y="280"/>
                  </a:lnTo>
                  <a:lnTo>
                    <a:pt x="168" y="266"/>
                  </a:lnTo>
                  <a:lnTo>
                    <a:pt x="213" y="266"/>
                  </a:lnTo>
                  <a:lnTo>
                    <a:pt x="233" y="240"/>
                  </a:lnTo>
                  <a:lnTo>
                    <a:pt x="257" y="223"/>
                  </a:lnTo>
                  <a:lnTo>
                    <a:pt x="276" y="218"/>
                  </a:lnTo>
                  <a:lnTo>
                    <a:pt x="289" y="223"/>
                  </a:lnTo>
                  <a:lnTo>
                    <a:pt x="257" y="263"/>
                  </a:lnTo>
                  <a:lnTo>
                    <a:pt x="249" y="273"/>
                  </a:lnTo>
                  <a:lnTo>
                    <a:pt x="249" y="287"/>
                  </a:lnTo>
                  <a:lnTo>
                    <a:pt x="268" y="289"/>
                  </a:lnTo>
                  <a:lnTo>
                    <a:pt x="289" y="270"/>
                  </a:lnTo>
                  <a:lnTo>
                    <a:pt x="289" y="224"/>
                  </a:lnTo>
                  <a:lnTo>
                    <a:pt x="305" y="177"/>
                  </a:lnTo>
                  <a:lnTo>
                    <a:pt x="341" y="190"/>
                  </a:lnTo>
                  <a:lnTo>
                    <a:pt x="341" y="223"/>
                  </a:lnTo>
                  <a:lnTo>
                    <a:pt x="356" y="230"/>
                  </a:lnTo>
                  <a:lnTo>
                    <a:pt x="362" y="223"/>
                  </a:lnTo>
                  <a:lnTo>
                    <a:pt x="362" y="207"/>
                  </a:lnTo>
                  <a:lnTo>
                    <a:pt x="373" y="214"/>
                  </a:lnTo>
                  <a:lnTo>
                    <a:pt x="393" y="223"/>
                  </a:lnTo>
                  <a:lnTo>
                    <a:pt x="401" y="218"/>
                  </a:lnTo>
                  <a:lnTo>
                    <a:pt x="401" y="197"/>
                  </a:lnTo>
                  <a:lnTo>
                    <a:pt x="393" y="183"/>
                  </a:lnTo>
                  <a:lnTo>
                    <a:pt x="377" y="174"/>
                  </a:lnTo>
                  <a:lnTo>
                    <a:pt x="386" y="161"/>
                  </a:lnTo>
                  <a:lnTo>
                    <a:pt x="386" y="149"/>
                  </a:lnTo>
                  <a:lnTo>
                    <a:pt x="377" y="140"/>
                  </a:lnTo>
                  <a:lnTo>
                    <a:pt x="368" y="143"/>
                  </a:lnTo>
                  <a:lnTo>
                    <a:pt x="368" y="161"/>
                  </a:lnTo>
                  <a:lnTo>
                    <a:pt x="356" y="161"/>
                  </a:lnTo>
                  <a:lnTo>
                    <a:pt x="341" y="137"/>
                  </a:lnTo>
                  <a:lnTo>
                    <a:pt x="329" y="137"/>
                  </a:lnTo>
                  <a:lnTo>
                    <a:pt x="321" y="143"/>
                  </a:lnTo>
                  <a:lnTo>
                    <a:pt x="324" y="157"/>
                  </a:lnTo>
                  <a:lnTo>
                    <a:pt x="308" y="172"/>
                  </a:lnTo>
                  <a:lnTo>
                    <a:pt x="308" y="157"/>
                  </a:lnTo>
                  <a:lnTo>
                    <a:pt x="308" y="130"/>
                  </a:lnTo>
                  <a:lnTo>
                    <a:pt x="324" y="109"/>
                  </a:lnTo>
                  <a:lnTo>
                    <a:pt x="289" y="109"/>
                  </a:lnTo>
                  <a:lnTo>
                    <a:pt x="271" y="136"/>
                  </a:lnTo>
                  <a:lnTo>
                    <a:pt x="255" y="105"/>
                  </a:lnTo>
                  <a:lnTo>
                    <a:pt x="255" y="90"/>
                  </a:lnTo>
                  <a:lnTo>
                    <a:pt x="234" y="90"/>
                  </a:lnTo>
                  <a:lnTo>
                    <a:pt x="206" y="102"/>
                  </a:lnTo>
                  <a:lnTo>
                    <a:pt x="198" y="116"/>
                  </a:lnTo>
                  <a:lnTo>
                    <a:pt x="186" y="122"/>
                  </a:lnTo>
                  <a:lnTo>
                    <a:pt x="172" y="123"/>
                  </a:lnTo>
                  <a:lnTo>
                    <a:pt x="144" y="126"/>
                  </a:lnTo>
                  <a:lnTo>
                    <a:pt x="129" y="123"/>
                  </a:lnTo>
                  <a:lnTo>
                    <a:pt x="148" y="92"/>
                  </a:lnTo>
                  <a:lnTo>
                    <a:pt x="148" y="82"/>
                  </a:lnTo>
                  <a:lnTo>
                    <a:pt x="129" y="68"/>
                  </a:lnTo>
                  <a:lnTo>
                    <a:pt x="99" y="82"/>
                  </a:lnTo>
                  <a:lnTo>
                    <a:pt x="99" y="92"/>
                  </a:lnTo>
                  <a:lnTo>
                    <a:pt x="84" y="117"/>
                  </a:lnTo>
                  <a:lnTo>
                    <a:pt x="57" y="100"/>
                  </a:lnTo>
                  <a:lnTo>
                    <a:pt x="64" y="87"/>
                  </a:lnTo>
                  <a:lnTo>
                    <a:pt x="80" y="67"/>
                  </a:lnTo>
                  <a:lnTo>
                    <a:pt x="76" y="34"/>
                  </a:lnTo>
                  <a:lnTo>
                    <a:pt x="76" y="14"/>
                  </a:lnTo>
                  <a:lnTo>
                    <a:pt x="60" y="0"/>
                  </a:lnTo>
                  <a:lnTo>
                    <a:pt x="57" y="7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4" name="Freeform 47"/>
            <p:cNvSpPr>
              <a:spLocks/>
            </p:cNvSpPr>
            <p:nvPr/>
          </p:nvSpPr>
          <p:spPr bwMode="auto">
            <a:xfrm>
              <a:off x="4369" y="3175"/>
              <a:ext cx="202" cy="60"/>
            </a:xfrm>
            <a:custGeom>
              <a:avLst/>
              <a:gdLst>
                <a:gd name="T0" fmla="*/ 69 w 175"/>
                <a:gd name="T1" fmla="*/ 35 h 46"/>
                <a:gd name="T2" fmla="*/ 89 w 175"/>
                <a:gd name="T3" fmla="*/ 45 h 46"/>
                <a:gd name="T4" fmla="*/ 174 w 175"/>
                <a:gd name="T5" fmla="*/ 28 h 46"/>
                <a:gd name="T6" fmla="*/ 174 w 175"/>
                <a:gd name="T7" fmla="*/ 21 h 46"/>
                <a:gd name="T8" fmla="*/ 73 w 175"/>
                <a:gd name="T9" fmla="*/ 0 h 46"/>
                <a:gd name="T10" fmla="*/ 0 w 175"/>
                <a:gd name="T11" fmla="*/ 28 h 46"/>
                <a:gd name="T12" fmla="*/ 8 w 175"/>
                <a:gd name="T13" fmla="*/ 35 h 46"/>
                <a:gd name="T14" fmla="*/ 69 w 175"/>
                <a:gd name="T15" fmla="*/ 3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46">
                  <a:moveTo>
                    <a:pt x="69" y="35"/>
                  </a:moveTo>
                  <a:lnTo>
                    <a:pt x="89" y="45"/>
                  </a:lnTo>
                  <a:lnTo>
                    <a:pt x="174" y="28"/>
                  </a:lnTo>
                  <a:lnTo>
                    <a:pt x="174" y="21"/>
                  </a:lnTo>
                  <a:lnTo>
                    <a:pt x="73" y="0"/>
                  </a:lnTo>
                  <a:lnTo>
                    <a:pt x="0" y="28"/>
                  </a:lnTo>
                  <a:lnTo>
                    <a:pt x="8" y="35"/>
                  </a:lnTo>
                  <a:lnTo>
                    <a:pt x="69" y="35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5" name="Freeform 48"/>
            <p:cNvSpPr>
              <a:spLocks/>
            </p:cNvSpPr>
            <p:nvPr/>
          </p:nvSpPr>
          <p:spPr bwMode="auto">
            <a:xfrm>
              <a:off x="4728" y="3324"/>
              <a:ext cx="112" cy="126"/>
            </a:xfrm>
            <a:custGeom>
              <a:avLst/>
              <a:gdLst>
                <a:gd name="T0" fmla="*/ 12 w 97"/>
                <a:gd name="T1" fmla="*/ 0 h 97"/>
                <a:gd name="T2" fmla="*/ 0 w 97"/>
                <a:gd name="T3" fmla="*/ 40 h 97"/>
                <a:gd name="T4" fmla="*/ 31 w 97"/>
                <a:gd name="T5" fmla="*/ 87 h 97"/>
                <a:gd name="T6" fmla="*/ 55 w 97"/>
                <a:gd name="T7" fmla="*/ 96 h 97"/>
                <a:gd name="T8" fmla="*/ 84 w 97"/>
                <a:gd name="T9" fmla="*/ 75 h 97"/>
                <a:gd name="T10" fmla="*/ 96 w 97"/>
                <a:gd name="T11" fmla="*/ 53 h 97"/>
                <a:gd name="T12" fmla="*/ 92 w 97"/>
                <a:gd name="T13" fmla="*/ 33 h 97"/>
                <a:gd name="T14" fmla="*/ 69 w 97"/>
                <a:gd name="T15" fmla="*/ 33 h 97"/>
                <a:gd name="T16" fmla="*/ 69 w 97"/>
                <a:gd name="T17" fmla="*/ 71 h 97"/>
                <a:gd name="T18" fmla="*/ 55 w 97"/>
                <a:gd name="T19" fmla="*/ 82 h 97"/>
                <a:gd name="T20" fmla="*/ 45 w 97"/>
                <a:gd name="T21" fmla="*/ 80 h 97"/>
                <a:gd name="T22" fmla="*/ 35 w 97"/>
                <a:gd name="T23" fmla="*/ 42 h 97"/>
                <a:gd name="T24" fmla="*/ 28 w 97"/>
                <a:gd name="T25" fmla="*/ 0 h 97"/>
                <a:gd name="T26" fmla="*/ 12 w 97"/>
                <a:gd name="T2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97">
                  <a:moveTo>
                    <a:pt x="12" y="0"/>
                  </a:moveTo>
                  <a:lnTo>
                    <a:pt x="0" y="40"/>
                  </a:lnTo>
                  <a:lnTo>
                    <a:pt x="31" y="87"/>
                  </a:lnTo>
                  <a:lnTo>
                    <a:pt x="55" y="96"/>
                  </a:lnTo>
                  <a:lnTo>
                    <a:pt x="84" y="75"/>
                  </a:lnTo>
                  <a:lnTo>
                    <a:pt x="96" y="53"/>
                  </a:lnTo>
                  <a:lnTo>
                    <a:pt x="92" y="33"/>
                  </a:lnTo>
                  <a:lnTo>
                    <a:pt x="69" y="33"/>
                  </a:lnTo>
                  <a:lnTo>
                    <a:pt x="69" y="71"/>
                  </a:lnTo>
                  <a:lnTo>
                    <a:pt x="55" y="82"/>
                  </a:lnTo>
                  <a:lnTo>
                    <a:pt x="45" y="80"/>
                  </a:lnTo>
                  <a:lnTo>
                    <a:pt x="35" y="42"/>
                  </a:lnTo>
                  <a:lnTo>
                    <a:pt x="28" y="0"/>
                  </a:lnTo>
                  <a:lnTo>
                    <a:pt x="12" y="0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6" name="Freeform 49"/>
            <p:cNvSpPr>
              <a:spLocks/>
            </p:cNvSpPr>
            <p:nvPr/>
          </p:nvSpPr>
          <p:spPr bwMode="auto">
            <a:xfrm>
              <a:off x="4534" y="3402"/>
              <a:ext cx="166" cy="77"/>
            </a:xfrm>
            <a:custGeom>
              <a:avLst/>
              <a:gdLst>
                <a:gd name="T0" fmla="*/ 128 w 144"/>
                <a:gd name="T1" fmla="*/ 16 h 59"/>
                <a:gd name="T2" fmla="*/ 143 w 144"/>
                <a:gd name="T3" fmla="*/ 29 h 59"/>
                <a:gd name="T4" fmla="*/ 123 w 144"/>
                <a:gd name="T5" fmla="*/ 45 h 59"/>
                <a:gd name="T6" fmla="*/ 108 w 144"/>
                <a:gd name="T7" fmla="*/ 32 h 59"/>
                <a:gd name="T8" fmla="*/ 96 w 144"/>
                <a:gd name="T9" fmla="*/ 45 h 59"/>
                <a:gd name="T10" fmla="*/ 51 w 144"/>
                <a:gd name="T11" fmla="*/ 58 h 59"/>
                <a:gd name="T12" fmla="*/ 24 w 144"/>
                <a:gd name="T13" fmla="*/ 51 h 59"/>
                <a:gd name="T14" fmla="*/ 8 w 144"/>
                <a:gd name="T15" fmla="*/ 38 h 59"/>
                <a:gd name="T16" fmla="*/ 0 w 144"/>
                <a:gd name="T17" fmla="*/ 29 h 59"/>
                <a:gd name="T18" fmla="*/ 3 w 144"/>
                <a:gd name="T19" fmla="*/ 22 h 59"/>
                <a:gd name="T20" fmla="*/ 19 w 144"/>
                <a:gd name="T21" fmla="*/ 22 h 59"/>
                <a:gd name="T22" fmla="*/ 35 w 144"/>
                <a:gd name="T23" fmla="*/ 45 h 59"/>
                <a:gd name="T24" fmla="*/ 98 w 144"/>
                <a:gd name="T25" fmla="*/ 22 h 59"/>
                <a:gd name="T26" fmla="*/ 143 w 144"/>
                <a:gd name="T27" fmla="*/ 0 h 59"/>
                <a:gd name="T28" fmla="*/ 128 w 144"/>
                <a:gd name="T29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4" h="59">
                  <a:moveTo>
                    <a:pt x="128" y="16"/>
                  </a:moveTo>
                  <a:lnTo>
                    <a:pt x="143" y="29"/>
                  </a:lnTo>
                  <a:lnTo>
                    <a:pt x="123" y="45"/>
                  </a:lnTo>
                  <a:lnTo>
                    <a:pt x="108" y="32"/>
                  </a:lnTo>
                  <a:lnTo>
                    <a:pt x="96" y="45"/>
                  </a:lnTo>
                  <a:lnTo>
                    <a:pt x="51" y="58"/>
                  </a:lnTo>
                  <a:lnTo>
                    <a:pt x="24" y="51"/>
                  </a:lnTo>
                  <a:lnTo>
                    <a:pt x="8" y="38"/>
                  </a:lnTo>
                  <a:lnTo>
                    <a:pt x="0" y="29"/>
                  </a:lnTo>
                  <a:lnTo>
                    <a:pt x="3" y="22"/>
                  </a:lnTo>
                  <a:lnTo>
                    <a:pt x="19" y="22"/>
                  </a:lnTo>
                  <a:lnTo>
                    <a:pt x="35" y="45"/>
                  </a:lnTo>
                  <a:lnTo>
                    <a:pt x="98" y="22"/>
                  </a:lnTo>
                  <a:lnTo>
                    <a:pt x="143" y="0"/>
                  </a:lnTo>
                  <a:lnTo>
                    <a:pt x="128" y="16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7" name="Freeform 50"/>
            <p:cNvSpPr>
              <a:spLocks/>
            </p:cNvSpPr>
            <p:nvPr/>
          </p:nvSpPr>
          <p:spPr bwMode="auto">
            <a:xfrm>
              <a:off x="4534" y="3452"/>
              <a:ext cx="281" cy="305"/>
            </a:xfrm>
            <a:custGeom>
              <a:avLst/>
              <a:gdLst>
                <a:gd name="T0" fmla="*/ 119 w 243"/>
                <a:gd name="T1" fmla="*/ 21 h 234"/>
                <a:gd name="T2" fmla="*/ 59 w 243"/>
                <a:gd name="T3" fmla="*/ 33 h 234"/>
                <a:gd name="T4" fmla="*/ 39 w 243"/>
                <a:gd name="T5" fmla="*/ 51 h 234"/>
                <a:gd name="T6" fmla="*/ 28 w 243"/>
                <a:gd name="T7" fmla="*/ 75 h 234"/>
                <a:gd name="T8" fmla="*/ 72 w 243"/>
                <a:gd name="T9" fmla="*/ 59 h 234"/>
                <a:gd name="T10" fmla="*/ 34 w 243"/>
                <a:gd name="T11" fmla="*/ 96 h 234"/>
                <a:gd name="T12" fmla="*/ 15 w 243"/>
                <a:gd name="T13" fmla="*/ 136 h 234"/>
                <a:gd name="T14" fmla="*/ 0 w 243"/>
                <a:gd name="T15" fmla="*/ 170 h 234"/>
                <a:gd name="T16" fmla="*/ 0 w 243"/>
                <a:gd name="T17" fmla="*/ 204 h 234"/>
                <a:gd name="T18" fmla="*/ 23 w 243"/>
                <a:gd name="T19" fmla="*/ 233 h 234"/>
                <a:gd name="T20" fmla="*/ 72 w 243"/>
                <a:gd name="T21" fmla="*/ 224 h 234"/>
                <a:gd name="T22" fmla="*/ 74 w 243"/>
                <a:gd name="T23" fmla="*/ 205 h 234"/>
                <a:gd name="T24" fmla="*/ 95 w 243"/>
                <a:gd name="T25" fmla="*/ 200 h 234"/>
                <a:gd name="T26" fmla="*/ 95 w 243"/>
                <a:gd name="T27" fmla="*/ 152 h 234"/>
                <a:gd name="T28" fmla="*/ 123 w 243"/>
                <a:gd name="T29" fmla="*/ 112 h 234"/>
                <a:gd name="T30" fmla="*/ 143 w 243"/>
                <a:gd name="T31" fmla="*/ 102 h 234"/>
                <a:gd name="T32" fmla="*/ 158 w 243"/>
                <a:gd name="T33" fmla="*/ 102 h 234"/>
                <a:gd name="T34" fmla="*/ 199 w 243"/>
                <a:gd name="T35" fmla="*/ 61 h 234"/>
                <a:gd name="T36" fmla="*/ 207 w 243"/>
                <a:gd name="T37" fmla="*/ 37 h 234"/>
                <a:gd name="T38" fmla="*/ 242 w 243"/>
                <a:gd name="T39" fmla="*/ 21 h 234"/>
                <a:gd name="T40" fmla="*/ 231 w 243"/>
                <a:gd name="T41" fmla="*/ 7 h 234"/>
                <a:gd name="T42" fmla="*/ 203 w 243"/>
                <a:gd name="T43" fmla="*/ 7 h 234"/>
                <a:gd name="T44" fmla="*/ 187 w 243"/>
                <a:gd name="T45" fmla="*/ 18 h 234"/>
                <a:gd name="T46" fmla="*/ 162 w 243"/>
                <a:gd name="T47" fmla="*/ 0 h 234"/>
                <a:gd name="T48" fmla="*/ 143 w 243"/>
                <a:gd name="T49" fmla="*/ 18 h 234"/>
                <a:gd name="T50" fmla="*/ 119 w 243"/>
                <a:gd name="T51" fmla="*/ 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3" h="234">
                  <a:moveTo>
                    <a:pt x="119" y="21"/>
                  </a:moveTo>
                  <a:lnTo>
                    <a:pt x="59" y="33"/>
                  </a:lnTo>
                  <a:lnTo>
                    <a:pt x="39" y="51"/>
                  </a:lnTo>
                  <a:lnTo>
                    <a:pt x="28" y="75"/>
                  </a:lnTo>
                  <a:lnTo>
                    <a:pt x="72" y="59"/>
                  </a:lnTo>
                  <a:lnTo>
                    <a:pt x="34" y="96"/>
                  </a:lnTo>
                  <a:lnTo>
                    <a:pt x="15" y="136"/>
                  </a:lnTo>
                  <a:lnTo>
                    <a:pt x="0" y="170"/>
                  </a:lnTo>
                  <a:lnTo>
                    <a:pt x="0" y="204"/>
                  </a:lnTo>
                  <a:lnTo>
                    <a:pt x="23" y="233"/>
                  </a:lnTo>
                  <a:lnTo>
                    <a:pt x="72" y="224"/>
                  </a:lnTo>
                  <a:lnTo>
                    <a:pt x="74" y="205"/>
                  </a:lnTo>
                  <a:lnTo>
                    <a:pt x="95" y="200"/>
                  </a:lnTo>
                  <a:lnTo>
                    <a:pt x="95" y="152"/>
                  </a:lnTo>
                  <a:lnTo>
                    <a:pt x="123" y="112"/>
                  </a:lnTo>
                  <a:lnTo>
                    <a:pt x="143" y="102"/>
                  </a:lnTo>
                  <a:lnTo>
                    <a:pt x="158" y="102"/>
                  </a:lnTo>
                  <a:lnTo>
                    <a:pt x="199" y="61"/>
                  </a:lnTo>
                  <a:lnTo>
                    <a:pt x="207" y="37"/>
                  </a:lnTo>
                  <a:lnTo>
                    <a:pt x="242" y="21"/>
                  </a:lnTo>
                  <a:lnTo>
                    <a:pt x="231" y="7"/>
                  </a:lnTo>
                  <a:lnTo>
                    <a:pt x="203" y="7"/>
                  </a:lnTo>
                  <a:lnTo>
                    <a:pt x="187" y="18"/>
                  </a:lnTo>
                  <a:lnTo>
                    <a:pt x="162" y="0"/>
                  </a:lnTo>
                  <a:lnTo>
                    <a:pt x="143" y="18"/>
                  </a:lnTo>
                  <a:lnTo>
                    <a:pt x="119" y="21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68" name="Freeform 51"/>
            <p:cNvSpPr>
              <a:spLocks/>
            </p:cNvSpPr>
            <p:nvPr/>
          </p:nvSpPr>
          <p:spPr bwMode="auto">
            <a:xfrm>
              <a:off x="3312" y="3081"/>
              <a:ext cx="56" cy="33"/>
            </a:xfrm>
            <a:custGeom>
              <a:avLst/>
              <a:gdLst>
                <a:gd name="T0" fmla="*/ 42 w 48"/>
                <a:gd name="T1" fmla="*/ 13 h 26"/>
                <a:gd name="T2" fmla="*/ 47 w 48"/>
                <a:gd name="T3" fmla="*/ 25 h 26"/>
                <a:gd name="T4" fmla="*/ 28 w 48"/>
                <a:gd name="T5" fmla="*/ 25 h 26"/>
                <a:gd name="T6" fmla="*/ 1 w 48"/>
                <a:gd name="T7" fmla="*/ 25 h 26"/>
                <a:gd name="T8" fmla="*/ 0 w 48"/>
                <a:gd name="T9" fmla="*/ 10 h 26"/>
                <a:gd name="T10" fmla="*/ 15 w 48"/>
                <a:gd name="T11" fmla="*/ 0 h 26"/>
                <a:gd name="T12" fmla="*/ 42 w 48"/>
                <a:gd name="T1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42" y="13"/>
                  </a:moveTo>
                  <a:lnTo>
                    <a:pt x="47" y="25"/>
                  </a:lnTo>
                  <a:lnTo>
                    <a:pt x="28" y="25"/>
                  </a:lnTo>
                  <a:lnTo>
                    <a:pt x="1" y="25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42" y="13"/>
                  </a:lnTo>
                </a:path>
              </a:pathLst>
            </a:custGeom>
            <a:solidFill>
              <a:srgbClr val="CDDE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 cmpd="sng">
                  <a:solidFill>
                    <a:srgbClr val="4747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</p:grp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971600" y="580701"/>
            <a:ext cx="7239013" cy="650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4000" dirty="0">
                <a:solidFill>
                  <a:schemeClr val="tx1"/>
                </a:solidFill>
                <a:latin typeface="+mn-lt"/>
              </a:rPr>
              <a:t>What is a Species at Risk?</a:t>
            </a:r>
            <a:endParaRPr lang="en-CA" alt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4064" y="1468846"/>
            <a:ext cx="7790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/>
              <a:t>Plants and animals that are in danger of disappearing from the wild in Canada</a:t>
            </a:r>
            <a:endParaRPr lang="en-CA" altLang="en-US" sz="2800" b="1" dirty="0"/>
          </a:p>
        </p:txBody>
      </p:sp>
      <p:sp>
        <p:nvSpPr>
          <p:cNvPr id="71" name="Text Box 66"/>
          <p:cNvSpPr txBox="1">
            <a:spLocks noChangeArrowheads="1"/>
          </p:cNvSpPr>
          <p:nvPr/>
        </p:nvSpPr>
        <p:spPr bwMode="auto">
          <a:xfrm>
            <a:off x="881093" y="2456246"/>
            <a:ext cx="1909403" cy="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0" lang="en-US" altLang="en-US" sz="1400" b="1" dirty="0"/>
              <a:t>Special Concern</a:t>
            </a:r>
          </a:p>
        </p:txBody>
      </p:sp>
      <p:sp>
        <p:nvSpPr>
          <p:cNvPr id="72" name="Text Box 66"/>
          <p:cNvSpPr txBox="1">
            <a:spLocks noChangeArrowheads="1"/>
          </p:cNvSpPr>
          <p:nvPr/>
        </p:nvSpPr>
        <p:spPr bwMode="auto">
          <a:xfrm>
            <a:off x="3662999" y="2448471"/>
            <a:ext cx="1584325" cy="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spcAft>
                <a:spcPts val="1200"/>
              </a:spcAft>
            </a:pPr>
            <a:r>
              <a:rPr kumimoji="0" lang="en-US" altLang="en-US" sz="1400" b="1" dirty="0"/>
              <a:t>Threatened</a:t>
            </a:r>
            <a:endParaRPr kumimoji="0" lang="en-US" altLang="en-US" sz="1200" dirty="0"/>
          </a:p>
        </p:txBody>
      </p:sp>
      <p:sp>
        <p:nvSpPr>
          <p:cNvPr id="73" name="Text Box 66"/>
          <p:cNvSpPr txBox="1">
            <a:spLocks noChangeArrowheads="1"/>
          </p:cNvSpPr>
          <p:nvPr/>
        </p:nvSpPr>
        <p:spPr bwMode="auto">
          <a:xfrm>
            <a:off x="6237049" y="2451027"/>
            <a:ext cx="1728788" cy="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spcAft>
                <a:spcPts val="1200"/>
              </a:spcAft>
            </a:pPr>
            <a:r>
              <a:rPr kumimoji="0" lang="en-US" altLang="en-US" sz="1400" b="1" dirty="0"/>
              <a:t>Endangered</a:t>
            </a:r>
            <a:endParaRPr kumimoji="0" lang="en-US" altLang="en-US" sz="1000" b="1" dirty="0"/>
          </a:p>
        </p:txBody>
      </p:sp>
      <p:grpSp>
        <p:nvGrpSpPr>
          <p:cNvPr id="85" name="Group 84"/>
          <p:cNvGrpSpPr/>
          <p:nvPr/>
        </p:nvGrpSpPr>
        <p:grpSpPr>
          <a:xfrm>
            <a:off x="788165" y="4303354"/>
            <a:ext cx="7422448" cy="1853938"/>
            <a:chOff x="689903" y="3047185"/>
            <a:chExt cx="6966117" cy="1687569"/>
          </a:xfrm>
        </p:grpSpPr>
        <p:grpSp>
          <p:nvGrpSpPr>
            <p:cNvPr id="86" name="Group 85"/>
            <p:cNvGrpSpPr/>
            <p:nvPr/>
          </p:nvGrpSpPr>
          <p:grpSpPr>
            <a:xfrm>
              <a:off x="754422" y="3047185"/>
              <a:ext cx="6803268" cy="1687569"/>
              <a:chOff x="323528" y="3407225"/>
              <a:chExt cx="6803268" cy="1687569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23528" y="3429000"/>
                <a:ext cx="1344844" cy="1665794"/>
                <a:chOff x="323528" y="3429000"/>
                <a:chExt cx="1344844" cy="1665794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323528" y="3429000"/>
                  <a:ext cx="1344844" cy="166579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23528" y="3429000"/>
                  <a:ext cx="1344844" cy="435572"/>
                </a:xfrm>
                <a:prstGeom prst="rect">
                  <a:avLst/>
                </a:prstGeom>
                <a:solidFill>
                  <a:srgbClr val="F9DA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1686298" y="3429000"/>
                <a:ext cx="1344844" cy="1665794"/>
                <a:chOff x="323528" y="3429000"/>
                <a:chExt cx="1344844" cy="1665794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323528" y="3429000"/>
                  <a:ext cx="1344844" cy="166579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323528" y="3429000"/>
                  <a:ext cx="1344844" cy="4355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5781952" y="3407225"/>
                <a:ext cx="1344844" cy="1670925"/>
                <a:chOff x="330872" y="3407225"/>
                <a:chExt cx="1344844" cy="1670925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330872" y="3412356"/>
                  <a:ext cx="1344844" cy="166579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30872" y="3407225"/>
                  <a:ext cx="1344844" cy="45131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3049068" y="3429000"/>
                <a:ext cx="1344844" cy="1665794"/>
                <a:chOff x="323528" y="3429000"/>
                <a:chExt cx="1344844" cy="1665794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323528" y="3429000"/>
                  <a:ext cx="1344844" cy="166579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23528" y="3429000"/>
                  <a:ext cx="1344844" cy="435572"/>
                </a:xfrm>
                <a:prstGeom prst="rect">
                  <a:avLst/>
                </a:prstGeom>
                <a:solidFill>
                  <a:srgbClr val="EC77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4411838" y="3421381"/>
                <a:ext cx="1344844" cy="1665794"/>
                <a:chOff x="323528" y="3421381"/>
                <a:chExt cx="1344844" cy="1665794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323528" y="3421381"/>
                  <a:ext cx="1344844" cy="166579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323528" y="3422972"/>
                  <a:ext cx="1344844" cy="435572"/>
                </a:xfrm>
                <a:prstGeom prst="rect">
                  <a:avLst/>
                </a:prstGeom>
                <a:solidFill>
                  <a:srgbClr val="BF3B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</p:grpSp>
        <p:sp>
          <p:nvSpPr>
            <p:cNvPr id="87" name="TextBox 86"/>
            <p:cNvSpPr txBox="1"/>
            <p:nvPr/>
          </p:nvSpPr>
          <p:spPr>
            <a:xfrm>
              <a:off x="689903" y="3174237"/>
              <a:ext cx="1489492" cy="231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SPECIAL CONCERN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74757" y="3170828"/>
              <a:ext cx="1354347" cy="231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THREATENED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579636" y="3169958"/>
              <a:ext cx="1372131" cy="231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ENDANGERED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006167" y="3160908"/>
              <a:ext cx="1248598" cy="393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EXTIRPATED</a:t>
              </a:r>
            </a:p>
            <a:p>
              <a:endParaRPr lang="en-CA" sz="14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42918" y="3152217"/>
              <a:ext cx="832860" cy="229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EXTINCT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7995" y="3655367"/>
              <a:ext cx="1413307" cy="924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/>
                <a:t>Likely to become </a:t>
              </a:r>
              <a:r>
                <a:rPr lang="en-CA" sz="1200" b="1" dirty="0"/>
                <a:t>Endangered</a:t>
              </a:r>
              <a:r>
                <a:rPr lang="en-CA" sz="1200" dirty="0"/>
                <a:t> or </a:t>
              </a:r>
              <a:r>
                <a:rPr lang="en-CA" sz="1200" b="1" dirty="0"/>
                <a:t>Threatened</a:t>
              </a:r>
              <a:r>
                <a:rPr lang="en-CA" sz="1200" dirty="0"/>
                <a:t> unless threats are mitigated</a:t>
              </a:r>
              <a:r>
                <a:rPr lang="en-CA" sz="1000" dirty="0"/>
                <a:t>.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67423" y="3629592"/>
              <a:ext cx="1491934" cy="756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/>
                <a:t>Likely to become </a:t>
              </a:r>
              <a:r>
                <a:rPr lang="en-CA" sz="1200" b="1" dirty="0"/>
                <a:t>Endangered</a:t>
              </a:r>
              <a:r>
                <a:rPr lang="en-CA" sz="1200" dirty="0"/>
                <a:t> unless threats are addressed.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53357" y="3761536"/>
              <a:ext cx="1251092" cy="58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/>
                <a:t>Facing imminent disappearance from Canada.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29719" y="3721000"/>
              <a:ext cx="1366191" cy="756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/>
                <a:t>No longer exists in the wild in Canada, but exists elsewhere.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147065" y="3806078"/>
              <a:ext cx="1508955" cy="58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/>
                <a:t>No longer exists anywhere in the world.</a:t>
              </a: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7" y="2882433"/>
            <a:ext cx="1909720" cy="132742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867967" y="3922749"/>
            <a:ext cx="980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GNWT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74" y="3080619"/>
            <a:ext cx="1738125" cy="1090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 r="11160"/>
          <a:stretch/>
        </p:blipFill>
        <p:spPr>
          <a:xfrm>
            <a:off x="3563888" y="2920993"/>
            <a:ext cx="1903945" cy="13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5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71600" y="548680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i="1" dirty="0">
                <a:solidFill>
                  <a:schemeClr val="tx1"/>
                </a:solidFill>
                <a:latin typeface="+mn-lt"/>
              </a:rPr>
              <a:t>Species at Risk Act (SARA)</a:t>
            </a:r>
            <a:endParaRPr lang="en-CA" altLang="en-US" sz="3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51520" y="1268760"/>
            <a:ext cx="8640960" cy="508759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65175" indent="-287338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39825" indent="-182563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87338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905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4574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146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3718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290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0"/>
              </a:spcBef>
              <a:buClrTx/>
              <a:buSzTx/>
              <a:buNone/>
            </a:pPr>
            <a:endParaRPr kumimoji="0" lang="en-US" altLang="en-US" b="1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kumimoji="0" lang="en-US" altLang="en-US" b="1" dirty="0">
                <a:ea typeface="+mn-ea"/>
                <a:cs typeface="Arial" panose="020B0604020202020204" pitchFamily="34" charset="0"/>
              </a:rPr>
              <a:t>Purpose</a:t>
            </a:r>
          </a:p>
          <a:p>
            <a:pPr marL="28575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dirty="0">
                <a:ea typeface="+mn-ea"/>
                <a:cs typeface="Arial" panose="020B0604020202020204" pitchFamily="34" charset="0"/>
              </a:rPr>
              <a:t>Federal legislation to prevent wildlife from disappearing from Canada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dirty="0">
                <a:ea typeface="+mn-ea"/>
                <a:cs typeface="Arial" panose="020B0604020202020204" pitchFamily="34" charset="0"/>
              </a:rPr>
              <a:t>Coordinate conservation efforts on national scale</a:t>
            </a:r>
            <a:endParaRPr kumimoji="0" lang="en-US" b="1" dirty="0">
              <a:ea typeface="+mn-ea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b="1" dirty="0"/>
              <a:t>The Act requires that: 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dirty="0"/>
              <a:t>Traditional knowledge be taken into account in the assessment, planning and implementation process</a:t>
            </a:r>
            <a:endParaRPr kumimoji="0" lang="en-US" dirty="0">
              <a:ea typeface="+mn-ea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dirty="0">
                <a:ea typeface="+mn-ea"/>
                <a:cs typeface="Arial" panose="020B0604020202020204" pitchFamily="34" charset="0"/>
              </a:rPr>
              <a:t>R</a:t>
            </a:r>
            <a:r>
              <a:rPr lang="en-US" dirty="0"/>
              <a:t>ecovery documents be prepared with the participation of Indigenous communities and organizations that are directly affected and wildlife management boards;</a:t>
            </a:r>
            <a:endParaRPr kumimoji="0" lang="en-US" dirty="0">
              <a:ea typeface="+mn-ea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dirty="0">
                <a:ea typeface="+mn-ea"/>
                <a:cs typeface="Arial" panose="020B0604020202020204" pitchFamily="34" charset="0"/>
              </a:rPr>
              <a:t>Cons</a:t>
            </a:r>
            <a:r>
              <a:rPr lang="en-US" dirty="0"/>
              <a:t>ultations be held with those directly affected before decisions are made that could impact them</a:t>
            </a:r>
            <a:endParaRPr kumimoji="0" lang="en-US" sz="2000" dirty="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1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6</a:t>
            </a:fld>
            <a:endParaRPr lang="en-U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971599" y="548680"/>
            <a:ext cx="7200801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i="1" dirty="0">
                <a:solidFill>
                  <a:schemeClr val="tx1"/>
                </a:solidFill>
                <a:latin typeface="+mn-lt"/>
              </a:rPr>
              <a:t>Species at Risk Act (SARA)</a:t>
            </a:r>
            <a:endParaRPr lang="en-CA" altLang="en-US" sz="36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09303"/>
            <a:ext cx="7174229" cy="55432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5656" y="2924944"/>
            <a:ext cx="11521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2051720" y="5517232"/>
            <a:ext cx="11521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1259632" y="292494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accent3">
                    <a:lumMod val="50000"/>
                  </a:schemeClr>
                </a:solidFill>
              </a:rPr>
              <a:t>Assessment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9712" y="561537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2">
                    <a:lumMod val="90000"/>
                  </a:schemeClr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13820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7</a:t>
            </a:fld>
            <a:endParaRPr lang="en-US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971600" y="548680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i="1" dirty="0">
                <a:solidFill>
                  <a:schemeClr val="tx1"/>
                </a:solidFill>
                <a:latin typeface="+mn-lt"/>
              </a:rPr>
              <a:t>Species at Risk Act (SARA)</a:t>
            </a:r>
            <a:endParaRPr lang="en-CA" altLang="en-US" sz="36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21" y="1036584"/>
            <a:ext cx="7534269" cy="5821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2852936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971600" y="285293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accent3">
                    <a:lumMod val="50000"/>
                  </a:schemeClr>
                </a:solidFill>
              </a:rPr>
              <a:t>Assessment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9692" y="5589240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727684" y="568737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2"/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48197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8</a:t>
            </a:fld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71600" y="548680"/>
            <a:ext cx="7200800" cy="70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dirty="0">
                <a:solidFill>
                  <a:schemeClr val="tx1"/>
                </a:solidFill>
                <a:latin typeface="+mn-lt"/>
              </a:rPr>
              <a:t>Assessment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1520" y="1307690"/>
            <a:ext cx="8640960" cy="5048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Done by 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COSEWIC</a:t>
            </a: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 = Committee on the Status of Endangered Wildlife in Canada</a:t>
            </a:r>
          </a:p>
          <a:p>
            <a:pPr marL="685800" lvl="1" indent="-342900" algn="l">
              <a:spcBef>
                <a:spcPts val="120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I</a:t>
            </a: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ndependent, non-government 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committee</a:t>
            </a:r>
          </a:p>
          <a:p>
            <a:pPr marL="685800" lvl="1" indent="-342900" algn="l">
              <a:spcBef>
                <a:spcPts val="120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Considers already-published scientific and Indigenous Traditional Knowledge</a:t>
            </a:r>
            <a:endParaRPr lang="en-US" altLang="en-US" sz="2400" b="0" strike="sngStrike" dirty="0">
              <a:solidFill>
                <a:srgbClr val="FF0000"/>
              </a:solidFill>
              <a:latin typeface="+mn-lt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COSEWIC assesses species and recommends </a:t>
            </a:r>
            <a:r>
              <a:rPr lang="en-US" altLang="en-US" sz="2400" b="0" dirty="0">
                <a:solidFill>
                  <a:srgbClr val="000000"/>
                </a:solidFill>
                <a:latin typeface="+mn-lt"/>
              </a:rPr>
              <a:t>a status to the federal government</a:t>
            </a:r>
          </a:p>
          <a:p>
            <a:pPr algn="l">
              <a:spcBef>
                <a:spcPts val="1200"/>
              </a:spcBef>
            </a:pPr>
            <a:endParaRPr lang="en-US" altLang="en-US" sz="2400" b="0" dirty="0">
              <a:solidFill>
                <a:schemeClr val="tx1"/>
              </a:solidFill>
              <a:latin typeface="+mn-lt"/>
            </a:endParaRPr>
          </a:p>
          <a:p>
            <a:pPr lvl="1" algn="l">
              <a:spcBef>
                <a:spcPts val="1200"/>
              </a:spcBef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lvl="1" algn="l">
              <a:spcBef>
                <a:spcPts val="1200"/>
              </a:spcBef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Picture 4" descr="cosewiclogo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84" y="235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9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9</a:t>
            </a:fld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71600" y="548680"/>
            <a:ext cx="7200800" cy="7062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 dirty="0">
                <a:solidFill>
                  <a:schemeClr val="tx1"/>
                </a:solidFill>
                <a:latin typeface="+mn-lt"/>
              </a:rPr>
              <a:t>COSEWIC Assessment for                Wolverine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1520" y="1307690"/>
            <a:ext cx="6480720" cy="5145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1982</a:t>
            </a:r>
          </a:p>
          <a:p>
            <a:pPr marL="685800" lvl="1" indent="-3429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b="0" dirty="0">
                <a:solidFill>
                  <a:schemeClr val="tx1"/>
                </a:solidFill>
              </a:rPr>
              <a:t>One population designated Special Concern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1989</a:t>
            </a:r>
          </a:p>
          <a:p>
            <a:pPr lvl="2" indent="-3429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Western population and Eastern population</a:t>
            </a:r>
          </a:p>
          <a:p>
            <a:pPr marL="1028700" lvl="2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chemeClr val="tx1"/>
                </a:solidFill>
              </a:rPr>
              <a:t>Eastern population was designated Endangered</a:t>
            </a:r>
            <a:endParaRPr lang="fr-CA" sz="1850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2014</a:t>
            </a:r>
          </a:p>
          <a:p>
            <a:pPr marL="685800" lvl="1" indent="-3429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One population designated Special Concern</a:t>
            </a:r>
          </a:p>
        </p:txBody>
      </p:sp>
      <p:pic>
        <p:nvPicPr>
          <p:cNvPr id="21" name="Picture 4" descr="cosewiclogo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84" y="235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816" b="58947"/>
          <a:stretch/>
        </p:blipFill>
        <p:spPr>
          <a:xfrm>
            <a:off x="7020272" y="4581128"/>
            <a:ext cx="1529301" cy="13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06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_ECCC_Branding_PPT_Template_EN.potx" id="{426B9ED9-5650-45E1-A7BD-0FBD54976D4D}" vid="{84679E34-27DB-4398-8304-F4999F5C37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ac9eaaa-ac5f-4883-b7e6-cc12bfdc39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4E842A9768BE459E43F29275EB2D6A" ma:contentTypeVersion="6" ma:contentTypeDescription="Create a new document." ma:contentTypeScope="" ma:versionID="c2a51e125eadff7546ecbbcf37a5fc9b">
  <xsd:schema xmlns:xsd="http://www.w3.org/2001/XMLSchema" xmlns:xs="http://www.w3.org/2001/XMLSchema" xmlns:p="http://schemas.microsoft.com/office/2006/metadata/properties" xmlns:ns3="bac9eaaa-ac5f-4883-b7e6-cc12bfdc3996" xmlns:ns4="5e8b1273-a7cc-4cb2-9110-d27d448c0686" targetNamespace="http://schemas.microsoft.com/office/2006/metadata/properties" ma:root="true" ma:fieldsID="a8c08edc7b7b0c7b0c0b64ac5c2d7bc7" ns3:_="" ns4:_="">
    <xsd:import namespace="bac9eaaa-ac5f-4883-b7e6-cc12bfdc3996"/>
    <xsd:import namespace="5e8b1273-a7cc-4cb2-9110-d27d448c0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9eaaa-ac5f-4883-b7e6-cc12bfdc39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b1273-a7cc-4cb2-9110-d27d448c0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EA80A5-E996-4AFB-AE99-8EED984C9B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17B7C4-7C08-4A59-890F-4719C7EEBD0B}">
  <ds:schemaRefs>
    <ds:schemaRef ds:uri="http://schemas.microsoft.com/office/infopath/2007/PartnerControls"/>
    <ds:schemaRef ds:uri="http://purl.org/dc/terms/"/>
    <ds:schemaRef ds:uri="5e8b1273-a7cc-4cb2-9110-d27d448c0686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ac9eaaa-ac5f-4883-b7e6-cc12bfdc399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92FE4D-F5FE-43AF-9287-6E7C7096D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c9eaaa-ac5f-4883-b7e6-cc12bfdc3996"/>
    <ds:schemaRef ds:uri="5e8b1273-a7cc-4cb2-9110-d27d448c0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17983</TotalTime>
  <Words>747</Words>
  <Application>Microsoft Macintosh PowerPoint</Application>
  <PresentationFormat>On-screen Show (4:3)</PresentationFormat>
  <Paragraphs>180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Narrow</vt:lpstr>
      <vt:lpstr>Calibri</vt:lpstr>
      <vt:lpstr>nunacom</vt:lpstr>
      <vt:lpstr>Pigiarniq</vt:lpstr>
      <vt:lpstr>Wingdings</vt:lpstr>
      <vt:lpstr>Office Theme</vt:lpstr>
      <vt:lpstr>Development of the Management Plan for Wolverine in Canada: Workshop</vt:lpstr>
      <vt:lpstr>PowerPoint Presentation</vt:lpstr>
      <vt:lpstr>Part 1: Introduction: The Federal Species at Risk Act and Wolverine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2: Population, Distribution, and Range</vt:lpstr>
      <vt:lpstr>Wolverine Range in Canada</vt:lpstr>
      <vt:lpstr>PowerPoint Presentation</vt:lpstr>
      <vt:lpstr>PowerPoint Presentation</vt:lpstr>
      <vt:lpstr>PowerPoint Presentation</vt:lpstr>
      <vt:lpstr>Moving Forward</vt:lpstr>
      <vt:lpstr>PowerPoint Presentation</vt:lpstr>
      <vt:lpstr>PowerPoint Presentation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Blouin,Maxime [NCR]</dc:creator>
  <cp:lastModifiedBy>Anita Murdock</cp:lastModifiedBy>
  <cp:revision>266</cp:revision>
  <cp:lastPrinted>2019-12-12T14:00:07Z</cp:lastPrinted>
  <dcterms:created xsi:type="dcterms:W3CDTF">2019-01-29T14:33:31Z</dcterms:created>
  <dcterms:modified xsi:type="dcterms:W3CDTF">2023-04-04T16:18:46Z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0x010100D64E842A9768BE459E43F29275EB2D6A</vt:lpwstr>
  </property>
</Properties>
</file>